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0160000" cy="10947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8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56B06-B698-7EBF-770D-364B017B3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791624"/>
            <a:ext cx="7620000" cy="381131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3C758-88C5-86FC-8E43-51EE13E9E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5749920"/>
            <a:ext cx="7620000" cy="2643087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DCC62-BD2A-2464-CD76-C87BF7FD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BE85-D501-4ABF-B145-6BA6550CD051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775F-8412-4EAB-5DAF-69F0A51C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90383-E002-F4C3-57D8-61820A8E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8EE-362B-4F67-9DAB-9EA29222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52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C9175-DAED-F643-69DA-4AA128E6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249A6-2B5C-7986-2D56-462657A96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F21EC-A879-B90C-B57A-6C5DA7E9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BE85-D501-4ABF-B145-6BA6550CD051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24B59-AAA1-BC01-899E-6D253633A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5FB18-F18A-C55D-C32A-04551D07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8EE-362B-4F67-9DAB-9EA29222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10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AA475F-C01F-6AC4-469D-28D5C8766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582848"/>
            <a:ext cx="2190750" cy="92774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4D5A8-1582-F37E-0F9A-7D017646A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582848"/>
            <a:ext cx="6445250" cy="92774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0E93A-4DED-99BE-584B-158AFA55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BE85-D501-4ABF-B145-6BA6550CD051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86C1-1DEE-2C47-2E01-7AA41E2D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D3791-8EE1-04F2-8F43-843FC93AD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8EE-362B-4F67-9DAB-9EA29222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2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D9607-B0C4-D00D-57CE-CB644964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1823C-AE99-5B7A-74A0-E304A5E61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F9BB3-40B4-A812-B5F3-6DE7A389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BE85-D501-4ABF-B145-6BA6550CD051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D2333-650A-89B4-2A0F-898C440C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3E04E-CC3C-7246-CE36-073B9273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8EE-362B-4F67-9DAB-9EA29222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0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19A33-AE9A-28C9-1EC2-D3A2B227C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2729251"/>
            <a:ext cx="8763000" cy="455381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C09A5-12F9-1DA0-EAC3-D42D065FE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7326145"/>
            <a:ext cx="8763000" cy="239474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82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82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82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82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82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82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0FA1C-CFFC-27AD-51BB-E41C8FB7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BE85-D501-4ABF-B145-6BA6550CD051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006F4-A8CA-7ED5-6734-4FA05D1D0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E603F-B377-E18A-19EC-BC5F0279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8EE-362B-4F67-9DAB-9EA29222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87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5360D-E129-2494-F2D7-AAF6B4A5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25C5B-CB6A-A798-F354-3F81978C2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914238"/>
            <a:ext cx="4318000" cy="6946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A5520-5F81-BDAE-8109-5CF5A6C16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914238"/>
            <a:ext cx="4318000" cy="6946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2F3F2-077C-69EA-63B3-BA44CBE7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BE85-D501-4ABF-B145-6BA6550CD051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7DA3F-4987-17CE-DE19-D96F79BB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89D21-C57A-84A6-064C-8DB7218B3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8EE-362B-4F67-9DAB-9EA29222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71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2CF03-A464-E8DE-40BA-184FA4B9A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582850"/>
            <a:ext cx="8763000" cy="21159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312B3-D2DD-0E45-392C-342D10F75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2683634"/>
            <a:ext cx="4298156" cy="131520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C4621-C79E-5AAC-DE40-40D759F16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3998842"/>
            <a:ext cx="4298156" cy="5881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6E0379-EABF-3AC8-6870-B74341AF9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2683634"/>
            <a:ext cx="4319323" cy="131520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1AF1D-0078-7C29-8BBB-6C5D45473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3998842"/>
            <a:ext cx="4319323" cy="5881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41BDCA-5393-8A14-4560-7AD757CF6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BE85-D501-4ABF-B145-6BA6550CD051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A8581B-247B-4A4F-F9A5-C1A2135F6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6D46EA-AFD8-1E5C-86DD-7A11F874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8EE-362B-4F67-9DAB-9EA29222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07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9D2EB-617B-EA72-EE53-F2DE0780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D2E13-593D-BDFC-0AF8-35A688414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BE85-D501-4ABF-B145-6BA6550CD051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82A10-E786-BC78-AA3E-1695B789C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39C8B-A3FB-D9F1-B981-C657F203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8EE-362B-4F67-9DAB-9EA29222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25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79782E-F82E-0EFA-971A-78AC7850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BE85-D501-4ABF-B145-6BA6550CD051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45ECBB-79F8-D065-2B99-5F9FAB58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A8308-9C54-6B1C-3BCD-4EA6EAE0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8EE-362B-4F67-9DAB-9EA29222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82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56B8B-7F84-6F0A-F216-074E0A6E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729827"/>
            <a:ext cx="3276864" cy="255439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50D49-EA79-5323-B18E-5B0F24BB1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576225"/>
            <a:ext cx="5143500" cy="7779750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9CA23-9ED9-D612-A6A7-1A073088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3284220"/>
            <a:ext cx="3276864" cy="6084424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8362B-1B34-0219-DE65-B9860437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BE85-D501-4ABF-B145-6BA6550CD051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A0BA1-AD9F-3886-171E-D33DBB79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3CC26-9DBB-DB42-D94D-31BF75B3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8EE-362B-4F67-9DAB-9EA29222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03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68B9-CCF8-447A-82B3-9EBE9DCB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729827"/>
            <a:ext cx="3276864" cy="255439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096EA-0F2D-B971-9DCA-05A731B5E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576225"/>
            <a:ext cx="5143500" cy="777975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224D4-790D-0E01-EA36-AC9946F72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3284220"/>
            <a:ext cx="3276864" cy="6084424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0AD64-8AC9-B946-DF5A-A81AE6F2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BE85-D501-4ABF-B145-6BA6550CD051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E2986-130A-A424-013A-797637E9D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51F43-325A-7B2C-5288-9958FF9F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8EE-362B-4F67-9DAB-9EA29222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0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D4288D-1C6B-3EF6-785B-DB7FE264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582850"/>
            <a:ext cx="8763000" cy="2115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BBBBB-4ECD-6DFB-6A8A-3F002ED97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914238"/>
            <a:ext cx="8763000" cy="694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08ED9-3119-8683-7D1E-5FE26828A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10146620"/>
            <a:ext cx="2286000" cy="582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1ABE85-D501-4ABF-B145-6BA6550CD051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0F678-EC88-3A68-6714-CDCF07C24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10146620"/>
            <a:ext cx="3429000" cy="582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B049-93D1-71AE-B50B-CED455E9E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10146620"/>
            <a:ext cx="2286000" cy="582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D598EE-362B-4F67-9DAB-9EA29222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16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articles/zd4b382" TargetMode="External"/><Relationship Id="rId2" Type="http://schemas.openxmlformats.org/officeDocument/2006/relationships/hyperlink" Target="https://www.topmarks.co.uk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rich.maths.org/9412" TargetMode="External"/><Relationship Id="rId4" Type="http://schemas.openxmlformats.org/officeDocument/2006/relationships/hyperlink" Target="https://www.tes.com/teaching-resources/shop/EYFSMathsGame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E3F651-F76A-3A86-1B04-4728CE1A2D3D}"/>
              </a:ext>
            </a:extLst>
          </p:cNvPr>
          <p:cNvSpPr txBox="1"/>
          <p:nvPr/>
        </p:nvSpPr>
        <p:spPr>
          <a:xfrm>
            <a:off x="1320800" y="787400"/>
            <a:ext cx="7447686" cy="258532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5400">
                <a:solidFill>
                  <a:srgbClr val="000000"/>
                </a:solidFill>
                <a:latin typeface="Sassoon - 72"/>
              </a:rPr>
              <a:t>Maths Workshop </a:t>
            </a:r>
          </a:p>
          <a:p>
            <a:pPr algn="ctr"/>
            <a:r>
              <a:rPr lang="en-GB" sz="5400">
                <a:solidFill>
                  <a:srgbClr val="000000"/>
                </a:solidFill>
                <a:latin typeface="Sassoon - 72"/>
              </a:rPr>
              <a:t>Reception </a:t>
            </a:r>
          </a:p>
          <a:p>
            <a:pPr algn="ctr"/>
            <a:r>
              <a:rPr lang="en-GB" sz="5400">
                <a:solidFill>
                  <a:srgbClr val="000000"/>
                </a:solidFill>
                <a:latin typeface="Sassoon - 72"/>
              </a:rPr>
              <a:t>February 2024</a:t>
            </a:r>
          </a:p>
        </p:txBody>
      </p:sp>
    </p:spTree>
    <p:extLst>
      <p:ext uri="{BB962C8B-B14F-4D97-AF65-F5344CB8AC3E}">
        <p14:creationId xmlns:p14="http://schemas.microsoft.com/office/powerpoint/2010/main" val="934747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07A00-9FA1-06E3-EBCD-3F317407238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266700"/>
            <a:ext cx="10153396" cy="5459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93044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2F202B-DD4F-7CE2-A580-88578C118290}"/>
              </a:ext>
            </a:extLst>
          </p:cNvPr>
          <p:cNvSpPr txBox="1"/>
          <p:nvPr/>
        </p:nvSpPr>
        <p:spPr>
          <a:xfrm>
            <a:off x="635000" y="317500"/>
            <a:ext cx="889379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4000">
                <a:solidFill>
                  <a:srgbClr val="000000"/>
                </a:solidFill>
                <a:latin typeface="Sassoon - 53"/>
              </a:rPr>
              <a:t>I can count beyond twenty.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F6593-65E7-C58B-8148-4EB7C74B207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1765300"/>
            <a:ext cx="10160000" cy="1419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4973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AABC79-CB97-6168-DB1F-F63FAAEE6988}"/>
              </a:ext>
            </a:extLst>
          </p:cNvPr>
          <p:cNvSpPr txBox="1"/>
          <p:nvPr/>
        </p:nvSpPr>
        <p:spPr>
          <a:xfrm>
            <a:off x="241300" y="508000"/>
            <a:ext cx="9647047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>
                <a:solidFill>
                  <a:srgbClr val="000000"/>
                </a:solidFill>
                <a:latin typeface="Sassoon - 36"/>
              </a:rPr>
              <a:t>I can use vocabulary ‘greater than’, ‘less than’ or ‘the same as’ to compare quantities to ten.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678791-18D6-1155-39DB-504572D8D374}"/>
              </a:ext>
            </a:extLst>
          </p:cNvPr>
          <p:cNvSpPr txBox="1"/>
          <p:nvPr/>
        </p:nvSpPr>
        <p:spPr>
          <a:xfrm>
            <a:off x="3015107" y="1425986"/>
            <a:ext cx="4756150" cy="22467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Sassoon - 12"/>
              </a:rPr>
              <a:t>Which jar has the greatest number of shells?</a:t>
            </a:r>
          </a:p>
          <a:p>
            <a:r>
              <a:rPr lang="en-GB" sz="2000" dirty="0">
                <a:solidFill>
                  <a:srgbClr val="000000"/>
                </a:solidFill>
                <a:latin typeface="Sassoon - 12"/>
              </a:rPr>
              <a:t> Which jar has the fewest number of shells? </a:t>
            </a:r>
          </a:p>
          <a:p>
            <a:r>
              <a:rPr lang="en-GB" sz="2000" dirty="0">
                <a:solidFill>
                  <a:srgbClr val="000000"/>
                </a:solidFill>
                <a:latin typeface="Sassoon - 12"/>
              </a:rPr>
              <a:t>Do any of the jars have the same number of shells? </a:t>
            </a:r>
          </a:p>
          <a:p>
            <a:r>
              <a:rPr lang="en-GB" sz="2000" dirty="0">
                <a:solidFill>
                  <a:srgbClr val="000000"/>
                </a:solidFill>
                <a:latin typeface="Sassoon - 12"/>
              </a:rPr>
              <a:t>Which jar would you choose? Why?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74BD67-F4FF-4DB3-2CCB-CCAC4D0643A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683000"/>
            <a:ext cx="3093212" cy="4671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1636CF-D8A0-9804-D9DC-8A221A9EAB6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50" y="3683000"/>
            <a:ext cx="3093212" cy="4671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63CB8F-A25E-2836-B6E9-87420560F6C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50" y="3657600"/>
            <a:ext cx="3093212" cy="4671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6E81CB-C57D-E6BE-1388-3057CB4BB83B}"/>
              </a:ext>
            </a:extLst>
          </p:cNvPr>
          <p:cNvSpPr txBox="1"/>
          <p:nvPr/>
        </p:nvSpPr>
        <p:spPr>
          <a:xfrm>
            <a:off x="1206500" y="8318500"/>
            <a:ext cx="39766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Sassoon - 36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89CC84-AB2F-D9A4-1BC7-0B016428F434}"/>
              </a:ext>
            </a:extLst>
          </p:cNvPr>
          <p:cNvSpPr txBox="1"/>
          <p:nvPr/>
        </p:nvSpPr>
        <p:spPr>
          <a:xfrm>
            <a:off x="4559300" y="8280400"/>
            <a:ext cx="39766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Sassoon - 36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9BAB5C-FA51-8B25-E3C0-720AFDE7204F}"/>
              </a:ext>
            </a:extLst>
          </p:cNvPr>
          <p:cNvSpPr txBox="1"/>
          <p:nvPr/>
        </p:nvSpPr>
        <p:spPr>
          <a:xfrm>
            <a:off x="7810500" y="8204200"/>
            <a:ext cx="39766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Sassoon - 36"/>
              </a:rPr>
              <a:t>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4EFCD8-E796-11C5-03FC-91566D59E4A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5403850"/>
            <a:ext cx="678307" cy="609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CA90D7-1059-8E91-6EFF-90DFAC25DB0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50" y="5429250"/>
            <a:ext cx="658495" cy="591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05332-8B1D-F78A-1081-A579577C9E0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50" y="5403850"/>
            <a:ext cx="731139" cy="658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C45094-8698-56B0-7C15-FA35C9449FF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6096000"/>
            <a:ext cx="678307" cy="609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D7776F-783F-FCD6-3574-A3F7A1922A5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6121400"/>
            <a:ext cx="658495" cy="591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F438AAA-B059-7D22-D1A7-4A2E9FA97A6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6096000"/>
            <a:ext cx="731139" cy="658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C6251E-B0C6-8E75-2EAE-B4E393D156A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6883400"/>
            <a:ext cx="678307" cy="609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FD02244-C14C-74AD-F65C-E43CE2E8B39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0" y="6908800"/>
            <a:ext cx="658495" cy="591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3B53786-DF18-2EBA-B495-8AED1499A7B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6883400"/>
            <a:ext cx="731139" cy="658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B6D722F-08CF-AF28-67FB-A2CA74401E0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5981700"/>
            <a:ext cx="678307" cy="609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20FB7E9-C2AA-A2C9-A39B-37A35029A45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007100"/>
            <a:ext cx="658495" cy="591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34356C9-F4D1-A42F-04F8-092A06645FD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5981700"/>
            <a:ext cx="731139" cy="658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00F5528-6B9E-3619-71B5-98573729818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6769100"/>
            <a:ext cx="678307" cy="609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283731E-573C-787C-29F3-9EFDC605549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6794500"/>
            <a:ext cx="658495" cy="591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3188869-8077-8C88-FEE9-F063DFDE6A4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6769100"/>
            <a:ext cx="731139" cy="658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DF15C5E-4332-9791-B7A0-CAF0C345513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6210300"/>
            <a:ext cx="678307" cy="609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C8C37E2-33AD-574C-5383-4B1420A19AC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50" y="6235700"/>
            <a:ext cx="658495" cy="591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C4D6DDF-1A60-3636-B511-75218306D21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50" y="6210300"/>
            <a:ext cx="731139" cy="658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C0E6AF4-5450-8986-8172-4F6B0AED1F8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50" y="6997700"/>
            <a:ext cx="678307" cy="609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943E30A-A307-D89B-465D-AD276CF698A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7023100"/>
            <a:ext cx="658495" cy="591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CD67DB5-A493-328E-7B2A-5A40F3CADAA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050" y="6997700"/>
            <a:ext cx="731139" cy="658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24598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DE879D-E44F-3AF4-7781-F86E62E3D680}"/>
              </a:ext>
            </a:extLst>
          </p:cNvPr>
          <p:cNvSpPr txBox="1"/>
          <p:nvPr/>
        </p:nvSpPr>
        <p:spPr>
          <a:xfrm>
            <a:off x="292100" y="584200"/>
            <a:ext cx="9489763" cy="849463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4200" dirty="0">
                <a:solidFill>
                  <a:srgbClr val="000000"/>
                </a:solidFill>
                <a:latin typeface="Sassoon - 56"/>
              </a:rPr>
              <a:t>Helpful websites for your children.</a:t>
            </a:r>
          </a:p>
          <a:p>
            <a:endParaRPr lang="en-GB" sz="4200" dirty="0">
              <a:solidFill>
                <a:srgbClr val="000000"/>
              </a:solidFill>
              <a:latin typeface="Sassoon - 56"/>
            </a:endParaRPr>
          </a:p>
          <a:p>
            <a:r>
              <a:rPr lang="en-GB" sz="4200" dirty="0">
                <a:solidFill>
                  <a:srgbClr val="000000"/>
                </a:solidFill>
                <a:latin typeface="Sassoon - 56"/>
                <a:hlinkClick r:id="rId2"/>
              </a:rPr>
              <a:t>https://www.topmarks.co.uk/</a:t>
            </a:r>
            <a:r>
              <a:rPr lang="en-GB" sz="4200" dirty="0">
                <a:solidFill>
                  <a:srgbClr val="000000"/>
                </a:solidFill>
                <a:latin typeface="Sassoon - 56"/>
              </a:rPr>
              <a:t> </a:t>
            </a:r>
          </a:p>
          <a:p>
            <a:endParaRPr lang="en-GB" sz="4200" dirty="0">
              <a:solidFill>
                <a:srgbClr val="000000"/>
              </a:solidFill>
              <a:latin typeface="Sassoon - 56"/>
            </a:endParaRPr>
          </a:p>
          <a:p>
            <a:r>
              <a:rPr lang="en-GB" sz="4200" dirty="0">
                <a:solidFill>
                  <a:srgbClr val="000000"/>
                </a:solidFill>
                <a:latin typeface="Sassoon - 56"/>
                <a:hlinkClick r:id="rId3"/>
              </a:rPr>
              <a:t>https://www.bbc.co.uk/bitesize/articles/zd4b382</a:t>
            </a:r>
            <a:r>
              <a:rPr lang="en-GB" sz="4200" dirty="0">
                <a:solidFill>
                  <a:srgbClr val="000000"/>
                </a:solidFill>
                <a:latin typeface="Sassoon - 56"/>
              </a:rPr>
              <a:t> </a:t>
            </a:r>
          </a:p>
          <a:p>
            <a:endParaRPr lang="en-GB" sz="4200" dirty="0">
              <a:solidFill>
                <a:srgbClr val="000000"/>
              </a:solidFill>
              <a:latin typeface="Sassoon - 56"/>
            </a:endParaRPr>
          </a:p>
          <a:p>
            <a:r>
              <a:rPr lang="en-GB" sz="4200" dirty="0">
                <a:solidFill>
                  <a:srgbClr val="000000"/>
                </a:solidFill>
                <a:latin typeface="Sassoon - 56"/>
                <a:hlinkClick r:id="rId4"/>
              </a:rPr>
              <a:t>https://www.tes.com/teaching-resources/shop/EYFSMathsGames</a:t>
            </a:r>
            <a:r>
              <a:rPr lang="en-GB" sz="4200" dirty="0">
                <a:solidFill>
                  <a:srgbClr val="000000"/>
                </a:solidFill>
                <a:latin typeface="Sassoon - 56"/>
              </a:rPr>
              <a:t> (Register for free)</a:t>
            </a:r>
          </a:p>
          <a:p>
            <a:endParaRPr lang="en-GB" sz="4200" dirty="0">
              <a:solidFill>
                <a:srgbClr val="000000"/>
              </a:solidFill>
              <a:latin typeface="Sassoon - 56"/>
            </a:endParaRPr>
          </a:p>
          <a:p>
            <a:r>
              <a:rPr lang="en-GB" sz="4200" dirty="0">
                <a:solidFill>
                  <a:srgbClr val="000000"/>
                </a:solidFill>
                <a:latin typeface="Sassoon - 56"/>
                <a:hlinkClick r:id="rId5"/>
              </a:rPr>
              <a:t>https://nrich.maths.org/9412</a:t>
            </a:r>
            <a:r>
              <a:rPr lang="en-GB" sz="4200" dirty="0">
                <a:solidFill>
                  <a:srgbClr val="000000"/>
                </a:solidFill>
                <a:latin typeface="Sassoon - 56"/>
              </a:rPr>
              <a:t> </a:t>
            </a:r>
          </a:p>
          <a:p>
            <a:endParaRPr lang="en-GB" sz="4200" dirty="0">
              <a:solidFill>
                <a:srgbClr val="000000"/>
              </a:solidFill>
              <a:latin typeface="Sassoon - 56"/>
            </a:endParaRPr>
          </a:p>
        </p:txBody>
      </p:sp>
    </p:spTree>
    <p:extLst>
      <p:ext uri="{BB962C8B-B14F-4D97-AF65-F5344CB8AC3E}">
        <p14:creationId xmlns:p14="http://schemas.microsoft.com/office/powerpoint/2010/main" val="389452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F327E8-BA7A-AE2E-FEDA-DEC3643F990A}"/>
              </a:ext>
            </a:extLst>
          </p:cNvPr>
          <p:cNvSpPr txBox="1"/>
          <p:nvPr/>
        </p:nvSpPr>
        <p:spPr>
          <a:xfrm>
            <a:off x="254000" y="228600"/>
            <a:ext cx="204038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Sassoon - 36"/>
              </a:rPr>
              <a:t>Activities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77914D-CFD6-1367-37D7-F5DFB355CE23}"/>
              </a:ext>
            </a:extLst>
          </p:cNvPr>
          <p:cNvSpPr txBox="1"/>
          <p:nvPr/>
        </p:nvSpPr>
        <p:spPr>
          <a:xfrm>
            <a:off x="266700" y="1168400"/>
            <a:ext cx="9432301" cy="39703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100">
                <a:solidFill>
                  <a:srgbClr val="000000"/>
                </a:solidFill>
                <a:latin typeface="Sassoon - 28"/>
              </a:rPr>
              <a:t>Make number bonds to 10 using the different manipulatives.</a:t>
            </a:r>
          </a:p>
          <a:p>
            <a:pPr algn="ctr"/>
            <a:endParaRPr lang="en-GB" sz="2100">
              <a:solidFill>
                <a:srgbClr val="000000"/>
              </a:solidFill>
              <a:latin typeface="Sassoon - 28"/>
            </a:endParaRPr>
          </a:p>
          <a:p>
            <a:pPr algn="ctr"/>
            <a:r>
              <a:rPr lang="en-GB" sz="2100">
                <a:solidFill>
                  <a:srgbClr val="000000"/>
                </a:solidFill>
                <a:latin typeface="Sassoon - 28"/>
              </a:rPr>
              <a:t>Find one more/one less on the number line. </a:t>
            </a:r>
          </a:p>
          <a:p>
            <a:pPr algn="ctr"/>
            <a:endParaRPr lang="en-GB" sz="2100">
              <a:solidFill>
                <a:srgbClr val="000000"/>
              </a:solidFill>
              <a:latin typeface="Sassoon - 28"/>
            </a:endParaRPr>
          </a:p>
          <a:p>
            <a:pPr algn="ctr"/>
            <a:endParaRPr lang="en-GB" sz="2100">
              <a:solidFill>
                <a:srgbClr val="000000"/>
              </a:solidFill>
              <a:latin typeface="Sassoon - 28"/>
            </a:endParaRPr>
          </a:p>
          <a:p>
            <a:pPr algn="ctr"/>
            <a:r>
              <a:rPr lang="en-GB" sz="2100">
                <a:solidFill>
                  <a:srgbClr val="000000"/>
                </a:solidFill>
                <a:latin typeface="Sassoon - 28"/>
              </a:rPr>
              <a:t>Pick a number between 1-10 and count out that many objects. </a:t>
            </a:r>
          </a:p>
          <a:p>
            <a:pPr algn="ctr"/>
            <a:endParaRPr lang="en-GB" sz="2100">
              <a:solidFill>
                <a:srgbClr val="000000"/>
              </a:solidFill>
              <a:latin typeface="Sassoon - 28"/>
            </a:endParaRPr>
          </a:p>
          <a:p>
            <a:pPr algn="ctr"/>
            <a:r>
              <a:rPr lang="en-GB" sz="2100">
                <a:solidFill>
                  <a:srgbClr val="000000"/>
                </a:solidFill>
                <a:latin typeface="Sassoon - 28"/>
              </a:rPr>
              <a:t>Subitising – Recognise the number on the dice without counting. </a:t>
            </a:r>
          </a:p>
          <a:p>
            <a:pPr algn="ctr"/>
            <a:endParaRPr lang="en-GB" sz="2100">
              <a:solidFill>
                <a:srgbClr val="000000"/>
              </a:solidFill>
              <a:latin typeface="Sassoon - 28"/>
            </a:endParaRPr>
          </a:p>
          <a:p>
            <a:pPr algn="ctr"/>
            <a:r>
              <a:rPr lang="en-GB" sz="2100">
                <a:solidFill>
                  <a:srgbClr val="000000"/>
                </a:solidFill>
                <a:latin typeface="Sassoon - 28"/>
              </a:rPr>
              <a:t>Can you form the numbers correctly starting from the right place. </a:t>
            </a:r>
          </a:p>
          <a:p>
            <a:pPr algn="ctr"/>
            <a:endParaRPr lang="en-GB" sz="2100">
              <a:solidFill>
                <a:srgbClr val="000000"/>
              </a:solidFill>
              <a:latin typeface="Sassoon - 28"/>
            </a:endParaRPr>
          </a:p>
          <a:p>
            <a:pPr algn="ctr"/>
            <a:r>
              <a:rPr lang="en-GB" sz="2100">
                <a:solidFill>
                  <a:srgbClr val="000000"/>
                </a:solidFill>
                <a:latin typeface="Sassoon - 28"/>
              </a:rPr>
              <a:t>Using counters can you double the spots on the lady birds. </a:t>
            </a:r>
          </a:p>
        </p:txBody>
      </p:sp>
    </p:spTree>
    <p:extLst>
      <p:ext uri="{BB962C8B-B14F-4D97-AF65-F5344CB8AC3E}">
        <p14:creationId xmlns:p14="http://schemas.microsoft.com/office/powerpoint/2010/main" val="2012716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D4755B-2D28-800B-B451-56E3D0D551C7}"/>
              </a:ext>
            </a:extLst>
          </p:cNvPr>
          <p:cNvSpPr txBox="1"/>
          <p:nvPr/>
        </p:nvSpPr>
        <p:spPr>
          <a:xfrm>
            <a:off x="495300" y="2349500"/>
            <a:ext cx="9321800" cy="8002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4600">
                <a:solidFill>
                  <a:srgbClr val="000000"/>
                </a:solidFill>
                <a:latin typeface="Sassoon - 62"/>
              </a:rPr>
              <a:t>Thank you for coming!</a:t>
            </a:r>
          </a:p>
        </p:txBody>
      </p:sp>
    </p:spTree>
    <p:extLst>
      <p:ext uri="{BB962C8B-B14F-4D97-AF65-F5344CB8AC3E}">
        <p14:creationId xmlns:p14="http://schemas.microsoft.com/office/powerpoint/2010/main" val="284228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0B54B-DF8E-B981-7D7F-4A9B35D768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2700"/>
            <a:ext cx="3505200" cy="3632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6309AB-4D5D-C391-B355-8ECA16EAD2B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3689350"/>
            <a:ext cx="7525385" cy="4843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02128C-9CE5-8C3B-9D36-1DB14553FCA0}"/>
              </a:ext>
            </a:extLst>
          </p:cNvPr>
          <p:cNvSpPr txBox="1"/>
          <p:nvPr/>
        </p:nvSpPr>
        <p:spPr>
          <a:xfrm>
            <a:off x="3873500" y="584200"/>
            <a:ext cx="4862721" cy="18928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900" dirty="0">
                <a:solidFill>
                  <a:srgbClr val="000000"/>
                </a:solidFill>
                <a:latin typeface="Sassoon - 52"/>
              </a:rPr>
              <a:t>1 Minute Maths app</a:t>
            </a:r>
          </a:p>
          <a:p>
            <a:endParaRPr lang="en-GB" sz="3900" dirty="0">
              <a:solidFill>
                <a:srgbClr val="000000"/>
              </a:solidFill>
              <a:latin typeface="Sassoon - 52"/>
            </a:endParaRPr>
          </a:p>
          <a:p>
            <a:r>
              <a:rPr lang="en-GB" sz="3900" dirty="0">
                <a:solidFill>
                  <a:srgbClr val="000000"/>
                </a:solidFill>
                <a:latin typeface="Sassoon - 52"/>
              </a:rPr>
              <a:t>Download for free</a:t>
            </a:r>
          </a:p>
        </p:txBody>
      </p:sp>
    </p:spTree>
    <p:extLst>
      <p:ext uri="{BB962C8B-B14F-4D97-AF65-F5344CB8AC3E}">
        <p14:creationId xmlns:p14="http://schemas.microsoft.com/office/powerpoint/2010/main" val="198848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20174-A95B-AE4F-463C-0CDE8263E86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0990" y="513334"/>
            <a:ext cx="5856097" cy="5020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145D13-0D56-2312-B228-1E1B06F8DB8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50" y="6229350"/>
            <a:ext cx="6638417" cy="2370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8E7CE4-253F-3496-EC57-63A2F2622B7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0" y="-254000"/>
            <a:ext cx="3211957" cy="2984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9A4ED4-FA65-483E-BD10-20812684065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0" y="2197100"/>
            <a:ext cx="3547237" cy="3944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B55D78-2263-5A67-B729-347CEB517E35}"/>
              </a:ext>
            </a:extLst>
          </p:cNvPr>
          <p:cNvSpPr txBox="1"/>
          <p:nvPr/>
        </p:nvSpPr>
        <p:spPr>
          <a:xfrm>
            <a:off x="737289" y="8664153"/>
            <a:ext cx="9069778" cy="6924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3900" dirty="0">
                <a:solidFill>
                  <a:srgbClr val="000000"/>
                </a:solidFill>
                <a:latin typeface="Sassoon - 52"/>
              </a:rPr>
              <a:t>Different manipulatives used in EYFS</a:t>
            </a:r>
          </a:p>
        </p:txBody>
      </p:sp>
    </p:spTree>
    <p:extLst>
      <p:ext uri="{BB962C8B-B14F-4D97-AF65-F5344CB8AC3E}">
        <p14:creationId xmlns:p14="http://schemas.microsoft.com/office/powerpoint/2010/main" val="216502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0F274-3786-2031-3D52-C715181C221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88900"/>
            <a:ext cx="6184519" cy="8857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207AD2-2547-679C-5530-78E3B185C4C6}"/>
              </a:ext>
            </a:extLst>
          </p:cNvPr>
          <p:cNvSpPr txBox="1"/>
          <p:nvPr/>
        </p:nvSpPr>
        <p:spPr>
          <a:xfrm>
            <a:off x="101600" y="9154763"/>
            <a:ext cx="8639444" cy="129266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3900" dirty="0">
                <a:solidFill>
                  <a:srgbClr val="000000"/>
                </a:solidFill>
                <a:latin typeface="Sassoon - 52"/>
              </a:rPr>
              <a:t>Objectives to be met at the end of Reception.</a:t>
            </a:r>
          </a:p>
        </p:txBody>
      </p:sp>
    </p:spTree>
    <p:extLst>
      <p:ext uri="{BB962C8B-B14F-4D97-AF65-F5344CB8AC3E}">
        <p14:creationId xmlns:p14="http://schemas.microsoft.com/office/powerpoint/2010/main" val="50909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109437-631C-4BCD-844D-809FFB510459}"/>
              </a:ext>
            </a:extLst>
          </p:cNvPr>
          <p:cNvSpPr txBox="1"/>
          <p:nvPr/>
        </p:nvSpPr>
        <p:spPr>
          <a:xfrm>
            <a:off x="952500" y="254000"/>
            <a:ext cx="13344779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000">
                <a:solidFill>
                  <a:srgbClr val="000000"/>
                </a:solidFill>
                <a:latin typeface="Sassoon - 27"/>
              </a:rPr>
              <a:t>Have a deep understanding of number to 10, </a:t>
            </a:r>
          </a:p>
          <a:p>
            <a:r>
              <a:rPr lang="en-GB" sz="2000">
                <a:solidFill>
                  <a:srgbClr val="000000"/>
                </a:solidFill>
                <a:latin typeface="Sassoon - 27"/>
              </a:rPr>
              <a:t>including the composition of each number.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7B38BC-91B4-C610-B5DC-5D784D990A6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435100"/>
            <a:ext cx="5263134" cy="3809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8170A9-B901-CEA4-1055-006BA0B08F7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5118100"/>
            <a:ext cx="5403342" cy="3974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0505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FC7751-DD3E-D467-2491-D94CA1B9FB80}"/>
              </a:ext>
            </a:extLst>
          </p:cNvPr>
          <p:cNvSpPr txBox="1"/>
          <p:nvPr/>
        </p:nvSpPr>
        <p:spPr>
          <a:xfrm>
            <a:off x="139700" y="254000"/>
            <a:ext cx="983996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Sassoon - 36"/>
              </a:rPr>
              <a:t>Can you talk about the way the apples are organised?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E4BDC-74CD-69F2-99DE-1517B5F6703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4280" y="1842214"/>
            <a:ext cx="6883400" cy="5905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8EE3A6-6B75-4867-2A85-67B4901C76E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142" y="6804533"/>
            <a:ext cx="757047" cy="740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E27EF5-8000-DF4A-5B96-D593FBE52AF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00" y="6996874"/>
            <a:ext cx="757047" cy="740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94266F-F56B-DCA1-19F4-1266E275A12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5886450"/>
            <a:ext cx="757047" cy="740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554F8C-3A81-7BCC-AA5F-4D725D18F82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6064250"/>
            <a:ext cx="757047" cy="740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CC7047-6777-A77F-77B3-4137F271424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26" y="6821339"/>
            <a:ext cx="757047" cy="740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E04D55-9ABE-C2D9-724F-92CFA2F5756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6343590"/>
            <a:ext cx="757047" cy="740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570909-7843-2F3A-D22F-CBA27C7F9B9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47" y="6256591"/>
            <a:ext cx="757047" cy="740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CC02CC1-0443-3EE5-547B-2717FF9C8A63}"/>
              </a:ext>
            </a:extLst>
          </p:cNvPr>
          <p:cNvSpPr txBox="1"/>
          <p:nvPr/>
        </p:nvSpPr>
        <p:spPr>
          <a:xfrm>
            <a:off x="139700" y="9912243"/>
            <a:ext cx="9905248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900" dirty="0">
                <a:solidFill>
                  <a:srgbClr val="000000"/>
                </a:solidFill>
                <a:latin typeface="Sassoon - 11"/>
              </a:rPr>
              <a:t>Can you find a different way to organise the seven apples? How could you organise nine apples? Is there more than one way to organise the apples?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230FC-0A28-4B26-4936-DCCECAC9642F}"/>
              </a:ext>
            </a:extLst>
          </p:cNvPr>
          <p:cNvSpPr txBox="1"/>
          <p:nvPr/>
        </p:nvSpPr>
        <p:spPr>
          <a:xfrm>
            <a:off x="463874" y="1542524"/>
            <a:ext cx="2977827" cy="66941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3900" dirty="0">
                <a:solidFill>
                  <a:srgbClr val="000000"/>
                </a:solidFill>
                <a:latin typeface="Sassoon - 52"/>
              </a:rPr>
              <a:t>Part-part whole model</a:t>
            </a:r>
          </a:p>
          <a:p>
            <a:endParaRPr lang="en-GB" sz="3900" dirty="0">
              <a:solidFill>
                <a:srgbClr val="000000"/>
              </a:solidFill>
              <a:latin typeface="Sassoon - 52"/>
            </a:endParaRPr>
          </a:p>
          <a:p>
            <a:endParaRPr lang="en-GB" sz="3900" dirty="0">
              <a:solidFill>
                <a:srgbClr val="000000"/>
              </a:solidFill>
              <a:latin typeface="Sassoon - 52"/>
            </a:endParaRPr>
          </a:p>
          <a:p>
            <a:r>
              <a:rPr lang="en-GB" sz="3900" dirty="0">
                <a:solidFill>
                  <a:srgbClr val="000000"/>
                </a:solidFill>
                <a:latin typeface="Sassoon - 52"/>
              </a:rPr>
              <a:t>Number sentence</a:t>
            </a:r>
          </a:p>
          <a:p>
            <a:endParaRPr lang="en-GB" sz="3900" dirty="0">
              <a:solidFill>
                <a:srgbClr val="000000"/>
              </a:solidFill>
              <a:latin typeface="Sassoon - 52"/>
            </a:endParaRPr>
          </a:p>
          <a:p>
            <a:r>
              <a:rPr lang="en-GB" sz="3900" dirty="0">
                <a:solidFill>
                  <a:srgbClr val="000000"/>
                </a:solidFill>
                <a:latin typeface="Sassoon - 52"/>
              </a:rPr>
              <a:t>3 is a part 4 is a part the whole is 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C3463-8C7D-A75D-5108-FC1EB4A89C4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38" y="1542524"/>
            <a:ext cx="757047" cy="740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1F1DDA-12E4-F59F-3824-40A6C5BA550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457" y="1580981"/>
            <a:ext cx="757047" cy="740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B95B9-BC92-21D2-DFA2-2660051C2EA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76" y="1580981"/>
            <a:ext cx="757047" cy="740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8DA581-7584-9AFE-E232-FA4FFB0C608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82" y="2321264"/>
            <a:ext cx="757047" cy="740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1FEF9B-E61F-4F9D-2283-2B9D375A08A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329" y="2367351"/>
            <a:ext cx="757047" cy="740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A2146-9684-9290-BD67-CD1DAB7BFE4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611" y="2359721"/>
            <a:ext cx="757047" cy="740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EDC770-05D7-3AA9-80B7-10B1F7BC856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57" y="3243597"/>
            <a:ext cx="757047" cy="740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5049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B587BC-A12C-7A8A-96AA-28CF8D087B79}"/>
              </a:ext>
            </a:extLst>
          </p:cNvPr>
          <p:cNvSpPr txBox="1"/>
          <p:nvPr/>
        </p:nvSpPr>
        <p:spPr>
          <a:xfrm>
            <a:off x="1905000" y="63500"/>
            <a:ext cx="6871415" cy="63094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500" dirty="0">
                <a:solidFill>
                  <a:srgbClr val="000000"/>
                </a:solidFill>
                <a:latin typeface="Sassoon - 47"/>
              </a:rPr>
              <a:t>I can subitise up to five.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CBFC4F-1328-FE2E-9A02-9F3610709AD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2978150"/>
            <a:ext cx="4267200" cy="4902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3AFEF1-A572-6D9E-8573-DE937C468C1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50" y="1371600"/>
            <a:ext cx="3733927" cy="7529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D2B8A-FBE0-9530-0254-F9464B45A5C9}"/>
              </a:ext>
            </a:extLst>
          </p:cNvPr>
          <p:cNvSpPr txBox="1"/>
          <p:nvPr/>
        </p:nvSpPr>
        <p:spPr>
          <a:xfrm>
            <a:off x="266700" y="1498600"/>
            <a:ext cx="4532788" cy="6771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900">
                <a:solidFill>
                  <a:srgbClr val="000000"/>
                </a:solidFill>
                <a:latin typeface="Sassoon - 25"/>
              </a:rPr>
              <a:t>To see and know right away. </a:t>
            </a:r>
          </a:p>
          <a:p>
            <a:r>
              <a:rPr lang="en-GB" sz="1900">
                <a:solidFill>
                  <a:srgbClr val="000000"/>
                </a:solidFill>
                <a:latin typeface="Sassoon - 25"/>
              </a:rPr>
              <a:t>You subitise with your eyes. </a:t>
            </a:r>
          </a:p>
        </p:txBody>
      </p:sp>
    </p:spTree>
    <p:extLst>
      <p:ext uri="{BB962C8B-B14F-4D97-AF65-F5344CB8AC3E}">
        <p14:creationId xmlns:p14="http://schemas.microsoft.com/office/powerpoint/2010/main" val="179804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D9875F-4FEF-F66B-F413-1FEA649AF54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482600"/>
            <a:ext cx="5740400" cy="7988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40572D0-9ED0-2DA1-CB68-E4E654DC0D88}"/>
              </a:ext>
            </a:extLst>
          </p:cNvPr>
          <p:cNvSpPr/>
          <p:nvPr/>
        </p:nvSpPr>
        <p:spPr>
          <a:xfrm>
            <a:off x="132080" y="355600"/>
            <a:ext cx="5638801" cy="8128001"/>
          </a:xfrm>
          <a:custGeom>
            <a:avLst/>
            <a:gdLst/>
            <a:ahLst/>
            <a:cxnLst/>
            <a:rect l="0" t="0" r="0" b="0"/>
            <a:pathLst>
              <a:path w="5638801" h="8128001">
                <a:moveTo>
                  <a:pt x="0" y="0"/>
                </a:moveTo>
                <a:lnTo>
                  <a:pt x="5638800" y="0"/>
                </a:lnTo>
                <a:lnTo>
                  <a:pt x="5638800" y="8128000"/>
                </a:lnTo>
                <a:lnTo>
                  <a:pt x="0" y="812800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FFD7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22991-CFD0-D61D-A146-5A94E7E69E3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50" y="184150"/>
            <a:ext cx="3812413" cy="3939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16F8C-2C03-1F62-C0E3-A9B639B161F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4356100"/>
            <a:ext cx="4497197" cy="4588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95634C-17F9-0B10-5DB4-25DE0EAE4820}"/>
              </a:ext>
            </a:extLst>
          </p:cNvPr>
          <p:cNvSpPr txBox="1"/>
          <p:nvPr/>
        </p:nvSpPr>
        <p:spPr>
          <a:xfrm>
            <a:off x="386166" y="9176766"/>
            <a:ext cx="6871415" cy="63094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500" dirty="0">
                <a:solidFill>
                  <a:srgbClr val="000000"/>
                </a:solidFill>
                <a:latin typeface="Sassoon - 47"/>
              </a:rPr>
              <a:t>I can subitise up to five. </a:t>
            </a:r>
          </a:p>
        </p:txBody>
      </p:sp>
    </p:spTree>
    <p:extLst>
      <p:ext uri="{BB962C8B-B14F-4D97-AF65-F5344CB8AC3E}">
        <p14:creationId xmlns:p14="http://schemas.microsoft.com/office/powerpoint/2010/main" val="200791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09E780-62A7-8389-1C54-D52557973FC2}"/>
              </a:ext>
            </a:extLst>
          </p:cNvPr>
          <p:cNvSpPr txBox="1"/>
          <p:nvPr/>
        </p:nvSpPr>
        <p:spPr>
          <a:xfrm>
            <a:off x="558800" y="292100"/>
            <a:ext cx="9087872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400">
                <a:solidFill>
                  <a:srgbClr val="000000"/>
                </a:solidFill>
                <a:latin typeface="Sassoon - 32"/>
              </a:rPr>
              <a:t>I can say number bonds up to five.</a:t>
            </a:r>
          </a:p>
          <a:p>
            <a:r>
              <a:rPr lang="en-GB" sz="2400">
                <a:solidFill>
                  <a:srgbClr val="000000"/>
                </a:solidFill>
                <a:latin typeface="Sassoon - 32"/>
              </a:rPr>
              <a:t>Begin to recognise some number bonds to ten.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55F4A-B7D7-AE3B-7570-69968D111FD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1873250"/>
            <a:ext cx="3944747" cy="6525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0CCE18-E80B-9C4A-21D7-7210847F90B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01160" y="2481834"/>
            <a:ext cx="5856097" cy="5020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79884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Custom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Sassoon - 53</vt:lpstr>
      <vt:lpstr>Aptos Display</vt:lpstr>
      <vt:lpstr>Sassoon - 32</vt:lpstr>
      <vt:lpstr>Sassoon - 25</vt:lpstr>
      <vt:lpstr>Sassoon - 47</vt:lpstr>
      <vt:lpstr>Sassoon - 11</vt:lpstr>
      <vt:lpstr>Sassoon - 36</vt:lpstr>
      <vt:lpstr>Sassoon - 62</vt:lpstr>
      <vt:lpstr>Arial</vt:lpstr>
      <vt:lpstr>Sassoon - 27</vt:lpstr>
      <vt:lpstr>Sassoon - 28</vt:lpstr>
      <vt:lpstr>Sassoon - 52</vt:lpstr>
      <vt:lpstr>Sassoon - 56</vt:lpstr>
      <vt:lpstr>Sassoon - 72</vt:lpstr>
      <vt:lpstr>Aptos</vt:lpstr>
      <vt:lpstr>Sassoon - 12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Sacdiyo Abdulle</dc:creator>
  <cp:lastModifiedBy>Sacdiyo Abdulle</cp:lastModifiedBy>
  <cp:revision>2</cp:revision>
  <dcterms:created xsi:type="dcterms:W3CDTF">2024-02-22T12:41:42Z</dcterms:created>
  <dcterms:modified xsi:type="dcterms:W3CDTF">2024-02-22T12:52:25Z</dcterms:modified>
</cp:coreProperties>
</file>