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7" r:id="rId5"/>
    <p:sldId id="259" r:id="rId6"/>
    <p:sldId id="260" r:id="rId7"/>
    <p:sldId id="261" r:id="rId8"/>
    <p:sldId id="263" r:id="rId9"/>
    <p:sldId id="256" r:id="rId10"/>
    <p:sldId id="279" r:id="rId11"/>
    <p:sldId id="264" r:id="rId12"/>
    <p:sldId id="262" r:id="rId13"/>
    <p:sldId id="280" r:id="rId14"/>
    <p:sldId id="265" r:id="rId15"/>
    <p:sldId id="278" r:id="rId16"/>
    <p:sldId id="274" r:id="rId17"/>
    <p:sldId id="258" r:id="rId18"/>
    <p:sldId id="267" r:id="rId19"/>
    <p:sldId id="268" r:id="rId20"/>
    <p:sldId id="266" r:id="rId21"/>
    <p:sldId id="282" r:id="rId22"/>
    <p:sldId id="269" r:id="rId23"/>
    <p:sldId id="257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2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Early reading is the stage where children are learning to become fluent readers</a:t>
            </a:r>
            <a:r>
              <a:rPr lang="en-US" baseline="0" dirty="0" smtClean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will</a:t>
            </a:r>
            <a:r>
              <a:rPr lang="en-US" baseline="0" dirty="0" smtClean="0"/>
              <a:t> </a:t>
            </a:r>
            <a:r>
              <a:rPr lang="en-US" dirty="0" smtClean="0"/>
              <a:t>not be changing book multiple times a week as previously</a:t>
            </a:r>
          </a:p>
          <a:p>
            <a:r>
              <a:rPr lang="en-US" dirty="0" smtClean="0"/>
              <a:t>Reading groups will be set up so you will be notified</a:t>
            </a:r>
            <a:r>
              <a:rPr lang="en-US" baseline="0" dirty="0" smtClean="0"/>
              <a:t> of when your book will be sent home/ need to be back in school</a:t>
            </a:r>
          </a:p>
          <a:p>
            <a:r>
              <a:rPr lang="en-US" baseline="0" dirty="0" smtClean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reiterate - Children will not have books containing GPC’s they have not learned and are not secure with</a:t>
            </a:r>
          </a:p>
          <a:p>
            <a:r>
              <a:rPr lang="en-US" dirty="0" smtClean="0"/>
              <a:t>Look at inside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7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Phonemes taught in order         start to read words </a:t>
            </a:r>
            <a:r>
              <a:rPr lang="en-US" dirty="0" err="1" smtClean="0"/>
              <a:t>asap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LW has a picture </a:t>
            </a:r>
            <a:r>
              <a:rPr lang="en-US" dirty="0" err="1" smtClean="0"/>
              <a:t>pnemonic</a:t>
            </a:r>
            <a:r>
              <a:rPr lang="en-US" dirty="0" smtClean="0"/>
              <a:t> to help children remember the phoneme/grapheme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Early digraphs  mostly consonant digraphs </a:t>
            </a:r>
            <a:r>
              <a:rPr lang="mr-IN" baseline="0" dirty="0" smtClean="0"/>
              <a:t>–</a:t>
            </a:r>
            <a:r>
              <a:rPr lang="en-US" baseline="0" dirty="0" smtClean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Vowel digraphs taught</a:t>
            </a:r>
            <a:r>
              <a:rPr lang="en-US" baseline="0" dirty="0" smtClean="0"/>
              <a:t> with a short caption to help children remember</a:t>
            </a:r>
          </a:p>
          <a:p>
            <a:r>
              <a:rPr lang="en-US" baseline="0" dirty="0" smtClean="0"/>
              <a:t>Also </a:t>
            </a:r>
            <a:r>
              <a:rPr lang="en-US" baseline="0" dirty="0" err="1" smtClean="0"/>
              <a:t>trigraphs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igh</a:t>
            </a:r>
            <a:r>
              <a:rPr lang="en-US" baseline="0" dirty="0" smtClean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Digraphs</a:t>
            </a:r>
            <a:r>
              <a:rPr lang="en-US" baseline="0" dirty="0" smtClean="0"/>
              <a:t> have a zip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r>
              <a:rPr lang="en-US" baseline="0" dirty="0" smtClean="0"/>
              <a:t> that do not follow the rules and cannot be decoded </a:t>
            </a:r>
            <a:r>
              <a:rPr lang="mr-IN" baseline="0" dirty="0" smtClean="0"/>
              <a:t>–</a:t>
            </a:r>
            <a:r>
              <a:rPr lang="en-US" baseline="0" dirty="0" smtClean="0"/>
              <a:t> tricky words/  exception words </a:t>
            </a:r>
          </a:p>
          <a:p>
            <a:r>
              <a:rPr lang="en-US" baseline="0" dirty="0" err="1" smtClean="0"/>
              <a:t>Chn</a:t>
            </a:r>
            <a:r>
              <a:rPr lang="en-US" baseline="0" dirty="0" smtClean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 know how important learning to read is and the impact it has on a </a:t>
            </a:r>
            <a:r>
              <a:rPr lang="en-US" dirty="0" err="1" smtClean="0"/>
              <a:t>childs</a:t>
            </a:r>
            <a:r>
              <a:rPr lang="en-US" dirty="0" smtClean="0"/>
              <a:t> success  - it has to be a positive experience</a:t>
            </a:r>
          </a:p>
          <a:p>
            <a:r>
              <a:rPr lang="en-US" dirty="0" err="1" smtClean="0"/>
              <a:t>Whats</a:t>
            </a:r>
            <a:r>
              <a:rPr lang="en-US" dirty="0" smtClean="0"/>
              <a:t> the reality?  Reluctant to read because</a:t>
            </a:r>
            <a:r>
              <a:rPr lang="en-US" baseline="0" dirty="0" smtClean="0"/>
              <a:t> they find it hard</a:t>
            </a:r>
            <a:endParaRPr lang="en-US" dirty="0" smtClean="0"/>
          </a:p>
          <a:p>
            <a:r>
              <a:rPr lang="en-US" dirty="0" smtClean="0"/>
              <a:t>Frustration  stress   tears </a:t>
            </a:r>
            <a:r>
              <a:rPr lang="mr-IN" dirty="0" smtClean="0"/>
              <a:t>–</a:t>
            </a:r>
            <a:r>
              <a:rPr lang="en-US" dirty="0" smtClean="0"/>
              <a:t> that</a:t>
            </a:r>
            <a:r>
              <a:rPr lang="mr-IN" dirty="0" smtClean="0"/>
              <a:t>’</a:t>
            </a:r>
            <a:r>
              <a:rPr lang="en-US" dirty="0" smtClean="0"/>
              <a:t>s just the parents</a:t>
            </a:r>
          </a:p>
          <a:p>
            <a:r>
              <a:rPr lang="en-US" dirty="0" smtClean="0"/>
              <a:t>Important to look at the big long term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Quite a big difference to how reading</a:t>
            </a:r>
            <a:r>
              <a:rPr lang="en-US" baseline="0" dirty="0" smtClean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19/10/2021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19/10/2021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19/10/2021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19/10/2021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19/10/2021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19/10/2021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19/10/2021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Y9KM4Jwer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wandlelettersandsounds.org.uk/resources/for-parents/" TargetMode="External"/><Relationship Id="rId2" Type="http://schemas.openxmlformats.org/officeDocument/2006/relationships/hyperlink" Target="https://www.youtube.com/channel/UCP_FbjYUP_UtldV2K_-niW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UEQFXXfYY" TargetMode="External"/><Relationship Id="rId2" Type="http://schemas.openxmlformats.org/officeDocument/2006/relationships/hyperlink" Target="https://www.youtube.com/watch?v=shlSQrleib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3366FF"/>
                </a:solidFill>
                <a:latin typeface="Sassoon" panose="02000503040000090004" pitchFamily="2" charset="0"/>
              </a:rPr>
              <a:t> </a:t>
            </a:r>
            <a:r>
              <a:rPr lang="en-US" sz="5400" dirty="0" smtClean="0">
                <a:solidFill>
                  <a:srgbClr val="0000FF"/>
                </a:solidFill>
                <a:latin typeface="Sassoon" panose="02000503040000090004" pitchFamily="2" charset="0"/>
              </a:rPr>
              <a:t>Phonics and Early Reading</a:t>
            </a:r>
            <a:endParaRPr lang="en-US" sz="5400" dirty="0">
              <a:solidFill>
                <a:srgbClr val="0000FF"/>
              </a:solidFill>
              <a:latin typeface="Sassoon" panose="0200050304000009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Sassoon" panose="02000503040000090004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assoon" panose="02000503040000090004" pitchFamily="2" charset="0"/>
              </a:rPr>
              <a:t>Welcome to our meeting</a:t>
            </a:r>
          </a:p>
          <a:p>
            <a:pPr marL="0" indent="0">
              <a:buNone/>
            </a:pPr>
            <a:endParaRPr lang="en-US" dirty="0" smtClean="0">
              <a:latin typeface="Sassoon" panose="02000503040000090004" pitchFamily="2" charset="0"/>
            </a:endParaRPr>
          </a:p>
          <a:p>
            <a:pPr marL="0" indent="0">
              <a:buNone/>
            </a:pPr>
            <a:r>
              <a:rPr lang="en-US" dirty="0">
                <a:latin typeface="Sassoon" panose="02000503040000090004" pitchFamily="2" charset="0"/>
              </a:rPr>
              <a:t> </a:t>
            </a:r>
            <a:r>
              <a:rPr lang="en-US" dirty="0" smtClean="0">
                <a:latin typeface="Sassoon" panose="02000503040000090004" pitchFamily="2" charset="0"/>
              </a:rPr>
              <a:t>Part 1 </a:t>
            </a:r>
            <a:r>
              <a:rPr lang="mr-IN" dirty="0" smtClean="0">
                <a:latin typeface="Sassoon" panose="02000503040000090004" pitchFamily="2" charset="0"/>
              </a:rPr>
              <a:t>–</a:t>
            </a:r>
            <a:r>
              <a:rPr lang="en-US" dirty="0" smtClean="0">
                <a:latin typeface="Sassoon" panose="02000503040000090004" pitchFamily="2" charset="0"/>
              </a:rPr>
              <a:t> information about how we teach phonics</a:t>
            </a:r>
          </a:p>
          <a:p>
            <a:pPr marL="0" indent="0">
              <a:buNone/>
            </a:pPr>
            <a:endParaRPr lang="en-US" dirty="0">
              <a:latin typeface="Sassoon" panose="02000503040000090004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assoon" panose="02000503040000090004" pitchFamily="2" charset="0"/>
              </a:rPr>
              <a:t>Part 2 </a:t>
            </a:r>
            <a:r>
              <a:rPr lang="mr-IN" dirty="0" smtClean="0">
                <a:latin typeface="Sassoon" panose="02000503040000090004" pitchFamily="2" charset="0"/>
              </a:rPr>
              <a:t>–</a:t>
            </a:r>
            <a:r>
              <a:rPr lang="en-US" dirty="0" smtClean="0">
                <a:latin typeface="Sassoon" panose="02000503040000090004" pitchFamily="2" charset="0"/>
              </a:rPr>
              <a:t> information about how we teach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94" y="5568593"/>
            <a:ext cx="1952252" cy="10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" panose="02000503040000090004" pitchFamily="2" charset="0"/>
              </a:rPr>
              <a:t>Blending</a:t>
            </a:r>
            <a:endParaRPr lang="en-GB" dirty="0">
              <a:latin typeface="Sassoon" panose="0200050304000009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" panose="02000503040000090004" pitchFamily="2" charset="0"/>
                <a:hlinkClick r:id="rId2"/>
              </a:rPr>
              <a:t>https://</a:t>
            </a:r>
            <a:r>
              <a:rPr lang="en-GB" dirty="0" smtClean="0">
                <a:latin typeface="Sassoon" panose="02000503040000090004" pitchFamily="2" charset="0"/>
                <a:hlinkClick r:id="rId2"/>
              </a:rPr>
              <a:t>www.youtube.com/watch?v=9Y9KM4Jwer8</a:t>
            </a:r>
            <a:endParaRPr lang="en-GB" dirty="0" smtClean="0">
              <a:latin typeface="Sassoon" panose="02000503040000090004" pitchFamily="2" charset="0"/>
            </a:endParaRPr>
          </a:p>
          <a:p>
            <a:endParaRPr lang="en-GB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5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362" y="950997"/>
            <a:ext cx="86506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assoon" panose="02000503040000090004" pitchFamily="2" charset="0"/>
              </a:rPr>
              <a:t>Once children have a secure knowledge of a number of</a:t>
            </a:r>
          </a:p>
          <a:p>
            <a:r>
              <a:rPr lang="en-US" sz="2400" dirty="0" smtClean="0">
                <a:latin typeface="Sassoon" panose="02000503040000090004" pitchFamily="2" charset="0"/>
              </a:rPr>
              <a:t>GPC’s (Grapheme Phoneme Correspondences)</a:t>
            </a:r>
          </a:p>
          <a:p>
            <a:r>
              <a:rPr lang="en-US" sz="2400" dirty="0" smtClean="0">
                <a:latin typeface="Sassoon" panose="02000503040000090004" pitchFamily="2" charset="0"/>
              </a:rPr>
              <a:t>and are confidently blending, they will be ready for </a:t>
            </a:r>
          </a:p>
          <a:p>
            <a:r>
              <a:rPr lang="en-US" sz="2400" dirty="0" smtClean="0">
                <a:latin typeface="Sassoon" panose="02000503040000090004" pitchFamily="2" charset="0"/>
              </a:rPr>
              <a:t>reading books</a:t>
            </a:r>
          </a:p>
          <a:p>
            <a:endParaRPr lang="en-US" sz="2400" dirty="0">
              <a:solidFill>
                <a:srgbClr val="0000FF"/>
              </a:solidFill>
              <a:latin typeface="Sassoon" panose="02000503040000090004" pitchFamily="2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Sassoon" panose="02000503040000090004" pitchFamily="2" charset="0"/>
            </a:endParaRPr>
          </a:p>
          <a:p>
            <a:r>
              <a:rPr lang="en-US" sz="2400" dirty="0" smtClean="0">
                <a:latin typeface="Sassoon" panose="02000503040000090004" pitchFamily="2" charset="0"/>
              </a:rPr>
              <a:t>Prior to this they may have wordless books which develop</a:t>
            </a:r>
          </a:p>
          <a:p>
            <a:r>
              <a:rPr lang="en-US" sz="2400" dirty="0" smtClean="0">
                <a:latin typeface="Sassoon" panose="02000503040000090004" pitchFamily="2" charset="0"/>
              </a:rPr>
              <a:t>great language skills and teach children the layout of books</a:t>
            </a:r>
          </a:p>
          <a:p>
            <a:r>
              <a:rPr lang="en-US" sz="2400" dirty="0">
                <a:latin typeface="Sassoon" panose="02000503040000090004" pitchFamily="2" charset="0"/>
              </a:rPr>
              <a:t>a</a:t>
            </a:r>
            <a:r>
              <a:rPr lang="en-US" sz="2400" dirty="0" smtClean="0">
                <a:latin typeface="Sassoon" panose="02000503040000090004" pitchFamily="2" charset="0"/>
              </a:rPr>
              <a:t>nd how to handle books</a:t>
            </a:r>
            <a:endParaRPr lang="en-US" sz="2400" dirty="0">
              <a:latin typeface="Sassoon" panose="02000503040000090004" pitchFamily="2" charset="0"/>
            </a:endParaRP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84" y="4494967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85" y="4494967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13" y="4577024"/>
            <a:ext cx="1558306" cy="14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1395" y="175435"/>
            <a:ext cx="3624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Sassoon" panose="02000503040000090004" pitchFamily="2" charset="0"/>
              </a:rPr>
              <a:t>Reading</a:t>
            </a:r>
            <a:endParaRPr lang="en-US" sz="7200" dirty="0">
              <a:latin typeface="Sassoon" panose="0200050304000009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33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We want children to</a:t>
            </a:r>
          </a:p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 love reading</a:t>
            </a:r>
            <a:endParaRPr lang="en-US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Reading should be </a:t>
            </a:r>
          </a:p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enjoyable</a:t>
            </a:r>
            <a:endParaRPr lang="en-US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9034" y="3284761"/>
            <a:ext cx="294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We want children to read </a:t>
            </a:r>
          </a:p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for pleasure</a:t>
            </a:r>
            <a:endParaRPr lang="en-US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619" y="1715714"/>
            <a:ext cx="3051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Learning to read should be</a:t>
            </a:r>
          </a:p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 a positive experience</a:t>
            </a:r>
            <a:endParaRPr lang="en-US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64" y="236204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2890" y="5642028"/>
            <a:ext cx="5947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Reading underpins children’s access to the curriculum </a:t>
            </a:r>
          </a:p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and clearly impacts on their achievement</a:t>
            </a:r>
            <a:endParaRPr lang="en-US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" y="-80392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493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Sassoon" panose="02000503040000090004" pitchFamily="2" charset="0"/>
              </a:rPr>
              <a:t>How </a:t>
            </a:r>
            <a:r>
              <a:rPr lang="en-US" sz="3600" dirty="0" smtClean="0">
                <a:solidFill>
                  <a:srgbClr val="FF6600"/>
                </a:solidFill>
                <a:latin typeface="Sassoon" panose="02000503040000090004" pitchFamily="2" charset="0"/>
              </a:rPr>
              <a:t>we </a:t>
            </a:r>
            <a:r>
              <a:rPr lang="en-US" sz="3600" dirty="0">
                <a:solidFill>
                  <a:srgbClr val="FF6600"/>
                </a:solidFill>
                <a:latin typeface="Sassoon" panose="02000503040000090004" pitchFamily="2" charset="0"/>
              </a:rPr>
              <a:t>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03" y="2121870"/>
            <a:ext cx="4493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Sassoon" panose="02000503040000090004" pitchFamily="2" charset="0"/>
              </a:rPr>
              <a:t>Reading practice sessions are :</a:t>
            </a:r>
          </a:p>
          <a:p>
            <a:endParaRPr lang="en-US" sz="2400" dirty="0">
              <a:latin typeface="Sassoon" panose="02000503040000090004" pitchFamily="2" charset="0"/>
            </a:endParaRPr>
          </a:p>
          <a:p>
            <a:endParaRPr lang="en-US" sz="2400" dirty="0">
              <a:latin typeface="Sassoon" panose="0200050304000009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556" y="2952866"/>
            <a:ext cx="300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37" y="3775533"/>
            <a:ext cx="3232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Taught by trained teacher or</a:t>
            </a:r>
          </a:p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 teaching assistant</a:t>
            </a:r>
            <a:endParaRPr lang="en-US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137" y="5206974"/>
            <a:ext cx="383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Taught in small groups/one-to-one</a:t>
            </a:r>
            <a:endParaRPr lang="en-US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9518" y="2146703"/>
            <a:ext cx="175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Sassoon" panose="02000503040000090004" pitchFamily="2" charset="0"/>
              </a:rPr>
              <a:t>Books are </a:t>
            </a:r>
            <a:r>
              <a:rPr lang="en-US" sz="2000" dirty="0" smtClean="0">
                <a:solidFill>
                  <a:srgbClr val="3366FF"/>
                </a:solidFill>
                <a:latin typeface="Sassoon" panose="02000503040000090004" pitchFamily="2" charset="0"/>
              </a:rPr>
              <a:t>:</a:t>
            </a:r>
            <a:endParaRPr lang="en-US" sz="2000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0558" y="2754507"/>
            <a:ext cx="2618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Sassoon" panose="02000503040000090004" pitchFamily="2" charset="0"/>
              </a:rPr>
              <a:t>matched to children’s</a:t>
            </a:r>
          </a:p>
          <a:p>
            <a:r>
              <a:rPr lang="en-US" dirty="0">
                <a:solidFill>
                  <a:srgbClr val="3366FF"/>
                </a:solidFill>
                <a:latin typeface="Sassoon" panose="02000503040000090004" pitchFamily="2" charset="0"/>
              </a:rPr>
              <a:t>secure </a:t>
            </a:r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phonic knowledge </a:t>
            </a:r>
          </a:p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and word reading</a:t>
            </a:r>
            <a:endParaRPr lang="en-US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70558" y="4338867"/>
            <a:ext cx="1976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Sassoon" panose="02000503040000090004" pitchFamily="2" charset="0"/>
              </a:rPr>
              <a:t> read </a:t>
            </a:r>
            <a:r>
              <a:rPr lang="en-US" dirty="0">
                <a:solidFill>
                  <a:srgbClr val="3366FF"/>
                </a:solidFill>
                <a:latin typeface="Sassoon" panose="02000503040000090004" pitchFamily="2" charset="0"/>
              </a:rPr>
              <a:t>three times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78674" y="5206974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Sassoon" panose="02000503040000090004" pitchFamily="2" charset="0"/>
              </a:rPr>
              <a:t>sent home</a:t>
            </a:r>
          </a:p>
        </p:txBody>
      </p:sp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642" y="690302"/>
            <a:ext cx="829239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ssoon" panose="02000503040000090004" pitchFamily="2" charset="0"/>
              </a:rPr>
              <a:t>Reading Practice Books carefully matched so children can read 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fluently and independently</a:t>
            </a:r>
          </a:p>
          <a:p>
            <a:endParaRPr lang="en-US" dirty="0" smtClean="0">
              <a:latin typeface="Sassoon" panose="02000503040000090004" pitchFamily="2" charset="0"/>
            </a:endParaRPr>
          </a:p>
          <a:p>
            <a:r>
              <a:rPr lang="en-US" dirty="0" smtClean="0">
                <a:latin typeface="Sassoon" panose="02000503040000090004" pitchFamily="2" charset="0"/>
              </a:rPr>
              <a:t>3 Reads </a:t>
            </a:r>
            <a:r>
              <a:rPr lang="mr-IN" dirty="0" smtClean="0">
                <a:latin typeface="Sassoon" panose="02000503040000090004" pitchFamily="2" charset="0"/>
              </a:rPr>
              <a:t>–</a:t>
            </a:r>
            <a:r>
              <a:rPr lang="en-US" dirty="0" smtClean="0">
                <a:latin typeface="Sassoon" panose="02000503040000090004" pitchFamily="2" charset="0"/>
              </a:rPr>
              <a:t> each one begins with some quick sounds and words practice</a:t>
            </a:r>
          </a:p>
          <a:p>
            <a:endParaRPr lang="en-US" dirty="0" smtClean="0">
              <a:latin typeface="Sassoon" panose="02000503040000090004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Sassoon" panose="02000503040000090004" pitchFamily="2" charset="0"/>
              </a:rPr>
              <a:t>Decoding</a:t>
            </a:r>
          </a:p>
          <a:p>
            <a:pPr marL="342900" indent="-342900">
              <a:buAutoNum type="arabicPeriod"/>
            </a:pPr>
            <a:endParaRPr lang="en-US" dirty="0">
              <a:latin typeface="Sassoon" panose="02000503040000090004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Sassoon" panose="02000503040000090004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Sassoon" panose="02000503040000090004" pitchFamily="2" charset="0"/>
              </a:rPr>
              <a:t>Prosody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      (intonation, expression)</a:t>
            </a:r>
            <a:endParaRPr lang="en-US" dirty="0">
              <a:latin typeface="Sassoon" panose="02000503040000090004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Sassoon" panose="02000503040000090004" pitchFamily="2" charset="0"/>
            </a:endParaRPr>
          </a:p>
          <a:p>
            <a:r>
              <a:rPr lang="en-US" dirty="0" smtClean="0">
                <a:latin typeface="Sassoon" panose="02000503040000090004" pitchFamily="2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dirty="0">
              <a:latin typeface="Sassoon" panose="02000503040000090004" pitchFamily="2" charset="0"/>
            </a:endParaRPr>
          </a:p>
          <a:p>
            <a:r>
              <a:rPr lang="en-US" dirty="0" smtClean="0">
                <a:latin typeface="Sassoon" panose="02000503040000090004" pitchFamily="2" charset="0"/>
              </a:rPr>
              <a:t>When children take their book home to read they should be 95% fluent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Please do not worry that a book is too easy </a:t>
            </a:r>
            <a:r>
              <a:rPr lang="mr-IN" dirty="0" smtClean="0">
                <a:latin typeface="Sassoon" panose="02000503040000090004" pitchFamily="2" charset="0"/>
              </a:rPr>
              <a:t>–</a:t>
            </a:r>
            <a:r>
              <a:rPr lang="en-US" dirty="0" smtClean="0">
                <a:latin typeface="Sassoon" panose="02000503040000090004" pitchFamily="2" charset="0"/>
              </a:rPr>
              <a:t> your child needs to develop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fluency and confidence in reading.  Re-reading a book  they have had before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helps develop fluency </a:t>
            </a:r>
            <a:r>
              <a:rPr lang="mr-IN" dirty="0" smtClean="0">
                <a:latin typeface="Sassoon" panose="02000503040000090004" pitchFamily="2" charset="0"/>
              </a:rPr>
              <a:t>–</a:t>
            </a:r>
            <a:r>
              <a:rPr lang="en-US" dirty="0" smtClean="0">
                <a:latin typeface="Sassoon" panose="02000503040000090004" pitchFamily="2" charset="0"/>
              </a:rPr>
              <a:t> this is the goal.</a:t>
            </a:r>
          </a:p>
          <a:p>
            <a:endParaRPr lang="en-US" dirty="0">
              <a:latin typeface="Sassoon" panose="02000503040000090004" pitchFamily="2" charset="0"/>
            </a:endParaRPr>
          </a:p>
          <a:p>
            <a:r>
              <a:rPr lang="en-US" dirty="0" smtClean="0">
                <a:latin typeface="Sassoon" panose="02000503040000090004" pitchFamily="2" charset="0"/>
              </a:rPr>
              <a:t>Celebrate their success!!!</a:t>
            </a:r>
            <a:endParaRPr lang="en-US" dirty="0">
              <a:latin typeface="Sassoon" panose="02000503040000090004" pitchFamily="2" charset="0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90" y="2035940"/>
            <a:ext cx="3472783" cy="2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566" y="179249"/>
            <a:ext cx="6192593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assoon" panose="02000503040000090004" pitchFamily="2" charset="0"/>
              </a:rPr>
              <a:t>How will this work?</a:t>
            </a:r>
          </a:p>
          <a:p>
            <a:endParaRPr lang="en-US" dirty="0" smtClean="0">
              <a:latin typeface="Sassoon" panose="02000503040000090004" pitchFamily="2" charset="0"/>
            </a:endParaRPr>
          </a:p>
          <a:p>
            <a:r>
              <a:rPr lang="en-US" dirty="0" smtClean="0">
                <a:latin typeface="Sassoon" panose="02000503040000090004" pitchFamily="2" charset="0"/>
              </a:rPr>
              <a:t>Children are assessed, then LW matches which books 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Should be allocated for their secure phonic knowledge</a:t>
            </a:r>
            <a:endParaRPr lang="en-US" dirty="0">
              <a:latin typeface="Sassoon" panose="02000503040000090004" pitchFamily="2" charset="0"/>
            </a:endParaRPr>
          </a:p>
          <a:p>
            <a:endParaRPr lang="en-US" dirty="0" smtClean="0">
              <a:latin typeface="Sassoon" panose="02000503040000090004" pitchFamily="2" charset="0"/>
            </a:endParaRPr>
          </a:p>
          <a:p>
            <a:endParaRPr lang="en-US" dirty="0">
              <a:latin typeface="Sassoon" panose="02000503040000090004" pitchFamily="2" charset="0"/>
            </a:endParaRPr>
          </a:p>
          <a:p>
            <a:r>
              <a:rPr lang="en-US" dirty="0" smtClean="0">
                <a:latin typeface="Sassoon" panose="02000503040000090004" pitchFamily="2" charset="0"/>
              </a:rPr>
              <a:t>Children will take their Reading Practice Book home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(after reading it 3 times in school)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Teachers will let you know the days books go home and </a:t>
            </a:r>
          </a:p>
          <a:p>
            <a:r>
              <a:rPr lang="en-US" dirty="0">
                <a:latin typeface="Sassoon" panose="02000503040000090004" pitchFamily="2" charset="0"/>
              </a:rPr>
              <a:t>w</a:t>
            </a:r>
            <a:r>
              <a:rPr lang="en-US" dirty="0" smtClean="0">
                <a:latin typeface="Sassoon" panose="02000503040000090004" pitchFamily="2" charset="0"/>
              </a:rPr>
              <a:t>hen they need to be in school to be changed.</a:t>
            </a:r>
          </a:p>
          <a:p>
            <a:endParaRPr lang="en-US" dirty="0" smtClean="0">
              <a:latin typeface="Sassoon" panose="02000503040000090004" pitchFamily="2" charset="0"/>
            </a:endParaRPr>
          </a:p>
          <a:p>
            <a:endParaRPr lang="en-US" dirty="0">
              <a:latin typeface="Sassoon" panose="02000503040000090004" pitchFamily="2" charset="0"/>
            </a:endParaRPr>
          </a:p>
          <a:p>
            <a:r>
              <a:rPr lang="en-US" dirty="0" smtClean="0">
                <a:latin typeface="Sassoon" panose="02000503040000090004" pitchFamily="2" charset="0"/>
              </a:rPr>
              <a:t>Celebrate, praise, talk about the book with you child.</a:t>
            </a:r>
          </a:p>
          <a:p>
            <a:endParaRPr lang="en-US" dirty="0" smtClean="0">
              <a:latin typeface="Sassoon" panose="02000503040000090004" pitchFamily="2" charset="0"/>
            </a:endParaRPr>
          </a:p>
          <a:p>
            <a:endParaRPr lang="en-US" dirty="0">
              <a:latin typeface="Sassoon" panose="02000503040000090004" pitchFamily="2" charset="0"/>
            </a:endParaRPr>
          </a:p>
          <a:p>
            <a:r>
              <a:rPr lang="en-US" dirty="0" smtClean="0">
                <a:latin typeface="Sassoon" panose="02000503040000090004" pitchFamily="2" charset="0"/>
              </a:rPr>
              <a:t>Please make sure books are in book bags so that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we can reallocate books as required</a:t>
            </a:r>
          </a:p>
          <a:p>
            <a:endParaRPr lang="en-US" dirty="0">
              <a:latin typeface="Sassoon" panose="02000503040000090004" pitchFamily="2" charset="0"/>
            </a:endParaRPr>
          </a:p>
          <a:p>
            <a:endParaRPr lang="en-US" dirty="0">
              <a:latin typeface="Sassoon" panose="02000503040000090004" pitchFamily="2" charset="0"/>
            </a:endParaRPr>
          </a:p>
          <a:p>
            <a:r>
              <a:rPr lang="en-US" dirty="0" smtClean="0">
                <a:latin typeface="Sassoon" panose="02000503040000090004" pitchFamily="2" charset="0"/>
              </a:rPr>
              <a:t>Please look after our books</a:t>
            </a:r>
          </a:p>
          <a:p>
            <a:endParaRPr lang="en-US" dirty="0" smtClean="0">
              <a:latin typeface="Sassoon" panose="02000503040000090004" pitchFamily="2" charset="0"/>
            </a:endParaRPr>
          </a:p>
          <a:p>
            <a:endParaRPr lang="en-US" dirty="0" smtClean="0">
              <a:latin typeface="Sassoon" panose="02000503040000090004" pitchFamily="2" charset="0"/>
            </a:endParaRPr>
          </a:p>
          <a:p>
            <a:endParaRPr lang="en-US" dirty="0">
              <a:latin typeface="Sassoon" panose="02000503040000090004" pitchFamily="2" charset="0"/>
            </a:endParaRPr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58" y="938793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32" y="2889111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40" y="4795041"/>
            <a:ext cx="1305301" cy="16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500_583ce3f0-b282-41cb-a26c-9c13e8f492b9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1" y="2000030"/>
            <a:ext cx="2056556" cy="1949616"/>
          </a:xfrm>
          <a:prstGeom prst="rect">
            <a:avLst/>
          </a:prstGeom>
        </p:spPr>
      </p:pic>
      <p:pic>
        <p:nvPicPr>
          <p:cNvPr id="7" name="Picture 6" descr="x500_a26d1c55-c8a5-42bf-b64d-385a5f9389f7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36" y="1978470"/>
            <a:ext cx="2115586" cy="2005575"/>
          </a:xfrm>
          <a:prstGeom prst="rect">
            <a:avLst/>
          </a:prstGeom>
        </p:spPr>
      </p:pic>
      <p:pic>
        <p:nvPicPr>
          <p:cNvPr id="8" name="Picture 7" descr="x500_ed231ee1-1693-4f94-ba17-af5f8e9b3887_600x6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7" y="3984045"/>
            <a:ext cx="2037052" cy="1931125"/>
          </a:xfrm>
          <a:prstGeom prst="rect">
            <a:avLst/>
          </a:prstGeom>
        </p:spPr>
      </p:pic>
      <p:pic>
        <p:nvPicPr>
          <p:cNvPr id="9" name="Picture 8" descr="x500_7f2a694d-5b3f-44d4-a393-655a977a13de_600x6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71" y="3720489"/>
            <a:ext cx="2073337" cy="1965524"/>
          </a:xfrm>
          <a:prstGeom prst="rect">
            <a:avLst/>
          </a:prstGeom>
        </p:spPr>
      </p:pic>
      <p:pic>
        <p:nvPicPr>
          <p:cNvPr id="10" name="Picture 9" descr="x500_46e7d0c7-af8e-4ef1-81fa-de84b151073f_600x6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05" y="3798116"/>
            <a:ext cx="1995663" cy="1887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41" y="806174"/>
            <a:ext cx="6922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Big Cat Collins Reading books are carefully matched to children’s </a:t>
            </a:r>
          </a:p>
          <a:p>
            <a:r>
              <a:rPr lang="en-US" sz="2000" b="1" dirty="0" smtClean="0"/>
              <a:t>secure</a:t>
            </a:r>
            <a:r>
              <a:rPr lang="en-US" sz="2000" dirty="0" smtClean="0"/>
              <a:t> phonic knowledge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919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6" y="110067"/>
            <a:ext cx="8819419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18" y="838974"/>
            <a:ext cx="77280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assoon" panose="02000503040000090004" pitchFamily="2" charset="0"/>
              </a:rPr>
              <a:t>Children will also bring home a ‘sharing book’ from our class library each </a:t>
            </a:r>
            <a:r>
              <a:rPr lang="en-US" sz="2400" dirty="0" smtClean="0">
                <a:latin typeface="Sassoon" panose="02000503040000090004" pitchFamily="2" charset="0"/>
              </a:rPr>
              <a:t>week.</a:t>
            </a:r>
            <a:endParaRPr lang="en-US" sz="2400" dirty="0" smtClean="0">
              <a:latin typeface="Sassoon" panose="02000503040000090004" pitchFamily="2" charset="0"/>
            </a:endParaRPr>
          </a:p>
          <a:p>
            <a:endParaRPr lang="en-US" sz="2400" dirty="0" smtClean="0">
              <a:latin typeface="Sassoon" panose="02000503040000090004" pitchFamily="2" charset="0"/>
            </a:endParaRPr>
          </a:p>
          <a:p>
            <a:r>
              <a:rPr lang="en-US" sz="2400" dirty="0" smtClean="0">
                <a:latin typeface="Sassoon" panose="02000503040000090004" pitchFamily="2" charset="0"/>
              </a:rPr>
              <a:t>To become lifelong readers, it is essential that they read for pleasure</a:t>
            </a:r>
          </a:p>
          <a:p>
            <a:endParaRPr lang="en-US" sz="2400" dirty="0" smtClean="0">
              <a:latin typeface="Sassoon" panose="02000503040000090004" pitchFamily="2" charset="0"/>
            </a:endParaRPr>
          </a:p>
          <a:p>
            <a:r>
              <a:rPr lang="en-US" sz="2400" dirty="0" smtClean="0">
                <a:latin typeface="Sassoon" panose="02000503040000090004" pitchFamily="2" charset="0"/>
              </a:rPr>
              <a:t>Children may not be able to read this book independently but these books offer a wealth of opportunities for talking about the pictures and enjoying the story or information text.</a:t>
            </a:r>
          </a:p>
          <a:p>
            <a:endParaRPr lang="en-US" sz="2400" dirty="0" smtClean="0">
              <a:latin typeface="Sassoon" panose="02000503040000090004" pitchFamily="2" charset="0"/>
            </a:endParaRPr>
          </a:p>
          <a:p>
            <a:r>
              <a:rPr lang="en-US" sz="2400" dirty="0" smtClean="0">
                <a:latin typeface="Sassoon" panose="02000503040000090004" pitchFamily="2" charset="0"/>
              </a:rPr>
              <a:t>Enjoy the book together and </a:t>
            </a:r>
          </a:p>
          <a:p>
            <a:r>
              <a:rPr lang="en-US" sz="2400" dirty="0">
                <a:latin typeface="Sassoon" panose="02000503040000090004" pitchFamily="2" charset="0"/>
              </a:rPr>
              <a:t>f</a:t>
            </a:r>
            <a:r>
              <a:rPr lang="en-US" sz="2400" dirty="0" smtClean="0">
                <a:latin typeface="Sassoon" panose="02000503040000090004" pitchFamily="2" charset="0"/>
              </a:rPr>
              <a:t>oster a love of reading</a:t>
            </a:r>
          </a:p>
          <a:p>
            <a:r>
              <a:rPr lang="en-US" sz="2400" dirty="0" smtClean="0">
                <a:latin typeface="Sassoon" panose="02000503040000090004" pitchFamily="2" charset="0"/>
              </a:rPr>
              <a:t>“pair and share”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5" y="4651203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27" y="1717239"/>
            <a:ext cx="985564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2312" y="297314"/>
            <a:ext cx="304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Sassoon" panose="02000503040000090004" pitchFamily="2" charset="0"/>
              </a:rPr>
              <a:t>Sharing Book</a:t>
            </a:r>
            <a:endParaRPr lang="en-US" sz="3600" dirty="0">
              <a:solidFill>
                <a:srgbClr val="0000FF"/>
              </a:solidFill>
              <a:latin typeface="Sassoon" panose="02000503040000090004" pitchFamily="2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52" y="5038374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14945"/>
            <a:ext cx="738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assoon" panose="02000503040000090004" pitchFamily="2" charset="0"/>
              </a:rPr>
              <a:t>The journey to independent reading and writing begins with Phonics</a:t>
            </a:r>
            <a:endParaRPr lang="en-US" sz="2000" dirty="0">
              <a:latin typeface="Sassoon" panose="02000503040000090004" pitchFamily="2" charset="0"/>
            </a:endParaRP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95" y="1315055"/>
            <a:ext cx="2438400" cy="261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240" y="3919365"/>
            <a:ext cx="399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Sassoon" panose="02000503040000090004" pitchFamily="2" charset="0"/>
              </a:rPr>
              <a:t>l</a:t>
            </a:r>
            <a:r>
              <a:rPr lang="en-US" dirty="0" err="1" smtClean="0">
                <a:solidFill>
                  <a:srgbClr val="0000FF"/>
                </a:solidFill>
                <a:latin typeface="Sassoon" panose="02000503040000090004" pitchFamily="2" charset="0"/>
              </a:rPr>
              <a:t>ittlewandlelettersandsounds.org.uk</a:t>
            </a:r>
            <a:endParaRPr lang="en-US" dirty="0">
              <a:solidFill>
                <a:srgbClr val="0000FF"/>
              </a:solidFill>
              <a:latin typeface="Sassoon" panose="0200050304000009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238" y="187295"/>
            <a:ext cx="7253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Sassoon" panose="02000503040000090004" pitchFamily="2" charset="0"/>
                <a:cs typeface="Comic Sans MS"/>
              </a:rPr>
              <a:t>New 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  <a:latin typeface="Sassoon" panose="0200050304000009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932" y="4637207"/>
            <a:ext cx="79741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ssoon" panose="02000503040000090004" pitchFamily="2" charset="0"/>
              </a:rPr>
              <a:t>Why Little </a:t>
            </a:r>
            <a:r>
              <a:rPr lang="en-US" dirty="0" err="1" smtClean="0">
                <a:latin typeface="Sassoon" panose="02000503040000090004" pitchFamily="2" charset="0"/>
              </a:rPr>
              <a:t>Wandle</a:t>
            </a:r>
            <a:r>
              <a:rPr lang="en-US" dirty="0" smtClean="0">
                <a:latin typeface="Sassoon" panose="02000503040000090004" pitchFamily="2" charset="0"/>
              </a:rPr>
              <a:t>?  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Excellent training for all staff to ensure consistency,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Every aspect of phonics and reading included in a detailed, thorough and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 systematic approach,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Engaging resources without distracting from the learning,</a:t>
            </a:r>
          </a:p>
          <a:p>
            <a:r>
              <a:rPr lang="en-US" dirty="0" smtClean="0">
                <a:latin typeface="Sassoon" panose="02000503040000090004" pitchFamily="2" charset="0"/>
              </a:rPr>
              <a:t>Comprehensive system for identifying and supporting children requiring</a:t>
            </a:r>
          </a:p>
          <a:p>
            <a:r>
              <a:rPr lang="en-US" dirty="0">
                <a:latin typeface="Sassoon" panose="02000503040000090004" pitchFamily="2" charset="0"/>
              </a:rPr>
              <a:t>e</a:t>
            </a:r>
            <a:r>
              <a:rPr lang="en-US" dirty="0" smtClean="0">
                <a:latin typeface="Sassoon" panose="02000503040000090004" pitchFamily="2" charset="0"/>
              </a:rPr>
              <a:t>xtra help and useful support for parents.  </a:t>
            </a:r>
            <a:endParaRPr lang="en-US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Sassoon" panose="02000503040000090004" pitchFamily="2" charset="0"/>
              </a:rPr>
              <a:t>What else can parents do?</a:t>
            </a:r>
            <a:endParaRPr lang="en-US" dirty="0">
              <a:solidFill>
                <a:srgbClr val="0000FF"/>
              </a:solidFill>
              <a:latin typeface="Sassoon" panose="0200050304000009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Sassoon" panose="02000503040000090004" pitchFamily="2" charset="0"/>
              </a:rPr>
              <a:t>Please look at the Little </a:t>
            </a:r>
            <a:r>
              <a:rPr lang="en-US" sz="2800" dirty="0" err="1">
                <a:latin typeface="Sassoon" panose="02000503040000090004" pitchFamily="2" charset="0"/>
              </a:rPr>
              <a:t>W</a:t>
            </a:r>
            <a:r>
              <a:rPr lang="en-US" sz="2800" dirty="0" err="1" smtClean="0">
                <a:latin typeface="Sassoon" panose="02000503040000090004" pitchFamily="2" charset="0"/>
              </a:rPr>
              <a:t>andle</a:t>
            </a:r>
            <a:r>
              <a:rPr lang="en-US" sz="2800" dirty="0" smtClean="0">
                <a:latin typeface="Sassoon" panose="02000503040000090004" pitchFamily="2" charset="0"/>
              </a:rPr>
              <a:t> videos and guidance for parents</a:t>
            </a:r>
          </a:p>
          <a:p>
            <a:pPr marL="0" indent="0">
              <a:buNone/>
            </a:pPr>
            <a:r>
              <a:rPr lang="en-US" sz="2800" dirty="0">
                <a:latin typeface="Sassoon" panose="02000503040000090004" pitchFamily="2" charset="0"/>
              </a:rPr>
              <a:t>Demo Videos: </a:t>
            </a:r>
            <a:r>
              <a:rPr lang="en-US" sz="2800" dirty="0">
                <a:latin typeface="Sassoon" panose="02000503040000090004" pitchFamily="2" charset="0"/>
                <a:hlinkClick r:id="rId2"/>
              </a:rPr>
              <a:t>https://www.youtube.com/channel/UCP_FbjYUP_UtldV2K_-</a:t>
            </a:r>
            <a:r>
              <a:rPr lang="en-US" sz="2800" dirty="0" smtClean="0">
                <a:latin typeface="Sassoon" panose="02000503040000090004" pitchFamily="2" charset="0"/>
                <a:hlinkClick r:id="rId2"/>
              </a:rPr>
              <a:t>niWw</a:t>
            </a:r>
            <a:endParaRPr lang="en-US" sz="2800" dirty="0" smtClean="0">
              <a:latin typeface="Sassoon" panose="02000503040000090004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Sassoon" panose="02000503040000090004" pitchFamily="2" charset="0"/>
              </a:rPr>
              <a:t>Parent Info</a:t>
            </a:r>
            <a:r>
              <a:rPr lang="en-US" sz="2800" dirty="0" smtClean="0">
                <a:latin typeface="Sassoon" panose="02000503040000090004" pitchFamily="2" charset="0"/>
              </a:rPr>
              <a:t>: </a:t>
            </a:r>
            <a:r>
              <a:rPr lang="en-US" sz="2800" dirty="0" smtClean="0">
                <a:latin typeface="Sassoon" panose="02000503040000090004" pitchFamily="2" charset="0"/>
                <a:hlinkClick r:id="rId3"/>
              </a:rPr>
              <a:t>https</a:t>
            </a:r>
            <a:r>
              <a:rPr lang="en-US" sz="2800" dirty="0">
                <a:latin typeface="Sassoon" panose="02000503040000090004" pitchFamily="2" charset="0"/>
                <a:hlinkClick r:id="rId3"/>
              </a:rPr>
              <a:t>://www.littlewandlelettersandsounds.org.uk/resources/for-parents</a:t>
            </a:r>
            <a:r>
              <a:rPr lang="en-US" sz="2800" dirty="0" smtClean="0">
                <a:latin typeface="Sassoon" panose="02000503040000090004" pitchFamily="2" charset="0"/>
                <a:hlinkClick r:id="rId3"/>
              </a:rPr>
              <a:t>/</a:t>
            </a:r>
            <a:endParaRPr lang="en-US" sz="2800" dirty="0" smtClean="0">
              <a:latin typeface="Sassoon" panose="02000503040000090004" pitchFamily="2" charset="0"/>
            </a:endParaRPr>
          </a:p>
          <a:p>
            <a:pPr marL="0" indent="0">
              <a:buNone/>
            </a:pPr>
            <a:endParaRPr lang="en-US" sz="2800" dirty="0">
              <a:latin typeface="Sassoon" panose="02000503040000090004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Sassoon" panose="02000503040000090004" pitchFamily="2" charset="0"/>
              </a:rPr>
              <a:t>Support children in learning the alphabetic code</a:t>
            </a:r>
          </a:p>
          <a:p>
            <a:pPr marL="0" indent="0">
              <a:buNone/>
            </a:pPr>
            <a:endParaRPr lang="en-US" sz="2800" dirty="0" smtClean="0">
              <a:latin typeface="Sassoon" panose="02000503040000090004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Sassoon" panose="02000503040000090004" pitchFamily="2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 smtClean="0">
              <a:latin typeface="Sassoon" panose="02000503040000090004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Sassoon" panose="02000503040000090004" pitchFamily="2" charset="0"/>
              </a:rPr>
              <a:t>Share books with your children for pleasure</a:t>
            </a:r>
          </a:p>
          <a:p>
            <a:pPr marL="0" indent="0">
              <a:buNone/>
            </a:pPr>
            <a:endParaRPr lang="en-US" sz="2800" dirty="0">
              <a:latin typeface="Sassoon" panose="02000503040000090004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Sassoon" panose="02000503040000090004" pitchFamily="2" charset="0"/>
              </a:rPr>
              <a:t>Check on your class page for documents to support reading and phonics</a:t>
            </a:r>
            <a:endParaRPr lang="en-US" sz="2800" dirty="0">
              <a:latin typeface="Sassoon" panose="02000503040000090004" pitchFamily="2" charset="0"/>
            </a:endParaRPr>
          </a:p>
          <a:p>
            <a:pPr marL="0" indent="0">
              <a:buNone/>
            </a:pPr>
            <a:endParaRPr lang="en-US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7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8803" y="856859"/>
            <a:ext cx="65379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Sassoon" panose="02000503040000090004" pitchFamily="2" charset="0"/>
              </a:rPr>
              <a:t>Thank you for joining us</a:t>
            </a:r>
          </a:p>
          <a:p>
            <a:endParaRPr lang="en-US" sz="4400" dirty="0">
              <a:solidFill>
                <a:srgbClr val="0000FF"/>
              </a:solidFill>
              <a:latin typeface="Sassoon" panose="02000503040000090004" pitchFamily="2" charset="0"/>
            </a:endParaRPr>
          </a:p>
          <a:p>
            <a:r>
              <a:rPr lang="en-US" sz="4400" dirty="0" smtClean="0">
                <a:solidFill>
                  <a:srgbClr val="0000FF"/>
                </a:solidFill>
                <a:latin typeface="Sassoon" panose="02000503040000090004" pitchFamily="2" charset="0"/>
              </a:rPr>
              <a:t>Questions ???</a:t>
            </a:r>
            <a:endParaRPr lang="en-US" sz="4400" dirty="0">
              <a:solidFill>
                <a:srgbClr val="0000FF"/>
              </a:solidFill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1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6331" y="22376"/>
            <a:ext cx="441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Sassoon" panose="02000503040000090004" pitchFamily="2" charset="0"/>
              </a:rPr>
              <a:t>How we </a:t>
            </a:r>
            <a:r>
              <a:rPr lang="en-US" sz="3200" dirty="0" smtClean="0">
                <a:solidFill>
                  <a:srgbClr val="FF6600"/>
                </a:solidFill>
                <a:latin typeface="Sassoon" panose="02000503040000090004" pitchFamily="2" charset="0"/>
              </a:rPr>
              <a:t>teach phonics</a:t>
            </a:r>
            <a:endParaRPr lang="en-US" sz="3200" dirty="0">
              <a:solidFill>
                <a:srgbClr val="FF6600"/>
              </a:solidFill>
              <a:latin typeface="Sassoon" panose="0200050304000009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857" y="697686"/>
            <a:ext cx="5727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Sassoon" panose="02000503040000090004" pitchFamily="2" charset="0"/>
              </a:rPr>
              <a:t>Daily short </a:t>
            </a:r>
            <a:r>
              <a:rPr lang="en-US" sz="1600" dirty="0" smtClean="0">
                <a:solidFill>
                  <a:srgbClr val="3366FF"/>
                </a:solidFill>
                <a:latin typeface="Sassoon" panose="02000503040000090004" pitchFamily="2" charset="0"/>
              </a:rPr>
              <a:t>sessions: 20minute sessions at 9.10-9.30 daily </a:t>
            </a:r>
            <a:endParaRPr lang="en-US" sz="1600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93" y="4172515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Sassoon" panose="02000503040000090004" pitchFamily="2" charset="0"/>
              </a:rPr>
              <a:t>Synthetic phonics</a:t>
            </a:r>
            <a:endParaRPr lang="en-US" sz="1600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82" y="1590434"/>
            <a:ext cx="2690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Sassoon" panose="02000503040000090004" pitchFamily="2" charset="0"/>
              </a:rPr>
              <a:t>Specific order of </a:t>
            </a:r>
            <a:r>
              <a:rPr lang="en-US" sz="1600" dirty="0" smtClean="0">
                <a:solidFill>
                  <a:srgbClr val="3366FF"/>
                </a:solidFill>
                <a:latin typeface="Sassoon" panose="02000503040000090004" pitchFamily="2" charset="0"/>
              </a:rPr>
              <a:t>teaching: </a:t>
            </a:r>
            <a:endParaRPr lang="en-US" sz="1600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793" y="5314836"/>
            <a:ext cx="1848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Sassoon" panose="02000503040000090004" pitchFamily="2" charset="0"/>
              </a:rPr>
              <a:t>Repeated practice</a:t>
            </a:r>
            <a:endParaRPr lang="en-US" sz="1600" dirty="0">
              <a:solidFill>
                <a:srgbClr val="3366FF"/>
              </a:solidFill>
              <a:latin typeface="Sassoon" panose="0200050304000009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9768" y="5746114"/>
            <a:ext cx="6269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assoon" panose="02000503040000090004" pitchFamily="2" charset="0"/>
              </a:rPr>
              <a:t>Practice </a:t>
            </a:r>
            <a:r>
              <a:rPr lang="en-US" sz="1400" dirty="0" smtClean="0">
                <a:latin typeface="Sassoon" panose="02000503040000090004" pitchFamily="2" charset="0"/>
              </a:rPr>
              <a:t>makes permanent</a:t>
            </a:r>
            <a:endParaRPr lang="en-US" sz="1400" dirty="0">
              <a:latin typeface="Sassoon" panose="0200050304000009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4561" y="4080573"/>
            <a:ext cx="7635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assoon" panose="02000503040000090004" pitchFamily="2" charset="0"/>
              </a:rPr>
              <a:t>                                                                                     Correct pronunciation</a:t>
            </a:r>
          </a:p>
          <a:p>
            <a:r>
              <a:rPr lang="en-US" sz="1400" dirty="0" smtClean="0">
                <a:latin typeface="Sassoon" panose="02000503040000090004" pitchFamily="2" charset="0"/>
              </a:rPr>
              <a:t>                                                                                     is vital  - Videos on LW</a:t>
            </a:r>
          </a:p>
          <a:p>
            <a:endParaRPr lang="en-US" sz="1400" dirty="0" smtClean="0">
              <a:latin typeface="Sassoon" panose="02000503040000090004" pitchFamily="2" charset="0"/>
            </a:endParaRPr>
          </a:p>
          <a:p>
            <a:r>
              <a:rPr lang="en-US" sz="1400" dirty="0" smtClean="0">
                <a:latin typeface="Sassoon" panose="02000503040000090004" pitchFamily="2" charset="0"/>
              </a:rPr>
              <a:t>https</a:t>
            </a:r>
            <a:r>
              <a:rPr lang="en-US" sz="1400" dirty="0">
                <a:latin typeface="Sassoon" panose="02000503040000090004" pitchFamily="2" charset="0"/>
              </a:rPr>
              <a:t>://</a:t>
            </a:r>
            <a:r>
              <a:rPr lang="en-US" sz="1400" dirty="0" err="1">
                <a:latin typeface="Sassoon" panose="02000503040000090004" pitchFamily="2" charset="0"/>
              </a:rPr>
              <a:t>www.littlewandlelettersandsounds.org.uk</a:t>
            </a:r>
            <a:r>
              <a:rPr lang="en-US" sz="1400" dirty="0">
                <a:latin typeface="Sassoon" panose="02000503040000090004" pitchFamily="2" charset="0"/>
              </a:rPr>
              <a:t>/resources/for-parents/</a:t>
            </a:r>
          </a:p>
          <a:p>
            <a:endParaRPr lang="en-US" sz="1400" dirty="0">
              <a:latin typeface="Sassoon" panose="0200050304000009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3" y="1377667"/>
            <a:ext cx="1880051" cy="246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00" y="1432767"/>
            <a:ext cx="4082355" cy="266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" panose="02000503040000090004" pitchFamily="2" charset="0"/>
              </a:rPr>
              <a:t>Sound Videos - Reception</a:t>
            </a:r>
            <a:endParaRPr lang="en-GB" dirty="0">
              <a:latin typeface="Sassoon" panose="0200050304000009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" panose="02000503040000090004" pitchFamily="2" charset="0"/>
                <a:hlinkClick r:id="rId2"/>
              </a:rPr>
              <a:t>https://</a:t>
            </a:r>
            <a:r>
              <a:rPr lang="en-GB" dirty="0" smtClean="0">
                <a:latin typeface="Sassoon" panose="02000503040000090004" pitchFamily="2" charset="0"/>
                <a:hlinkClick r:id="rId2"/>
              </a:rPr>
              <a:t>www.youtube.com/watch?v=shlSQrleibs</a:t>
            </a:r>
            <a:endParaRPr lang="en-GB" dirty="0" smtClean="0">
              <a:latin typeface="Sassoon" panose="02000503040000090004" pitchFamily="2" charset="0"/>
            </a:endParaRPr>
          </a:p>
          <a:p>
            <a:endParaRPr lang="en-GB" dirty="0">
              <a:latin typeface="Sassoon" panose="02000503040000090004" pitchFamily="2" charset="0"/>
            </a:endParaRPr>
          </a:p>
          <a:p>
            <a:r>
              <a:rPr lang="en-GB" dirty="0">
                <a:latin typeface="Sassoon" panose="02000503040000090004" pitchFamily="2" charset="0"/>
                <a:hlinkClick r:id="rId3"/>
              </a:rPr>
              <a:t>https://</a:t>
            </a:r>
            <a:r>
              <a:rPr lang="en-GB" dirty="0" smtClean="0">
                <a:latin typeface="Sassoon" panose="02000503040000090004" pitchFamily="2" charset="0"/>
                <a:hlinkClick r:id="rId3"/>
              </a:rPr>
              <a:t>www.youtube.com/watch?v=tKUEQFXXfYY</a:t>
            </a:r>
            <a:endParaRPr lang="en-GB" dirty="0" smtClean="0">
              <a:latin typeface="Sassoon" panose="02000503040000090004" pitchFamily="2" charset="0"/>
            </a:endParaRPr>
          </a:p>
          <a:p>
            <a:endParaRPr lang="en-GB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4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B3EF6FEA2D541B3FA5DCC65F8FCC3" ma:contentTypeVersion="13" ma:contentTypeDescription="Create a new document." ma:contentTypeScope="" ma:versionID="978564e55418ce6b4398329e2883e642">
  <xsd:schema xmlns:xsd="http://www.w3.org/2001/XMLSchema" xmlns:xs="http://www.w3.org/2001/XMLSchema" xmlns:p="http://schemas.microsoft.com/office/2006/metadata/properties" xmlns:ns2="16c07974-8d57-4c52-8bb5-fbdb0328af80" xmlns:ns3="9b04cc45-098c-406e-be5e-8649699a8b06" targetNamespace="http://schemas.microsoft.com/office/2006/metadata/properties" ma:root="true" ma:fieldsID="4eb1d331f35bfc8cf25629c711ef4c72" ns2:_="" ns3:_="">
    <xsd:import namespace="16c07974-8d57-4c52-8bb5-fbdb0328af80"/>
    <xsd:import namespace="9b04cc45-098c-406e-be5e-8649699a8b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7974-8d57-4c52-8bb5-fbdb0328a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4cc45-098c-406e-be5e-8649699a8b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48C196-D4FE-4B79-888C-56B69648B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07974-8d57-4c52-8bb5-fbdb0328af80"/>
    <ds:schemaRef ds:uri="9b04cc45-098c-406e-be5e-8649699a8b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819521-EBDF-4994-800E-31C40B1738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7A7A9-7ED3-41C2-86D0-E825A675A667}">
  <ds:schemaRefs>
    <ds:schemaRef ds:uri="http://purl.org/dc/dcmitype/"/>
    <ds:schemaRef ds:uri="9b04cc45-098c-406e-be5e-8649699a8b0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7974-8d57-4c52-8bb5-fbdb0328af8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938</Words>
  <Application>Microsoft Office PowerPoint</Application>
  <PresentationFormat>On-screen Show (4:3)</PresentationFormat>
  <Paragraphs>164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Mangal</vt:lpstr>
      <vt:lpstr>Sassoon</vt:lpstr>
      <vt:lpstr>Office Theme</vt:lpstr>
      <vt:lpstr> Phonics and Early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Sound Videos - Reception</vt:lpstr>
      <vt:lpstr>PowerPoint Presentation</vt:lpstr>
      <vt:lpstr>PowerPoint Presentation</vt:lpstr>
      <vt:lpstr>Blending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parents do?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Crook</dc:creator>
  <cp:lastModifiedBy>Gemma Kettridge</cp:lastModifiedBy>
  <cp:revision>78</cp:revision>
  <dcterms:created xsi:type="dcterms:W3CDTF">2021-09-24T13:21:19Z</dcterms:created>
  <dcterms:modified xsi:type="dcterms:W3CDTF">2021-10-19T20:11:29Z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0x010100DE6B3EF6FEA2D541B3FA5DCC65F8FCC3</vt:lpwstr>
  </property>
</Properties>
</file>