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8"/>
  </p:notesMasterIdLst>
  <p:sldIdLst>
    <p:sldId id="256" r:id="rId5"/>
    <p:sldId id="257" r:id="rId6"/>
    <p:sldId id="258" r:id="rId7"/>
    <p:sldId id="259" r:id="rId8"/>
    <p:sldId id="260" r:id="rId9"/>
    <p:sldId id="261" r:id="rId10"/>
    <p:sldId id="262" r:id="rId11"/>
    <p:sldId id="300"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5143500" type="screen16x9"/>
  <p:notesSz cx="6858000" cy="9144000"/>
  <p:embeddedFontLst>
    <p:embeddedFont>
      <p:font typeface="Imprima" pitchFamily="2" charset="77"/>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D1579-DCD3-7F43-8FB1-3391F19F689C}" v="5" dt="2026-06-22T06:38:59.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4658"/>
  </p:normalViewPr>
  <p:slideViewPr>
    <p:cSldViewPr snapToGrid="0">
      <p:cViewPr varScale="1">
        <p:scale>
          <a:sx n="160" d="100"/>
          <a:sy n="160" d="100"/>
        </p:scale>
        <p:origin x="376"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fe730b1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fe730b1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fe730b1a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4fe730b1a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fe730b1a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fe730b1a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4fe730b1a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4fe730b1a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fe730b1a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4fe730b1a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fe730b1a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fe730b1a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4fe730b1a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4fe730b1a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fe730b1a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fe730b1a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fe730b1a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fe730b1a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fe730b1a8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fe730b1a8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fe730b1a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4fe730b1a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b3275a8c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b3275a8c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fe730b1a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4fe730b1a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fe730b1a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4fe730b1a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fe730b1a8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4fe730b1a8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fe730b1a8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fe730b1a8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fe730b1a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4fe730b1a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fe730b1a8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fe730b1a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fe730b1a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4fe730b1a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fe730b1a8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4fe730b1a8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4fe730b1a8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4fe730b1a8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4fe730b1a8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4fe730b1a8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4fe730b1a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fe730b1a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fe730b1a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4fe730b1a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fe730b1a8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fe730b1a8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4fe730b1a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4fe730b1a8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fe730b1a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4fe730b1a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fe730b1a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4fe730b1a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fe730b1a8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4fe730b1a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4fe730b1a8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4fe730b1a8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4fe730b1a8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4fe730b1a8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fe730b1a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4fe730b1a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4fe730b1a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4fe730b1a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fe730b1a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fe730b1a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4fe730b1a8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4fe730b1a8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fe730b1a8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4fe730b1a8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4fe730b1a8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4fe730b1a8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4fe730b1a8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4fe730b1a8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fe730b1a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fe730b1a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4fe730b1a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4fe730b1a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fe730b1a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fe730b1a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2EB5C25-132A-0441-A364-9CAEA7A20E17}"/>
            </a:ext>
          </a:extLst>
        </p:cNvPr>
        <p:cNvGrpSpPr/>
        <p:nvPr/>
      </p:nvGrpSpPr>
      <p:grpSpPr>
        <a:xfrm>
          <a:off x="0" y="0"/>
          <a:ext cx="0" cy="0"/>
          <a:chOff x="0" y="0"/>
          <a:chExt cx="0" cy="0"/>
        </a:xfrm>
      </p:grpSpPr>
      <p:sp>
        <p:nvSpPr>
          <p:cNvPr id="85" name="Google Shape;85;g14fe730b1a8_0_45:notes">
            <a:extLst>
              <a:ext uri="{FF2B5EF4-FFF2-40B4-BE49-F238E27FC236}">
                <a16:creationId xmlns:a16="http://schemas.microsoft.com/office/drawing/2014/main" id="{6177738B-1E5B-1EF3-7471-6C1D6EC43F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fe730b1a8_0_45:notes">
            <a:extLst>
              <a:ext uri="{FF2B5EF4-FFF2-40B4-BE49-F238E27FC236}">
                <a16:creationId xmlns:a16="http://schemas.microsoft.com/office/drawing/2014/main" id="{41993F28-167D-DA42-09F8-715A3C6CF4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56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4fe730b1a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4fe730b1a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17.xml"/><Relationship Id="rId5" Type="http://schemas.openxmlformats.org/officeDocument/2006/relationships/slide" Target="slide9.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northlincslocaloffer.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mailto:admin@broughtonprimary.n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075774" y="196943"/>
            <a:ext cx="6958800" cy="45776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Special Educational Needs and Disability Information Parent Report</a:t>
            </a:r>
          </a:p>
          <a:p>
            <a:pPr marL="0" lvl="0" indent="0" algn="ctr" rtl="0">
              <a:lnSpc>
                <a:spcPct val="115000"/>
              </a:lnSpc>
              <a:spcBef>
                <a:spcPts val="0"/>
              </a:spcBef>
              <a:spcAft>
                <a:spcPts val="0"/>
              </a:spcAft>
              <a:buNone/>
            </a:pPr>
            <a:endParaRPr lang="en-GB"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0"/>
              </a:spcBef>
              <a:spcAft>
                <a:spcPts val="0"/>
              </a:spcAft>
              <a:buNone/>
            </a:pP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 </a:t>
            </a: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2025-2026</a:t>
            </a: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This report is written from the guidelines set out in Regulation 51 and schedule 1 of the Special Educational Needs and Disability Regulations 2014.</a:t>
            </a:r>
            <a:r>
              <a:rPr lang="en-GB" dirty="0">
                <a:solidFill>
                  <a:schemeClr val="dk1"/>
                </a:solidFill>
                <a:latin typeface="Arial" panose="020B0604020202020204" pitchFamily="34" charset="0"/>
                <a:ea typeface="Times New Roman"/>
                <a:cs typeface="Arial" panose="020B0604020202020204" pitchFamily="34" charset="0"/>
                <a:sym typeface="Times New Roman"/>
              </a:rPr>
              <a:t>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The report is reviewed at annually or when required.</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Next review: October 2026</a:t>
            </a:r>
            <a:endParaRPr sz="2600" dirty="0">
              <a:solidFill>
                <a:schemeClr val="dk1"/>
              </a:solidFill>
              <a:latin typeface="Arial" panose="020B0604020202020204" pitchFamily="34" charset="0"/>
              <a:ea typeface="Imprima"/>
              <a:cs typeface="Arial" panose="020B0604020202020204" pitchFamily="34" charset="0"/>
              <a:sym typeface="Imprima"/>
            </a:endParaRPr>
          </a:p>
        </p:txBody>
      </p:sp>
      <p:pic>
        <p:nvPicPr>
          <p:cNvPr id="3" name="Picture 2" descr="A green logo with text&#10;&#10;Description automatically generated">
            <a:extLst>
              <a:ext uri="{FF2B5EF4-FFF2-40B4-BE49-F238E27FC236}">
                <a16:creationId xmlns:a16="http://schemas.microsoft.com/office/drawing/2014/main" id="{D16D61C5-0A96-CF51-E10D-45F726BB44C7}"/>
              </a:ext>
            </a:extLst>
          </p:cNvPr>
          <p:cNvPicPr>
            <a:picLocks noChangeAspect="1"/>
          </p:cNvPicPr>
          <p:nvPr/>
        </p:nvPicPr>
        <p:blipFill>
          <a:blip r:embed="rId3"/>
          <a:stretch>
            <a:fillRect/>
          </a:stretch>
        </p:blipFill>
        <p:spPr>
          <a:xfrm>
            <a:off x="3671682" y="1296063"/>
            <a:ext cx="1766985" cy="1548000"/>
          </a:xfrm>
          <a:prstGeom prst="rect">
            <a:avLst/>
          </a:prstGeom>
        </p:spPr>
      </p:pic>
      <p:pic>
        <p:nvPicPr>
          <p:cNvPr id="7" name="Picture 6" descr="A black background with blue and grey text&#10;&#10;Description automatically generated">
            <a:extLst>
              <a:ext uri="{FF2B5EF4-FFF2-40B4-BE49-F238E27FC236}">
                <a16:creationId xmlns:a16="http://schemas.microsoft.com/office/drawing/2014/main" id="{CE9D2C59-D51A-95B6-4D18-D2647AE1C59A}"/>
              </a:ext>
            </a:extLst>
          </p:cNvPr>
          <p:cNvPicPr>
            <a:picLocks noChangeAspect="1"/>
          </p:cNvPicPr>
          <p:nvPr/>
        </p:nvPicPr>
        <p:blipFill>
          <a:blip r:embed="rId4"/>
          <a:stretch>
            <a:fillRect/>
          </a:stretch>
        </p:blipFill>
        <p:spPr>
          <a:xfrm>
            <a:off x="7132319" y="4216274"/>
            <a:ext cx="1917369" cy="8464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solidFill>
                  <a:schemeClr val="tx1"/>
                </a:solidFill>
                <a:latin typeface="Arial" panose="020B0604020202020204" pitchFamily="34" charset="0"/>
                <a:ea typeface="Imprima"/>
                <a:cs typeface="Arial" panose="020B0604020202020204" pitchFamily="34" charset="0"/>
                <a:sym typeface="Imprima"/>
              </a:rPr>
              <a:t>SENDCo</a:t>
            </a:r>
            <a:endParaRPr sz="2020" dirty="0">
              <a:solidFill>
                <a:schemeClr val="tx1"/>
              </a:solidFill>
              <a:latin typeface="Arial" panose="020B0604020202020204" pitchFamily="34" charset="0"/>
              <a:ea typeface="Imprima"/>
              <a:cs typeface="Arial" panose="020B0604020202020204" pitchFamily="34" charset="0"/>
              <a:sym typeface="Imprima"/>
            </a:endParaRPr>
          </a:p>
        </p:txBody>
      </p:sp>
      <p:sp>
        <p:nvSpPr>
          <p:cNvPr id="5" name="Text Placeholder 4">
            <a:extLst>
              <a:ext uri="{FF2B5EF4-FFF2-40B4-BE49-F238E27FC236}">
                <a16:creationId xmlns:a16="http://schemas.microsoft.com/office/drawing/2014/main" id="{538319EC-7B3E-8D4B-2DD9-46145DFFBC01}"/>
              </a:ext>
            </a:extLst>
          </p:cNvPr>
          <p:cNvSpPr>
            <a:spLocks noGrp="1"/>
          </p:cNvSpPr>
          <p:nvPr>
            <p:ph type="body" idx="2"/>
          </p:nvPr>
        </p:nvSpPr>
        <p:spPr>
          <a:xfrm>
            <a:off x="4832400" y="1152475"/>
            <a:ext cx="3999900" cy="3888652"/>
          </a:xfrm>
        </p:spPr>
        <p:txBody>
          <a:bodyPr>
            <a:normAutofit fontScale="92500" lnSpcReduction="10000"/>
          </a:bodyPr>
          <a:lstStyle/>
          <a:p>
            <a:pPr marL="0" lvl="0" indent="-88900" algn="ctr">
              <a:lnSpc>
                <a:spcPct val="150000"/>
              </a:lnSpc>
              <a:buClr>
                <a:schemeClr val="dk1"/>
              </a:buClr>
              <a:buSzPct val="110000"/>
              <a:buNone/>
            </a:pPr>
            <a:r>
              <a:rPr lang="en-GB" dirty="0">
                <a:solidFill>
                  <a:schemeClr val="tx1"/>
                </a:solidFill>
                <a:latin typeface="Arial" panose="020B0604020202020204" pitchFamily="34" charset="0"/>
                <a:ea typeface="Imprima"/>
                <a:cs typeface="Arial" panose="020B0604020202020204" pitchFamily="34" charset="0"/>
                <a:sym typeface="Imprima"/>
              </a:rPr>
              <a:t>Mrs Wynne is the Vice-Principal and one of the Mental Health Champions.  Mrs Wynne holds the National award for SEN co-ordination. She oversees the provision for all our pupils.</a:t>
            </a:r>
          </a:p>
          <a:p>
            <a:pPr marL="0" lvl="0" indent="-88900" algn="ctr">
              <a:lnSpc>
                <a:spcPct val="150000"/>
              </a:lnSpc>
              <a:buClr>
                <a:schemeClr val="dk1"/>
              </a:buClr>
              <a:buSzPct val="110000"/>
              <a:buNone/>
            </a:pPr>
            <a:endParaRPr lang="en-GB" dirty="0">
              <a:solidFill>
                <a:schemeClr val="tx1"/>
              </a:solidFill>
              <a:latin typeface="Arial" panose="020B0604020202020204" pitchFamily="34" charset="0"/>
              <a:ea typeface="Imprima"/>
              <a:cs typeface="Arial" panose="020B0604020202020204" pitchFamily="34" charset="0"/>
              <a:sym typeface="Imprima"/>
            </a:endParaRPr>
          </a:p>
          <a:p>
            <a:pPr marL="0" indent="-88900" algn="ctr">
              <a:lnSpc>
                <a:spcPct val="150000"/>
              </a:lnSpc>
              <a:buClr>
                <a:schemeClr val="dk1"/>
              </a:buClr>
              <a:buSzPct val="110000"/>
              <a:buNone/>
            </a:pPr>
            <a:r>
              <a:rPr lang="en-GB" dirty="0">
                <a:solidFill>
                  <a:schemeClr val="tx1"/>
                </a:solidFill>
                <a:latin typeface="Arial" panose="020B0604020202020204" pitchFamily="34" charset="0"/>
                <a:ea typeface="Imprima"/>
                <a:cs typeface="Arial" panose="020B0604020202020204" pitchFamily="34" charset="0"/>
                <a:sym typeface="Imprima"/>
              </a:rPr>
              <a:t>She is the first point of contact for all enquiries regarding SEND.</a:t>
            </a:r>
          </a:p>
          <a:p>
            <a:pPr marL="0" lvl="0" indent="-88900" algn="ctr">
              <a:lnSpc>
                <a:spcPct val="150000"/>
              </a:lnSpc>
              <a:buClr>
                <a:schemeClr val="dk1"/>
              </a:buClr>
              <a:buSzPct val="110000"/>
              <a:buNone/>
            </a:pPr>
            <a:endParaRPr lang="en-GB" dirty="0">
              <a:solidFill>
                <a:schemeClr val="tx1"/>
              </a:solidFill>
              <a:latin typeface="Arial" panose="020B0604020202020204" pitchFamily="34" charset="0"/>
              <a:ea typeface="Imprima"/>
              <a:cs typeface="Arial" panose="020B0604020202020204" pitchFamily="34" charset="0"/>
              <a:sym typeface="Imprima"/>
            </a:endParaRPr>
          </a:p>
          <a:p>
            <a:pPr marL="0" lvl="0" indent="-88900" algn="ctr">
              <a:lnSpc>
                <a:spcPct val="150000"/>
              </a:lnSpc>
              <a:spcBef>
                <a:spcPts val="1200"/>
              </a:spcBef>
              <a:buClr>
                <a:schemeClr val="dk1"/>
              </a:buClr>
              <a:buSzPct val="70714"/>
              <a:buNone/>
            </a:pPr>
            <a:r>
              <a:rPr lang="en-GB" dirty="0">
                <a:solidFill>
                  <a:schemeClr val="tx1"/>
                </a:solidFill>
                <a:latin typeface="Arial" panose="020B0604020202020204" pitchFamily="34" charset="0"/>
                <a:ea typeface="Imprima"/>
                <a:cs typeface="Arial" panose="020B0604020202020204" pitchFamily="34" charset="0"/>
                <a:sym typeface="Imprima"/>
              </a:rPr>
              <a:t>   If your child has a medical need, Mrs. Wynne will work closely with the family and Mr Clayton (Principal) to write a Health Care Plan to address the needs.</a:t>
            </a:r>
            <a:endParaRPr lang="en-US" dirty="0">
              <a:solidFill>
                <a:schemeClr val="tx1"/>
              </a:solidFill>
            </a:endParaRPr>
          </a:p>
        </p:txBody>
      </p:sp>
      <p:sp>
        <p:nvSpPr>
          <p:cNvPr id="8" name="Google Shape;115;p23">
            <a:extLst>
              <a:ext uri="{FF2B5EF4-FFF2-40B4-BE49-F238E27FC236}">
                <a16:creationId xmlns:a16="http://schemas.microsoft.com/office/drawing/2014/main" id="{5354CEB4-F42E-0A72-765A-D5CDA62D3D2D}"/>
              </a:ext>
            </a:extLst>
          </p:cNvPr>
          <p:cNvSpPr txBox="1">
            <a:spLocks/>
          </p:cNvSpPr>
          <p:nvPr/>
        </p:nvSpPr>
        <p:spPr>
          <a:xfrm>
            <a:off x="215918" y="1152475"/>
            <a:ext cx="3999900" cy="32178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algn="ctr">
              <a:spcAft>
                <a:spcPts val="1200"/>
              </a:spcAft>
              <a:buFont typeface="Arial"/>
              <a:buNone/>
            </a:pPr>
            <a:r>
              <a:rPr lang="en-GB" dirty="0">
                <a:solidFill>
                  <a:schemeClr val="tx1"/>
                </a:solidFill>
                <a:latin typeface="Arial" panose="020B0604020202020204" pitchFamily="34" charset="0"/>
                <a:ea typeface="Imprima"/>
                <a:cs typeface="Arial" panose="020B0604020202020204" pitchFamily="34" charset="0"/>
                <a:sym typeface="Imprima"/>
              </a:rPr>
              <a:t>Mrs Wynne</a:t>
            </a:r>
          </a:p>
        </p:txBody>
      </p:sp>
      <p:pic>
        <p:nvPicPr>
          <p:cNvPr id="9" name="Google Shape;117;p23">
            <a:extLst>
              <a:ext uri="{FF2B5EF4-FFF2-40B4-BE49-F238E27FC236}">
                <a16:creationId xmlns:a16="http://schemas.microsoft.com/office/drawing/2014/main" id="{D8F1AE84-E8FD-37AC-4450-8BD49753BBFF}"/>
              </a:ext>
            </a:extLst>
          </p:cNvPr>
          <p:cNvPicPr preferRelativeResize="0"/>
          <p:nvPr/>
        </p:nvPicPr>
        <p:blipFill>
          <a:blip r:embed="rId3">
            <a:alphaModFix/>
          </a:blip>
          <a:stretch>
            <a:fillRect/>
          </a:stretch>
        </p:blipFill>
        <p:spPr>
          <a:xfrm>
            <a:off x="1196693" y="1875051"/>
            <a:ext cx="2038350" cy="2343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3" name="Text Placeholder 2">
            <a:extLst>
              <a:ext uri="{FF2B5EF4-FFF2-40B4-BE49-F238E27FC236}">
                <a16:creationId xmlns:a16="http://schemas.microsoft.com/office/drawing/2014/main" id="{6952AD25-16D1-9F44-7C73-4969822DF048}"/>
              </a:ext>
            </a:extLst>
          </p:cNvPr>
          <p:cNvSpPr>
            <a:spLocks noGrp="1"/>
          </p:cNvSpPr>
          <p:nvPr>
            <p:ph type="body" idx="2"/>
          </p:nvPr>
        </p:nvSpPr>
        <p:spPr/>
        <p:txBody>
          <a:bodyPr/>
          <a:lstStyle/>
          <a:p>
            <a:pPr marL="0" lvl="0" indent="0" algn="just">
              <a:lnSpc>
                <a:spcPct val="150000"/>
              </a:lnSpc>
              <a:spcBef>
                <a:spcPts val="1200"/>
              </a:spcBef>
              <a:buNone/>
            </a:pPr>
            <a:r>
              <a:rPr lang="en-GB" dirty="0">
                <a:solidFill>
                  <a:schemeClr val="dk1"/>
                </a:solidFill>
                <a:latin typeface="Arial" panose="020B0604020202020204" pitchFamily="34" charset="0"/>
                <a:ea typeface="Imprima"/>
                <a:cs typeface="Arial" panose="020B0604020202020204" pitchFamily="34" charset="0"/>
                <a:sym typeface="Imprima"/>
              </a:rPr>
              <a:t>Mrs Smith is the a leading teacher in school, for SEND, one of our Mental Health Champions and Class Teacher and is passionate about supporting children with SEND. Mrs Smith is trained in Special Educational Needs and holds the National award for SEN co-ordination.</a:t>
            </a:r>
          </a:p>
          <a:p>
            <a:endParaRPr lang="en-US" dirty="0"/>
          </a:p>
        </p:txBody>
      </p:sp>
      <p:sp>
        <p:nvSpPr>
          <p:cNvPr id="5" name="Text Placeholder 4">
            <a:extLst>
              <a:ext uri="{FF2B5EF4-FFF2-40B4-BE49-F238E27FC236}">
                <a16:creationId xmlns:a16="http://schemas.microsoft.com/office/drawing/2014/main" id="{46510AF6-EB9B-A44D-1DB1-32DAC70E80E1}"/>
              </a:ext>
            </a:extLst>
          </p:cNvPr>
          <p:cNvSpPr>
            <a:spLocks noGrp="1"/>
          </p:cNvSpPr>
          <p:nvPr>
            <p:ph type="body" idx="1"/>
          </p:nvPr>
        </p:nvSpPr>
        <p:spPr/>
        <p:txBody>
          <a:bodyPr/>
          <a:lstStyle/>
          <a:p>
            <a:endParaRPr lang="en-US" dirty="0"/>
          </a:p>
        </p:txBody>
      </p:sp>
      <p:sp>
        <p:nvSpPr>
          <p:cNvPr id="7" name="Title 6">
            <a:extLst>
              <a:ext uri="{FF2B5EF4-FFF2-40B4-BE49-F238E27FC236}">
                <a16:creationId xmlns:a16="http://schemas.microsoft.com/office/drawing/2014/main" id="{F04B778E-6387-6E4D-993B-C21904D1E84F}"/>
              </a:ext>
            </a:extLst>
          </p:cNvPr>
          <p:cNvSpPr>
            <a:spLocks noGrp="1"/>
          </p:cNvSpPr>
          <p:nvPr>
            <p:ph type="title"/>
          </p:nvPr>
        </p:nvSpPr>
        <p:spPr/>
        <p:txBody>
          <a:bodyPr>
            <a:normAutofit fontScale="90000"/>
          </a:bodyPr>
          <a:lstStyle/>
          <a:p>
            <a:r>
              <a:rPr lang="en-US" dirty="0"/>
              <a:t>Leading Teacher For SEND</a:t>
            </a:r>
          </a:p>
        </p:txBody>
      </p:sp>
      <p:sp>
        <p:nvSpPr>
          <p:cNvPr id="8" name="Google Shape;124;p24">
            <a:extLst>
              <a:ext uri="{FF2B5EF4-FFF2-40B4-BE49-F238E27FC236}">
                <a16:creationId xmlns:a16="http://schemas.microsoft.com/office/drawing/2014/main" id="{D44BA711-EB19-2EB2-3725-7FE80EC18122}"/>
              </a:ext>
            </a:extLst>
          </p:cNvPr>
          <p:cNvSpPr txBox="1">
            <a:spLocks/>
          </p:cNvSpPr>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algn="ctr">
              <a:spcAft>
                <a:spcPts val="1200"/>
              </a:spcAft>
              <a:buFont typeface="Arial"/>
              <a:buNone/>
            </a:pPr>
            <a:r>
              <a:rPr lang="en-GB">
                <a:solidFill>
                  <a:schemeClr val="tx1"/>
                </a:solidFill>
                <a:latin typeface="Arial" panose="020B0604020202020204" pitchFamily="34" charset="0"/>
                <a:ea typeface="Imprima"/>
                <a:cs typeface="Arial" panose="020B0604020202020204" pitchFamily="34" charset="0"/>
                <a:sym typeface="Imprima"/>
              </a:rPr>
              <a:t>Mrs Smith</a:t>
            </a:r>
            <a:endParaRPr lang="en-GB" dirty="0">
              <a:solidFill>
                <a:schemeClr val="tx1"/>
              </a:solidFill>
              <a:latin typeface="Arial" panose="020B0604020202020204" pitchFamily="34" charset="0"/>
              <a:ea typeface="Imprima"/>
              <a:cs typeface="Arial" panose="020B0604020202020204" pitchFamily="34" charset="0"/>
              <a:sym typeface="Imprima"/>
            </a:endParaRPr>
          </a:p>
        </p:txBody>
      </p:sp>
      <p:pic>
        <p:nvPicPr>
          <p:cNvPr id="9" name="Google Shape;126;p24">
            <a:extLst>
              <a:ext uri="{FF2B5EF4-FFF2-40B4-BE49-F238E27FC236}">
                <a16:creationId xmlns:a16="http://schemas.microsoft.com/office/drawing/2014/main" id="{3EF2F616-C708-B283-D557-725B0475A0F2}"/>
              </a:ext>
            </a:extLst>
          </p:cNvPr>
          <p:cNvPicPr preferRelativeResize="0"/>
          <p:nvPr/>
        </p:nvPicPr>
        <p:blipFill>
          <a:blip r:embed="rId3">
            <a:alphaModFix/>
          </a:blip>
          <a:stretch>
            <a:fillRect/>
          </a:stretch>
        </p:blipFill>
        <p:spPr>
          <a:xfrm>
            <a:off x="1435350" y="1793875"/>
            <a:ext cx="1752600" cy="213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Learning Mentor</a:t>
            </a:r>
            <a:endParaRPr sz="2020" dirty="0">
              <a:latin typeface="Arial" panose="020B0604020202020204" pitchFamily="34" charset="0"/>
              <a:ea typeface="Imprima"/>
              <a:cs typeface="Arial" panose="020B0604020202020204" pitchFamily="34" charset="0"/>
              <a:sym typeface="Imprima"/>
            </a:endParaRPr>
          </a:p>
        </p:txBody>
      </p:sp>
      <p:sp>
        <p:nvSpPr>
          <p:cNvPr id="132" name="Google Shape;132;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Mrs O’Shea</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33" name="Google Shape;133;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Mrs O’ Shea is an experienced Higher Level Teaching Assistant (HLTA) and she is also one of our Mental Health Champions.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If you have any concerns about the wellbeing of your child in school or at home, she provides a listening ear, alongside that of the teacher.  </a:t>
            </a:r>
            <a:endParaRPr dirty="0"/>
          </a:p>
        </p:txBody>
      </p:sp>
      <p:pic>
        <p:nvPicPr>
          <p:cNvPr id="134" name="Google Shape;134;p25"/>
          <p:cNvPicPr preferRelativeResize="0"/>
          <p:nvPr/>
        </p:nvPicPr>
        <p:blipFill>
          <a:blip r:embed="rId3">
            <a:alphaModFix/>
          </a:blip>
          <a:stretch>
            <a:fillRect/>
          </a:stretch>
        </p:blipFill>
        <p:spPr>
          <a:xfrm>
            <a:off x="1655100" y="1852150"/>
            <a:ext cx="14859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82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Designated Lead Teacher for Looked After Children and Pupil Premium</a:t>
            </a:r>
            <a:endParaRPr sz="2020" dirty="0">
              <a:latin typeface="Arial" panose="020B0604020202020204" pitchFamily="34" charset="0"/>
              <a:ea typeface="Imprima"/>
              <a:cs typeface="Arial" panose="020B0604020202020204" pitchFamily="34" charset="0"/>
              <a:sym typeface="Imprima"/>
            </a:endParaRPr>
          </a:p>
        </p:txBody>
      </p:sp>
      <p:sp>
        <p:nvSpPr>
          <p:cNvPr id="140" name="Google Shape;140;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Mr Clayton</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41" name="Google Shape;141;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Mr Clayton is our Designated Lead Teacher for Looked After and Pupil Premium Children.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He is the advocate for these children in school to ensure their voice is heard.</a:t>
            </a:r>
            <a:endParaRPr dirty="0">
              <a:solidFill>
                <a:schemeClr val="dk1"/>
              </a:solidFill>
              <a:latin typeface="Arial" panose="020B0604020202020204" pitchFamily="34" charset="0"/>
              <a:ea typeface="Imprima"/>
              <a:cs typeface="Arial" panose="020B0604020202020204" pitchFamily="34" charset="0"/>
              <a:sym typeface="Imprima"/>
            </a:endParaRPr>
          </a:p>
        </p:txBody>
      </p:sp>
      <p:pic>
        <p:nvPicPr>
          <p:cNvPr id="2" name="Google Shape;118;p23">
            <a:extLst>
              <a:ext uri="{FF2B5EF4-FFF2-40B4-BE49-F238E27FC236}">
                <a16:creationId xmlns:a16="http://schemas.microsoft.com/office/drawing/2014/main" id="{9EA2E658-84CC-6687-C2B1-1C4A014BA69C}"/>
              </a:ext>
            </a:extLst>
          </p:cNvPr>
          <p:cNvPicPr preferRelativeResize="0"/>
          <p:nvPr/>
        </p:nvPicPr>
        <p:blipFill>
          <a:blip r:embed="rId3">
            <a:alphaModFix/>
          </a:blip>
          <a:stretch>
            <a:fillRect/>
          </a:stretch>
        </p:blipFill>
        <p:spPr>
          <a:xfrm>
            <a:off x="1378200" y="1973575"/>
            <a:ext cx="1866900" cy="230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00" dirty="0">
                <a:latin typeface="Arial" panose="020B0604020202020204" pitchFamily="34" charset="0"/>
                <a:ea typeface="Imprima"/>
                <a:cs typeface="Arial" panose="020B0604020202020204" pitchFamily="34" charset="0"/>
                <a:sym typeface="Imprima"/>
              </a:rPr>
              <a:t>SEND Parent Advocate</a:t>
            </a:r>
            <a:endParaRPr sz="2000" dirty="0">
              <a:latin typeface="Arial" panose="020B0604020202020204" pitchFamily="34" charset="0"/>
              <a:ea typeface="Imprima"/>
              <a:cs typeface="Arial" panose="020B0604020202020204" pitchFamily="34" charset="0"/>
              <a:sym typeface="Imprima"/>
            </a:endParaRPr>
          </a:p>
        </p:txBody>
      </p:sp>
      <p:sp>
        <p:nvSpPr>
          <p:cNvPr id="148" name="Google Shape;148;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Mrs </a:t>
            </a:r>
            <a:r>
              <a:rPr lang="en-GB" dirty="0" err="1">
                <a:solidFill>
                  <a:schemeClr val="tx1"/>
                </a:solidFill>
                <a:latin typeface="Arial" panose="020B0604020202020204" pitchFamily="34" charset="0"/>
                <a:ea typeface="Imprima"/>
                <a:cs typeface="Arial" panose="020B0604020202020204" pitchFamily="34" charset="0"/>
                <a:sym typeface="Imprima"/>
              </a:rPr>
              <a:t>Smithen</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49" name="Google Shape;149;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Mrs </a:t>
            </a:r>
            <a:r>
              <a:rPr lang="en-GB" dirty="0" err="1">
                <a:solidFill>
                  <a:schemeClr val="dk1"/>
                </a:solidFill>
                <a:latin typeface="Arial" panose="020B0604020202020204" pitchFamily="34" charset="0"/>
                <a:ea typeface="Imprima"/>
                <a:cs typeface="Arial" panose="020B0604020202020204" pitchFamily="34" charset="0"/>
                <a:sym typeface="Imprima"/>
              </a:rPr>
              <a:t>Smithen</a:t>
            </a:r>
            <a:r>
              <a:rPr lang="en-GB" dirty="0">
                <a:solidFill>
                  <a:schemeClr val="dk1"/>
                </a:solidFill>
                <a:latin typeface="Arial" panose="020B0604020202020204" pitchFamily="34" charset="0"/>
                <a:ea typeface="Imprima"/>
                <a:cs typeface="Arial" panose="020B0604020202020204" pitchFamily="34" charset="0"/>
                <a:sym typeface="Imprima"/>
              </a:rPr>
              <a:t> is our SEND Parent Advocate and works closely within our team. Mrs </a:t>
            </a:r>
            <a:r>
              <a:rPr lang="en-GB" dirty="0" err="1">
                <a:solidFill>
                  <a:schemeClr val="dk1"/>
                </a:solidFill>
                <a:latin typeface="Arial" panose="020B0604020202020204" pitchFamily="34" charset="0"/>
                <a:ea typeface="Imprima"/>
                <a:cs typeface="Arial" panose="020B0604020202020204" pitchFamily="34" charset="0"/>
                <a:sym typeface="Imprima"/>
              </a:rPr>
              <a:t>Smithen</a:t>
            </a:r>
            <a:r>
              <a:rPr lang="en-GB" dirty="0">
                <a:solidFill>
                  <a:schemeClr val="dk1"/>
                </a:solidFill>
                <a:latin typeface="Arial" panose="020B0604020202020204" pitchFamily="34" charset="0"/>
                <a:ea typeface="Imprima"/>
                <a:cs typeface="Arial" panose="020B0604020202020204" pitchFamily="34" charset="0"/>
                <a:sym typeface="Imprima"/>
              </a:rPr>
              <a:t> also monitors the provision for Looked after and Pupil Premium children.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50" name="Google Shape;150;p27"/>
          <p:cNvPicPr preferRelativeResize="0"/>
          <p:nvPr/>
        </p:nvPicPr>
        <p:blipFill>
          <a:blip r:embed="rId3">
            <a:alphaModFix/>
          </a:blip>
          <a:stretch>
            <a:fillRect/>
          </a:stretch>
        </p:blipFill>
        <p:spPr>
          <a:xfrm>
            <a:off x="1611975" y="1936750"/>
            <a:ext cx="1504950" cy="1847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P.E Teacher</a:t>
            </a:r>
            <a:endParaRPr sz="2020" dirty="0">
              <a:latin typeface="Arial" panose="020B0604020202020204" pitchFamily="34" charset="0"/>
              <a:ea typeface="Imprima"/>
              <a:cs typeface="Arial" panose="020B0604020202020204" pitchFamily="34" charset="0"/>
              <a:sym typeface="Imprima"/>
            </a:endParaRPr>
          </a:p>
        </p:txBody>
      </p:sp>
      <p:sp>
        <p:nvSpPr>
          <p:cNvPr id="156" name="Google Shape;156;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Mr McCarron</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57" name="Google Shape;157;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 McCarron is our PE teacher who also provides intervention for children who have difficulty with movement and co-ordination. He also works with children at playtime and lunchtime, who have social and emotional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58" name="Google Shape;158;p28"/>
          <p:cNvPicPr preferRelativeResize="0"/>
          <p:nvPr/>
        </p:nvPicPr>
        <p:blipFill>
          <a:blip r:embed="rId3">
            <a:alphaModFix/>
          </a:blip>
          <a:stretch>
            <a:fillRect/>
          </a:stretch>
        </p:blipFill>
        <p:spPr>
          <a:xfrm>
            <a:off x="1521075" y="1936750"/>
            <a:ext cx="1581150" cy="184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School Counsellor</a:t>
            </a:r>
            <a:endParaRPr sz="2020" dirty="0">
              <a:latin typeface="Arial" panose="020B0604020202020204" pitchFamily="34" charset="0"/>
              <a:ea typeface="Imprima"/>
              <a:cs typeface="Arial" panose="020B0604020202020204" pitchFamily="34" charset="0"/>
              <a:sym typeface="Imprima"/>
            </a:endParaRPr>
          </a:p>
        </p:txBody>
      </p:sp>
      <p:sp>
        <p:nvSpPr>
          <p:cNvPr id="164" name="Google Shape;164;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Sarah Glover</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65" name="Google Shape;165;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5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500" dirty="0">
                <a:solidFill>
                  <a:schemeClr val="dk1"/>
                </a:solidFill>
                <a:latin typeface="Arial" panose="020B0604020202020204" pitchFamily="34" charset="0"/>
                <a:ea typeface="Imprima"/>
                <a:cs typeface="Arial" panose="020B0604020202020204" pitchFamily="34" charset="0"/>
                <a:sym typeface="Imprima"/>
              </a:rPr>
              <a:t>Sarah</a:t>
            </a:r>
            <a:r>
              <a:rPr lang="en-GB" dirty="0">
                <a:solidFill>
                  <a:schemeClr val="dk1"/>
                </a:solidFill>
                <a:latin typeface="Arial" panose="020B0604020202020204" pitchFamily="34" charset="0"/>
                <a:ea typeface="Imprima"/>
                <a:cs typeface="Arial" panose="020B0604020202020204" pitchFamily="34" charset="0"/>
                <a:sym typeface="Imprima"/>
              </a:rPr>
              <a:t> is a trained counsellor who works 1:1 with children who require support with their social and emotional wellbeing and emotional intelligence.</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Sarah uses play based techniques and works on developing children’s self-awareness and boosting self-esteem.</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66" name="Google Shape;166;p29"/>
          <p:cNvPicPr preferRelativeResize="0"/>
          <p:nvPr/>
        </p:nvPicPr>
        <p:blipFill>
          <a:blip r:embed="rId3">
            <a:alphaModFix/>
          </a:blip>
          <a:stretch>
            <a:fillRect/>
          </a:stretch>
        </p:blipFill>
        <p:spPr>
          <a:xfrm>
            <a:off x="1258512" y="1722500"/>
            <a:ext cx="2106275" cy="2591774"/>
          </a:xfrm>
          <a:prstGeom prst="rect">
            <a:avLst/>
          </a:prstGeom>
          <a:noFill/>
          <a:ln>
            <a:noFill/>
          </a:ln>
        </p:spPr>
      </p:pic>
      <p:sp>
        <p:nvSpPr>
          <p:cNvPr id="167" name="Google Shape;167;p29"/>
          <p:cNvSpPr txBox="1"/>
          <p:nvPr/>
        </p:nvSpPr>
        <p:spPr>
          <a:xfrm>
            <a:off x="44850" y="4616825"/>
            <a:ext cx="9054300" cy="58628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The SEND team is supported in School by a dedicated team of teachers and teaching assistants.</a:t>
            </a: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73" name="Google Shape;173;p30"/>
          <p:cNvSpPr txBox="1">
            <a:spLocks noGrp="1"/>
          </p:cNvSpPr>
          <p:nvPr>
            <p:ph type="body" idx="1"/>
          </p:nvPr>
        </p:nvSpPr>
        <p:spPr>
          <a:xfrm>
            <a:off x="311700" y="1400600"/>
            <a:ext cx="3924000" cy="29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Our SENCo attends regular meetings to keep up to date with the latest SEND developments, which are shared with other staff members at staff meetings.  </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The SENCo and 2 other members of staff  completed Dyslexia Profile training with the Local Authority SEND Team. </a:t>
            </a:r>
            <a:endParaRPr dirty="0">
              <a:latin typeface="Arial" panose="020B0604020202020204" pitchFamily="34" charset="0"/>
              <a:ea typeface="Imprima"/>
              <a:cs typeface="Arial" panose="020B0604020202020204" pitchFamily="34" charset="0"/>
              <a:sym typeface="Imprima"/>
            </a:endParaRPr>
          </a:p>
        </p:txBody>
      </p:sp>
      <p:sp>
        <p:nvSpPr>
          <p:cNvPr id="174" name="Google Shape;174;p30"/>
          <p:cNvSpPr txBox="1">
            <a:spLocks noGrp="1"/>
          </p:cNvSpPr>
          <p:nvPr>
            <p:ph type="body" idx="2"/>
          </p:nvPr>
        </p:nvSpPr>
        <p:spPr>
          <a:xfrm>
            <a:off x="4832400" y="1857323"/>
            <a:ext cx="3999900" cy="2790300"/>
          </a:xfrm>
          <a:prstGeom prst="rect">
            <a:avLst/>
          </a:prstGeom>
        </p:spPr>
        <p:txBody>
          <a:bodyPr spcFirstLastPara="1" wrap="square" lIns="91425" tIns="91425" rIns="91425" bIns="91425" anchor="t" anchorCtr="0">
            <a:normAutofit/>
          </a:bodyPr>
          <a:lstStyle/>
          <a:p>
            <a:pPr marL="285750" indent="-285750">
              <a:spcAft>
                <a:spcPts val="1200"/>
              </a:spcAft>
            </a:pPr>
            <a:r>
              <a:rPr lang="en-GB" dirty="0">
                <a:solidFill>
                  <a:schemeClr val="tx1"/>
                </a:solidFill>
              </a:rPr>
              <a:t>All of our staff are Emergency First Aid trained. </a:t>
            </a:r>
          </a:p>
          <a:p>
            <a:pPr marL="285750" indent="-285750">
              <a:spcAft>
                <a:spcPts val="1200"/>
              </a:spcAft>
            </a:pPr>
            <a:r>
              <a:rPr lang="en-GB" dirty="0">
                <a:solidFill>
                  <a:schemeClr val="tx1"/>
                </a:solidFill>
              </a:rPr>
              <a:t>All the reception staff, Mr Clayton, Mrs Wynne, Mrs Marris, Mrs Ward and Mr Booker have completed paediatric first aid training.</a:t>
            </a:r>
          </a:p>
          <a:p>
            <a:pPr marL="285750" indent="-285750">
              <a:spcAft>
                <a:spcPts val="1200"/>
              </a:spcAft>
            </a:pPr>
            <a:r>
              <a:rPr lang="en-GB" dirty="0">
                <a:solidFill>
                  <a:schemeClr val="tx1"/>
                </a:solidFill>
              </a:rPr>
              <a:t>In addition, staff have received asthma, epi-pen and epilepsy training.</a:t>
            </a:r>
            <a:endParaRPr dirty="0">
              <a:solidFill>
                <a:schemeClr val="tx1"/>
              </a:solidFill>
            </a:endParaRPr>
          </a:p>
        </p:txBody>
      </p:sp>
      <p:sp>
        <p:nvSpPr>
          <p:cNvPr id="175" name="Google Shape;175;p30"/>
          <p:cNvSpPr txBox="1"/>
          <p:nvPr/>
        </p:nvSpPr>
        <p:spPr>
          <a:xfrm>
            <a:off x="117600" y="705975"/>
            <a:ext cx="8908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We are committed to making sure our staff are fully trained and if we don’t know about something then we take the steps to learn and find out the information we need to support our children and families.</a:t>
            </a:r>
            <a:endParaRPr sz="18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81" name="Google Shape;181;p31"/>
          <p:cNvSpPr txBox="1">
            <a:spLocks noGrp="1"/>
          </p:cNvSpPr>
          <p:nvPr>
            <p:ph type="body" idx="1"/>
          </p:nvPr>
        </p:nvSpPr>
        <p:spPr>
          <a:xfrm>
            <a:off x="311700" y="1400600"/>
            <a:ext cx="8462400" cy="29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000" dirty="0">
                <a:solidFill>
                  <a:schemeClr val="dk1"/>
                </a:solidFill>
              </a:rPr>
              <a:t>·</a:t>
            </a:r>
            <a:r>
              <a:rPr lang="en-GB" sz="700" dirty="0">
                <a:solidFill>
                  <a:schemeClr val="dk1"/>
                </a:solidFill>
                <a:latin typeface="Arial" panose="020B0604020202020204" pitchFamily="34" charset="0"/>
                <a:ea typeface="Times New Roman"/>
                <a:cs typeface="Arial" panose="020B0604020202020204" pitchFamily="34" charset="0"/>
                <a:sym typeface="Times New Roman"/>
              </a:rPr>
              <a:t>   	</a:t>
            </a:r>
            <a:r>
              <a:rPr lang="en-GB" dirty="0">
                <a:solidFill>
                  <a:schemeClr val="dk1"/>
                </a:solidFill>
                <a:latin typeface="Arial" panose="020B0604020202020204" pitchFamily="34" charset="0"/>
                <a:ea typeface="Imprima"/>
                <a:cs typeface="Arial" panose="020B0604020202020204" pitchFamily="34" charset="0"/>
                <a:sym typeface="Imprima"/>
              </a:rPr>
              <a:t>Team Teach</a:t>
            </a:r>
            <a:r>
              <a:rPr lang="en-GB" sz="13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training to develop the skills for staff to use positive handling strategies if a child needs to be moved to safety.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Training on the on the Whole School Approach to Mental Health with the team from With Me In Mind</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5 of our staff have recently been trained on Speech and Language techniques to support children with communication and language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
        <p:nvSpPr>
          <p:cNvPr id="182" name="Google Shape;182;p31"/>
          <p:cNvSpPr txBox="1"/>
          <p:nvPr/>
        </p:nvSpPr>
        <p:spPr>
          <a:xfrm>
            <a:off x="117600" y="705975"/>
            <a:ext cx="8908800" cy="801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Other training, we have completed includes: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spcBef>
                <a:spcPts val="120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88" name="Google Shape;188;p32"/>
          <p:cNvSpPr txBox="1">
            <a:spLocks noGrp="1"/>
          </p:cNvSpPr>
          <p:nvPr>
            <p:ph type="body" idx="1"/>
          </p:nvPr>
        </p:nvSpPr>
        <p:spPr>
          <a:xfrm>
            <a:off x="340800" y="1008375"/>
            <a:ext cx="8462400" cy="33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We work closely with the Educational Psychologist team, who have provided training to support children with social, emotional and mental health difficulties. This training has included:</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De-escalation strategies to support children with behavioural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Attachment disorder to help staff understand how and why some children find it difficult to form attachments with others.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Our previous Educational Psychologist, Karen Andrews-</a:t>
            </a:r>
            <a:r>
              <a:rPr lang="en-GB" dirty="0" err="1">
                <a:solidFill>
                  <a:schemeClr val="dk1"/>
                </a:solidFill>
                <a:latin typeface="Arial" panose="020B0604020202020204" pitchFamily="34" charset="0"/>
                <a:ea typeface="Imprima"/>
                <a:cs typeface="Arial" panose="020B0604020202020204" pitchFamily="34" charset="0"/>
                <a:sym typeface="Imprima"/>
              </a:rPr>
              <a:t>Longbone</a:t>
            </a:r>
            <a:r>
              <a:rPr lang="en-GB" dirty="0">
                <a:solidFill>
                  <a:schemeClr val="dk1"/>
                </a:solidFill>
                <a:latin typeface="Arial" panose="020B0604020202020204" pitchFamily="34" charset="0"/>
                <a:ea typeface="Imprima"/>
                <a:cs typeface="Arial" panose="020B0604020202020204" pitchFamily="34" charset="0"/>
                <a:sym typeface="Imprima"/>
              </a:rPr>
              <a:t>, trained our teachers and teaching assistants on precision teaching. This is a 1:1 evidence based intervention focusing on repeated learning and is tailored to a child’s individual needs. We have already seen the benefits of this programme  on pupil progress.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1200"/>
              </a:spcAft>
              <a:buNone/>
            </a:pPr>
            <a:endParaRPr sz="10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699" y="7926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Contents</a:t>
            </a:r>
            <a:endParaRPr dirty="0"/>
          </a:p>
        </p:txBody>
      </p:sp>
      <p:sp>
        <p:nvSpPr>
          <p:cNvPr id="60" name="Google Shape;60;p14"/>
          <p:cNvSpPr txBox="1">
            <a:spLocks noGrp="1"/>
          </p:cNvSpPr>
          <p:nvPr>
            <p:ph type="body" idx="1"/>
          </p:nvPr>
        </p:nvSpPr>
        <p:spPr>
          <a:xfrm>
            <a:off x="311699" y="760187"/>
            <a:ext cx="8601713"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u="sng" dirty="0">
                <a:solidFill>
                  <a:schemeClr val="hlink"/>
                </a:solidFill>
                <a:hlinkClick r:id="rId3" action="ppaction://hlinksldjump"/>
              </a:rPr>
              <a:t>Different Kinds Of SEND</a:t>
            </a:r>
            <a:endParaRPr sz="2800" dirty="0"/>
          </a:p>
          <a:p>
            <a:pPr marL="0" lvl="0" indent="0" algn="l" rtl="0">
              <a:spcBef>
                <a:spcPts val="1200"/>
              </a:spcBef>
              <a:spcAft>
                <a:spcPts val="0"/>
              </a:spcAft>
              <a:buNone/>
            </a:pPr>
            <a:r>
              <a:rPr lang="en-GB" sz="2800" u="sng" dirty="0">
                <a:solidFill>
                  <a:schemeClr val="hlink"/>
                </a:solidFill>
                <a:hlinkClick r:id="rId4" action="ppaction://hlinksldjump"/>
              </a:rPr>
              <a:t>Glossary Of Terms</a:t>
            </a:r>
            <a:endParaRPr sz="2800" dirty="0"/>
          </a:p>
          <a:p>
            <a:pPr marL="0" lvl="0" indent="0" algn="l" rtl="0">
              <a:spcBef>
                <a:spcPts val="1200"/>
              </a:spcBef>
              <a:spcAft>
                <a:spcPts val="0"/>
              </a:spcAft>
              <a:buNone/>
            </a:pPr>
            <a:r>
              <a:rPr lang="en-GB" sz="2800" u="sng" dirty="0">
                <a:solidFill>
                  <a:schemeClr val="hlink"/>
                </a:solidFill>
                <a:hlinkClick r:id="rId5" action="ppaction://hlinksldjump"/>
              </a:rPr>
              <a:t>The SEND Team</a:t>
            </a:r>
            <a:endParaRPr sz="2800" dirty="0"/>
          </a:p>
          <a:p>
            <a:pPr marL="0" lvl="0" indent="0" algn="l" rtl="0">
              <a:spcBef>
                <a:spcPts val="1200"/>
              </a:spcBef>
              <a:spcAft>
                <a:spcPts val="0"/>
              </a:spcAft>
              <a:buNone/>
            </a:pPr>
            <a:r>
              <a:rPr lang="en-GB" sz="2800" u="sng" dirty="0">
                <a:solidFill>
                  <a:schemeClr val="hlink"/>
                </a:solidFill>
                <a:hlinkClick r:id="rId6" action="ppaction://hlinksldjump"/>
              </a:rPr>
              <a:t>Staff Development And Training</a:t>
            </a:r>
            <a:endParaRPr sz="2800" dirty="0"/>
          </a:p>
          <a:p>
            <a:pPr marL="0" lvl="0" indent="0" algn="l" rtl="0">
              <a:spcBef>
                <a:spcPts val="1200"/>
              </a:spcBef>
              <a:spcAft>
                <a:spcPts val="0"/>
              </a:spcAft>
              <a:buNone/>
            </a:pPr>
            <a:r>
              <a:rPr lang="en-GB" sz="2800" dirty="0">
                <a:hlinkClick r:id="rId7" action="ppaction://hlinksldjump"/>
              </a:rPr>
              <a:t>How Do We Identify Children With SEND?</a:t>
            </a:r>
            <a:endParaRPr lang="en-GB" sz="2800" dirty="0"/>
          </a:p>
          <a:p>
            <a:pPr marL="0" lvl="0" indent="0" algn="l" rtl="0">
              <a:spcBef>
                <a:spcPts val="1200"/>
              </a:spcBef>
              <a:spcAft>
                <a:spcPts val="0"/>
              </a:spcAft>
              <a:buNone/>
            </a:pPr>
            <a:r>
              <a:rPr lang="en-GB" sz="2800" dirty="0">
                <a:latin typeface="Arial" panose="020B0604020202020204" pitchFamily="34" charset="0"/>
                <a:ea typeface="Imprima"/>
                <a:cs typeface="Arial" panose="020B0604020202020204" pitchFamily="34" charset="0"/>
                <a:sym typeface="Imprima"/>
                <a:hlinkClick r:id="rId8" action="ppaction://hlinksldjump"/>
              </a:rPr>
              <a:t>What Approaches Do We Use To Teach Children With SEND?</a:t>
            </a:r>
            <a:endParaRPr sz="2800" dirty="0"/>
          </a:p>
          <a:p>
            <a:pPr marL="0" lvl="0" indent="0" algn="l" rtl="0">
              <a:spcBef>
                <a:spcPts val="1200"/>
              </a:spcBef>
              <a:spcAft>
                <a:spcPts val="1200"/>
              </a:spcAft>
              <a:buNone/>
            </a:pP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ct val="49009"/>
              <a:buFont typeface="Arial"/>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None/>
            </a:pPr>
            <a:endParaRPr dirty="0"/>
          </a:p>
        </p:txBody>
      </p:sp>
      <p:sp>
        <p:nvSpPr>
          <p:cNvPr id="194" name="Google Shape;194;p33"/>
          <p:cNvSpPr txBox="1">
            <a:spLocks noGrp="1"/>
          </p:cNvSpPr>
          <p:nvPr>
            <p:ph type="body" idx="1"/>
          </p:nvPr>
        </p:nvSpPr>
        <p:spPr>
          <a:xfrm>
            <a:off x="311700" y="1152475"/>
            <a:ext cx="4215600" cy="3416400"/>
          </a:xfrm>
          <a:prstGeom prst="rect">
            <a:avLst/>
          </a:prstGeom>
        </p:spPr>
        <p:txBody>
          <a:bodyPr spcFirstLastPara="1" wrap="square" lIns="91425" tIns="91425" rIns="91425" bIns="91425" anchor="t" anchorCtr="0">
            <a:normAutofit fontScale="25000" lnSpcReduction="20000"/>
          </a:bodyPr>
          <a:lstStyle/>
          <a:p>
            <a:pPr marL="457200" lvl="0" indent="-314447" algn="just" rtl="0">
              <a:spcBef>
                <a:spcPts val="0"/>
              </a:spcBef>
              <a:spcAft>
                <a:spcPts val="0"/>
              </a:spcAft>
              <a:buClr>
                <a:schemeClr val="dk1"/>
              </a:buClr>
              <a:buSzPct val="100000"/>
              <a:buChar char="●"/>
            </a:pPr>
            <a:r>
              <a:rPr lang="en-GB" sz="5407" dirty="0">
                <a:solidFill>
                  <a:schemeClr val="dk1"/>
                </a:solidFill>
                <a:latin typeface="Arial" panose="020B0604020202020204" pitchFamily="34" charset="0"/>
                <a:ea typeface="Imprima"/>
                <a:cs typeface="Arial" panose="020B0604020202020204" pitchFamily="34" charset="0"/>
                <a:sym typeface="Imprima"/>
              </a:rPr>
              <a:t>9 of our staff members are trained on Lego Time by the ASET (Autistic Spectrum Education Team) to develop social relationships and team building skills.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8 staff members have also been trained on mindfulness and sensory awareness.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One staff member has been trained on supporting children with physical disabilities.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Char char="●"/>
            </a:pPr>
            <a:r>
              <a:rPr lang="en-GB" sz="5407" dirty="0">
                <a:solidFill>
                  <a:schemeClr val="dk1"/>
                </a:solidFill>
                <a:latin typeface="Arial" panose="020B0604020202020204" pitchFamily="34" charset="0"/>
                <a:ea typeface="Imprima"/>
                <a:cs typeface="Arial" panose="020B0604020202020204" pitchFamily="34" charset="0"/>
                <a:sym typeface="Imprima"/>
              </a:rPr>
              <a:t>The ASET team have trained staff members on friendship intervention to develop social skills and relationships amongst children who have difficulty making new friendships.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One staff member has been trained on Emotional Literacy Support.</a:t>
            </a:r>
            <a:endParaRPr sz="5407" dirty="0">
              <a:solidFill>
                <a:schemeClr val="dk1"/>
              </a:solidFill>
              <a:latin typeface="Arial" panose="020B0604020202020204" pitchFamily="34" charset="0"/>
              <a:ea typeface="Imprima"/>
              <a:cs typeface="Arial" panose="020B0604020202020204" pitchFamily="34" charset="0"/>
              <a:sym typeface="Imprima"/>
            </a:endParaRPr>
          </a:p>
          <a:p>
            <a:pPr marL="228600" lvl="0" indent="-228600" algn="just" rtl="0">
              <a:spcBef>
                <a:spcPts val="1200"/>
              </a:spcBef>
              <a:spcAft>
                <a:spcPts val="0"/>
              </a:spcAft>
              <a:buNone/>
            </a:pPr>
            <a:endParaRPr sz="5407" dirty="0">
              <a:solidFill>
                <a:schemeClr val="dk1"/>
              </a:solidFill>
              <a:latin typeface="Arial" panose="020B0604020202020204" pitchFamily="34" charset="0"/>
              <a:ea typeface="Imprima"/>
              <a:cs typeface="Arial" panose="020B0604020202020204" pitchFamily="34" charset="0"/>
              <a:sym typeface="Imprima"/>
            </a:endParaRPr>
          </a:p>
          <a:p>
            <a:pPr marL="228600" lvl="0" indent="-228600" algn="just" rtl="0">
              <a:spcBef>
                <a:spcPts val="1200"/>
              </a:spcBef>
              <a:spcAft>
                <a:spcPts val="0"/>
              </a:spcAft>
              <a:buClr>
                <a:schemeClr val="dk1"/>
              </a:buClr>
              <a:buSzPct val="78571"/>
              <a:buFont typeface="Arial"/>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
        <p:nvSpPr>
          <p:cNvPr id="195" name="Google Shape;195;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solidFill>
                  <a:schemeClr val="tx1"/>
                </a:solidFill>
              </a:rPr>
              <a:t>Children taking part in Lego intervention</a:t>
            </a:r>
            <a:endParaRPr dirty="0">
              <a:solidFill>
                <a:schemeClr val="tx1"/>
              </a:solidFill>
            </a:endParaRPr>
          </a:p>
        </p:txBody>
      </p:sp>
      <p:pic>
        <p:nvPicPr>
          <p:cNvPr id="196" name="Google Shape;196;p33"/>
          <p:cNvPicPr preferRelativeResize="0"/>
          <p:nvPr/>
        </p:nvPicPr>
        <p:blipFill>
          <a:blip r:embed="rId3">
            <a:alphaModFix/>
          </a:blip>
          <a:stretch>
            <a:fillRect/>
          </a:stretch>
        </p:blipFill>
        <p:spPr>
          <a:xfrm>
            <a:off x="4938975" y="1560425"/>
            <a:ext cx="3143250" cy="2381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Dyslexia Profile Screener Training</a:t>
            </a:r>
            <a:endParaRPr sz="2020" dirty="0">
              <a:latin typeface="Arial" panose="020B0604020202020204" pitchFamily="34" charset="0"/>
              <a:ea typeface="Imprima"/>
              <a:cs typeface="Arial" panose="020B0604020202020204" pitchFamily="34" charset="0"/>
              <a:sym typeface="Imprima"/>
            </a:endParaRPr>
          </a:p>
        </p:txBody>
      </p:sp>
      <p:sp>
        <p:nvSpPr>
          <p:cNvPr id="202" name="Google Shape;202;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solidFill>
                  <a:schemeClr val="tx1"/>
                </a:solidFill>
              </a:rPr>
              <a:t>Staff training</a:t>
            </a:r>
            <a:endParaRPr dirty="0">
              <a:solidFill>
                <a:schemeClr val="tx1"/>
              </a:solidFill>
            </a:endParaRPr>
          </a:p>
        </p:txBody>
      </p:sp>
      <p:sp>
        <p:nvSpPr>
          <p:cNvPr id="203" name="Google Shape;203;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1200"/>
              </a:spcAft>
              <a:buNone/>
            </a:pPr>
            <a:r>
              <a:rPr lang="en-GB" dirty="0">
                <a:solidFill>
                  <a:schemeClr val="tx1"/>
                </a:solidFill>
              </a:rPr>
              <a:t>The SENCo and a selected staff have been trained on screening training using the Dyslexia Profile and British Picture Vocabulary Set toolkits. </a:t>
            </a:r>
            <a:endParaRPr dirty="0">
              <a:solidFill>
                <a:schemeClr val="tx1"/>
              </a:solidFill>
            </a:endParaRPr>
          </a:p>
        </p:txBody>
      </p:sp>
      <p:pic>
        <p:nvPicPr>
          <p:cNvPr id="204" name="Google Shape;204;p34"/>
          <p:cNvPicPr preferRelativeResize="0"/>
          <p:nvPr/>
        </p:nvPicPr>
        <p:blipFill>
          <a:blip r:embed="rId3">
            <a:alphaModFix/>
          </a:blip>
          <a:stretch>
            <a:fillRect/>
          </a:stretch>
        </p:blipFill>
        <p:spPr>
          <a:xfrm>
            <a:off x="311701" y="1559925"/>
            <a:ext cx="3903776" cy="2601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identify children and young people with SEND and how do we assess their needs?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10" name="Google Shape;210;p35"/>
          <p:cNvSpPr txBox="1">
            <a:spLocks noGrp="1"/>
          </p:cNvSpPr>
          <p:nvPr>
            <p:ph type="body" idx="1"/>
          </p:nvPr>
        </p:nvSpPr>
        <p:spPr>
          <a:xfrm>
            <a:off x="311700" y="1152475"/>
            <a:ext cx="8520600" cy="3856847"/>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The Code of practice (2014) refers to a child or young person has SEND: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learning difficulty or disability which calls for special educational provision to be made for him or her.</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significantly greater difficulty in learning than the majority of others of the same age.</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disability which prevents or hinders him or her from making use of facilities.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the time of writing this report we have 36 children on our SEND register which equates to 12.4% of the total number of children. Of this number, 8 of the children have an EHCP (Educational Health Care Plan) and 28 children are SEN support. These figures are currently below the national average of 18%.</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If a teacher and/ or a parent has a concern about their child, the SEND team works closely with them. We will ask adults involved with the child to make close observations and record them. The SENCos will then observe the child and meet with the adults to assess the needs of the child together. We may decide to carry out some formal/ informal assessments/ tests. We will then plan interventions to address these needs, which may involve contacting outside agencies for specialist support. We refer to our Special Educational Needs Policy which can also be found on our website.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What approaches do we use to teach children with SEND?</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16" name="Google Shape;216;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Every staff member in our school is a teacher and every teacher is a teacher of a child with SEN. It is their responsibility to differentiate the children’s work according to their ability. This is the first step in the process and if necessary the child receives extra teaching in a focused group for a set time. Where there is need for an intervention programme to be implemented, this is identified on the Year Provision Map, which is reviewed to measure the impact and updated termly. Further training or advice might be necessary at this stage and the SENCo has responsibility for this. </a:t>
            </a:r>
            <a:endParaRPr sz="14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What approaches do we use to teach children with SEN?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22" name="Google Shape;222;p37"/>
          <p:cNvSpPr txBox="1">
            <a:spLocks noGrp="1"/>
          </p:cNvSpPr>
          <p:nvPr>
            <p:ph type="body" idx="1"/>
          </p:nvPr>
        </p:nvSpPr>
        <p:spPr>
          <a:xfrm>
            <a:off x="311700" y="1152475"/>
            <a:ext cx="8520600" cy="1357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275"/>
              <a:buFont typeface="Arial"/>
              <a:buNone/>
            </a:pPr>
            <a:r>
              <a:rPr lang="en-GB" sz="1304" dirty="0">
                <a:solidFill>
                  <a:schemeClr val="dk1"/>
                </a:solidFill>
                <a:latin typeface="Arial" panose="020B0604020202020204" pitchFamily="34" charset="0"/>
                <a:ea typeface="Imprima"/>
                <a:cs typeface="Arial" panose="020B0604020202020204" pitchFamily="34" charset="0"/>
                <a:sym typeface="Imprima"/>
              </a:rPr>
              <a:t>Our school follows the Graduated approach, which is a cycle. Class teachers, parents, the SEND team and the child are involved, although specialist support from outside agencies might be needed at any point of the cycle. The approach also works towards the child achieving positive outcomes that are set from the beginning by people involved with the child. The child is firmly at the heart of the process.</a:t>
            </a:r>
            <a:endParaRPr sz="1304"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SzPts val="275"/>
              <a:buNone/>
            </a:pPr>
            <a:endParaRPr sz="55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SzPts val="275"/>
              <a:buNone/>
            </a:pPr>
            <a:endParaRPr sz="550" dirty="0">
              <a:latin typeface="Arial" panose="020B0604020202020204" pitchFamily="34" charset="0"/>
              <a:ea typeface="Imprima"/>
              <a:cs typeface="Arial" panose="020B0604020202020204" pitchFamily="34" charset="0"/>
              <a:sym typeface="Imprima"/>
            </a:endParaRPr>
          </a:p>
        </p:txBody>
      </p:sp>
      <p:pic>
        <p:nvPicPr>
          <p:cNvPr id="223" name="Google Shape;223;p37"/>
          <p:cNvPicPr preferRelativeResize="0"/>
          <p:nvPr/>
        </p:nvPicPr>
        <p:blipFill>
          <a:blip r:embed="rId3">
            <a:alphaModFix/>
          </a:blip>
          <a:stretch>
            <a:fillRect/>
          </a:stretch>
        </p:blipFill>
        <p:spPr>
          <a:xfrm>
            <a:off x="1306600" y="2510275"/>
            <a:ext cx="2328425" cy="2328425"/>
          </a:xfrm>
          <a:prstGeom prst="rect">
            <a:avLst/>
          </a:prstGeom>
          <a:noFill/>
          <a:ln>
            <a:noFill/>
          </a:ln>
        </p:spPr>
      </p:pic>
      <p:sp>
        <p:nvSpPr>
          <p:cNvPr id="224" name="Google Shape;224;p37"/>
          <p:cNvSpPr txBox="1"/>
          <p:nvPr/>
        </p:nvSpPr>
        <p:spPr>
          <a:xfrm>
            <a:off x="4661650" y="2442875"/>
            <a:ext cx="3000000" cy="249911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Assess - Staff and parents work together to assess the child’s needs.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Plan - From these assessments a plan is formed.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Do -The plan is put in place with the child, parents and staff all working together</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120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Review - The plan is reviewed and the cycle is repeated.</a:t>
            </a:r>
            <a:endParaRPr sz="12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adapt the curriculum and learning environment?</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30" name="Google Shape;23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Our inclusive school recognises that at times the curriculum needs to be adapted to ensure all our children can access it. This may involve the SENCo, Learning Mentor or other staff members purchasing or creating resources to meet these needs. Also, with respect to those children who have behavioural difficulties, it may be necessary to complete some pre skills work before starting new topics, to allow the child to experience success, not failure.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learning environment is bright and visual, and staff listen to expert advice to make adaptations. These may include using visual timetables or creating a tent area for children to access if they want some time alone. Areas outside the classrooms have been created for children, should they need some space or time out to reflect.  Individual tables are used by some children, if the staff feel this is appropriate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Quiet Areas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36" name="Google Shape;236;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1400" dirty="0">
                <a:solidFill>
                  <a:schemeClr val="tx1"/>
                </a:solidFill>
              </a:rPr>
              <a:t>In classroom</a:t>
            </a:r>
            <a:endParaRPr sz="1400" dirty="0">
              <a:solidFill>
                <a:schemeClr val="tx1"/>
              </a:solidFill>
            </a:endParaRPr>
          </a:p>
        </p:txBody>
      </p:sp>
      <p:pic>
        <p:nvPicPr>
          <p:cNvPr id="237" name="Google Shape;237;p39"/>
          <p:cNvPicPr preferRelativeResize="0"/>
          <p:nvPr/>
        </p:nvPicPr>
        <p:blipFill>
          <a:blip r:embed="rId3">
            <a:alphaModFix/>
          </a:blip>
          <a:stretch>
            <a:fillRect/>
          </a:stretch>
        </p:blipFill>
        <p:spPr>
          <a:xfrm>
            <a:off x="1257275" y="1803400"/>
            <a:ext cx="2819400" cy="2114550"/>
          </a:xfrm>
          <a:prstGeom prst="rect">
            <a:avLst/>
          </a:prstGeom>
          <a:noFill/>
          <a:ln>
            <a:noFill/>
          </a:ln>
        </p:spPr>
      </p:pic>
      <p:pic>
        <p:nvPicPr>
          <p:cNvPr id="238" name="Google Shape;238;p39"/>
          <p:cNvPicPr preferRelativeResize="0"/>
          <p:nvPr/>
        </p:nvPicPr>
        <p:blipFill>
          <a:blip r:embed="rId4">
            <a:alphaModFix/>
          </a:blip>
          <a:stretch>
            <a:fillRect/>
          </a:stretch>
        </p:blipFill>
        <p:spPr>
          <a:xfrm>
            <a:off x="5107625" y="1803400"/>
            <a:ext cx="2819400" cy="2114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311700" y="1648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Resources</a:t>
            </a:r>
            <a:endParaRPr sz="2020" dirty="0">
              <a:latin typeface="Arial" panose="020B0604020202020204" pitchFamily="34" charset="0"/>
              <a:ea typeface="Imprima"/>
              <a:cs typeface="Arial" panose="020B0604020202020204" pitchFamily="34" charset="0"/>
              <a:sym typeface="Imprima"/>
            </a:endParaRPr>
          </a:p>
        </p:txBody>
      </p:sp>
      <p:sp>
        <p:nvSpPr>
          <p:cNvPr id="244" name="Google Shape;244;p40"/>
          <p:cNvSpPr txBox="1">
            <a:spLocks noGrp="1"/>
          </p:cNvSpPr>
          <p:nvPr>
            <p:ph type="body" idx="1"/>
          </p:nvPr>
        </p:nvSpPr>
        <p:spPr>
          <a:xfrm>
            <a:off x="311700" y="627525"/>
            <a:ext cx="8520600" cy="4515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Resources are also purchased from the SEND budget to allow children to access the curriculum.</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ct val="78571"/>
              <a:buFont typeface="Arial"/>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 ASET team completed a sensory audit and we have adapted the environment to support children with sensory difficulties. Staff have also been trained on how to use the sensory toolkit to identify any sensory needs children may have.</a:t>
            </a:r>
          </a:p>
          <a:p>
            <a:pPr marL="0" lvl="0" indent="0" algn="l"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 Visual Impairment Team completed an environmental audit, and we have adapted the environment to support children with visual impairments.</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If a child has a hearing impairment, staff ensures the seating arrangements are suitable at all times. The school building is a new build and is completely wheelchair accessible, with external ramps for each teaching unit and a canopy to shelter from inclement weather.</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There is an automatically opening door at the main entrance for wheelchair access. Inside the school, walkways are clear and it is visually bright. Signage is clear and simple. The school has a modern purpose-built disabled toilet and washing area. Designated parking spaces are available in the car park.</a:t>
            </a:r>
            <a:endParaRPr sz="1600" dirty="0"/>
          </a:p>
        </p:txBody>
      </p:sp>
      <p:pic>
        <p:nvPicPr>
          <p:cNvPr id="245" name="Google Shape;245;p40"/>
          <p:cNvPicPr preferRelativeResize="0"/>
          <p:nvPr/>
        </p:nvPicPr>
        <p:blipFill>
          <a:blip r:embed="rId3">
            <a:alphaModFix/>
          </a:blip>
          <a:stretch>
            <a:fillRect/>
          </a:stretch>
        </p:blipFill>
        <p:spPr>
          <a:xfrm>
            <a:off x="3587550" y="1264025"/>
            <a:ext cx="1540925" cy="1167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assess and review children with SEN?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51" name="Google Shape;251;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SENCo and Learning Mentor have open communication with all staff during the school year. The children on the SEN register are assessed and reviewed every term and outcome plans are reviewed and new ones are written. These outcome plans are completed and shared with the staff involved with the child, the child and the parents. This is in addition to the parent meetings, which take place twice a year and the annual report. If a child and family is part of the Early Help Process the reviews are more regular and tend to be every half term. During the termly reviews, progress towards outcomes is discussed.</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311700" y="1312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evaluate the effectiveness of our provision for our SEN children?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57" name="Google Shape;257;p42"/>
          <p:cNvSpPr txBox="1">
            <a:spLocks noGrp="1"/>
          </p:cNvSpPr>
          <p:nvPr>
            <p:ph type="body" idx="1"/>
          </p:nvPr>
        </p:nvSpPr>
        <p:spPr>
          <a:xfrm>
            <a:off x="311700" y="627525"/>
            <a:ext cx="8520600" cy="4515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SENCo and Learning Mentors undertake learning walks to ensure the inclusion of our SEN children. During progress meetings the impact of interventions is evaluated. Every term the SENCo analyses the assessment data to ensure that the children are making progress and the gaps between the SEN children and Non-SEN children are minimal. The SENCo and Learning Mentor regularly audit interventions on our new scholar pack system to ensure that the intervention the children receive is having an impact on their learning. The staff are given immediate feedback and can adapt the provision if necessary.</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know that our provision is effective because: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Our SEND children enjoy coming to school. Our attendance figures reflect this and have been above national average for a number of years;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Our SEND attainment in KS2 has been above national and local average for the last 3 years when data was published and has been above national and local average for the last 2 years in KS1.</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38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200" dirty="0">
                <a:latin typeface="Arial" panose="020B0604020202020204" pitchFamily="34" charset="0"/>
                <a:ea typeface="Imprima"/>
                <a:cs typeface="Arial" panose="020B0604020202020204" pitchFamily="34" charset="0"/>
                <a:sym typeface="Imprima"/>
              </a:rPr>
              <a:t>Special Educational Needs and Disability Information Parent Report</a:t>
            </a:r>
            <a:endParaRPr sz="3200" dirty="0">
              <a:latin typeface="Arial" panose="020B0604020202020204" pitchFamily="34" charset="0"/>
              <a:ea typeface="Imprima"/>
              <a:cs typeface="Arial" panose="020B0604020202020204" pitchFamily="34" charset="0"/>
              <a:sym typeface="Imprima"/>
            </a:endParaRPr>
          </a:p>
        </p:txBody>
      </p:sp>
      <p:sp>
        <p:nvSpPr>
          <p:cNvPr id="67" name="Google Shape;67;p15"/>
          <p:cNvSpPr txBox="1">
            <a:spLocks noGrp="1"/>
          </p:cNvSpPr>
          <p:nvPr>
            <p:ph type="body" idx="1"/>
          </p:nvPr>
        </p:nvSpPr>
        <p:spPr>
          <a:xfrm>
            <a:off x="311700" y="148865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2800" dirty="0">
                <a:solidFill>
                  <a:schemeClr val="dk1"/>
                </a:solidFill>
                <a:latin typeface="Arial" panose="020B0604020202020204" pitchFamily="34" charset="0"/>
                <a:ea typeface="Imprima"/>
                <a:cs typeface="Arial" panose="020B0604020202020204" pitchFamily="34" charset="0"/>
                <a:sym typeface="Imprima"/>
              </a:rPr>
              <a:t>This document aims to provide information to enable parents and carers to make decisions about how best to support their child.</a:t>
            </a:r>
            <a:endParaRPr sz="36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00" dirty="0">
                <a:latin typeface="Arial" panose="020B0604020202020204" pitchFamily="34" charset="0"/>
                <a:ea typeface="Imprima"/>
                <a:cs typeface="Arial" panose="020B0604020202020204" pitchFamily="34" charset="0"/>
                <a:sym typeface="Imprima"/>
              </a:rPr>
              <a:t>Statements from our latest our latest OFSTED report</a:t>
            </a:r>
            <a:endParaRPr sz="2000" dirty="0">
              <a:latin typeface="Arial" panose="020B0604020202020204" pitchFamily="34" charset="0"/>
              <a:ea typeface="Imprima"/>
              <a:cs typeface="Arial" panose="020B0604020202020204" pitchFamily="34" charset="0"/>
              <a:sym typeface="Imprima"/>
            </a:endParaRPr>
          </a:p>
        </p:txBody>
      </p:sp>
      <p:sp>
        <p:nvSpPr>
          <p:cNvPr id="263" name="Google Shape;263;p43"/>
          <p:cNvSpPr txBox="1">
            <a:spLocks noGrp="1"/>
          </p:cNvSpPr>
          <p:nvPr>
            <p:ph type="body" idx="1"/>
          </p:nvPr>
        </p:nvSpPr>
        <p:spPr>
          <a:xfrm>
            <a:off x="311700" y="1152475"/>
            <a:ext cx="8520600" cy="3801188"/>
          </a:xfrm>
          <a:prstGeom prst="rect">
            <a:avLst/>
          </a:prstGeom>
        </p:spPr>
        <p:txBody>
          <a:bodyPr spcFirstLastPara="1" wrap="square" lIns="91425" tIns="91425" rIns="91425" bIns="91425" anchor="t" anchorCtr="0">
            <a:noAutofit/>
          </a:bodyPr>
          <a:lstStyle/>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Extra funding for those pupils who have special educational needs (SEN) and/or disabilities is used very well. Leaders make sure that these pupils have good support in school and extra specialist support from a variety of external agencies to meet pupils’ needs;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Governors have a very detailed understanding of how the extra funding for those pupils who have SEN and/or disabilities is used and the good progress these pupils are making;</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Teaching assistants help pupils who have SEN and/ or disabilities are making good progress, They are skilled and support small groups of other pupils outside the classroom, using work planned by teacher;</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Pupils who have SEN and/or disabilities are making good progress, taking into account their complex needs. Leaders identify the needs of these pupils carefully and make sure that skilled teaching assistants support these pupils well. Teachers know the needs of these pupils and plan effectively to make sure the pupils can be fully included in all lessons.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The Parent’s Voice</a:t>
            </a:r>
            <a:endParaRPr sz="2000" dirty="0">
              <a:latin typeface="Arial" panose="020B0604020202020204" pitchFamily="34" charset="0"/>
              <a:ea typeface="Imprima"/>
              <a:cs typeface="Arial" panose="020B0604020202020204" pitchFamily="34" charset="0"/>
              <a:sym typeface="Imprima"/>
            </a:endParaRPr>
          </a:p>
        </p:txBody>
      </p:sp>
      <p:sp>
        <p:nvSpPr>
          <p:cNvPr id="269" name="Google Shape;269;p44"/>
          <p:cNvSpPr txBox="1">
            <a:spLocks noGrp="1"/>
          </p:cNvSpPr>
          <p:nvPr>
            <p:ph type="body" idx="1"/>
          </p:nvPr>
        </p:nvSpPr>
        <p:spPr>
          <a:xfrm>
            <a:off x="311700" y="1152475"/>
            <a:ext cx="3999900" cy="36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Parent 1-  EHCP Review Meeting:</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As we are now in the final half term of the school year I wanted to express my gratitude to those involved with our daughter this year. </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We can’t believe the progress she has made in just one year, both keyworker’s have worked so hard to know get to our daughter, to know her ways, how to manage her and to ensure she is enjoying school life. They are both an absolute credit to the school.</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20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p:txBody>
      </p:sp>
      <p:sp>
        <p:nvSpPr>
          <p:cNvPr id="270" name="Google Shape;270;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Parent 2 – SEND Support</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Our child started Broughton Primary in the beginning of Y3, after a difficult time at the previous school. We found very quickly how different the teacher was. She listened to us straight away and built a good relationship which resulted in very honest discussions. This then also continued with the Y4 teacher. The SENDCo was then involved. During lockdown it was hard but the staff and SENDCo continued to support us since and made all of the steps that finally resulted in a referral to CAMHS.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Broughton recognised that behaviour can differ a lot between home and school and never doubted us. The school were quick to put strategies and tools in place to help our child.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311700" y="1872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The Parent’s Voice</a:t>
            </a:r>
            <a:endParaRPr sz="2000" dirty="0">
              <a:latin typeface="Arial" panose="020B0604020202020204" pitchFamily="34" charset="0"/>
              <a:ea typeface="Imprima"/>
              <a:cs typeface="Arial" panose="020B0604020202020204" pitchFamily="34" charset="0"/>
              <a:sym typeface="Imprima"/>
            </a:endParaRPr>
          </a:p>
        </p:txBody>
      </p:sp>
      <p:sp>
        <p:nvSpPr>
          <p:cNvPr id="276" name="Google Shape;276;p45"/>
          <p:cNvSpPr txBox="1">
            <a:spLocks noGrp="1"/>
          </p:cNvSpPr>
          <p:nvPr>
            <p:ph type="body" idx="2"/>
          </p:nvPr>
        </p:nvSpPr>
        <p:spPr>
          <a:xfrm>
            <a:off x="2572050" y="628575"/>
            <a:ext cx="3999900" cy="43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Parent 3 – Early Help Review:</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I feel that I need to express how absolutely over the moon I am that my child has had such a successful 1st half term. As a parent, I have worried for over a year about how my child would integrate with her peers and how staff within the class would manage her needs. I cannot give the staff enough praise for welcoming my child and her additional needs with such openness, she truly loves coming to school and literally skips in and out each day. Staff have tackled challenges with promptness and thought for my child and her peers. Her speech and social interaction are my main highlights. I can’t get over how much she has developed in such a short space of time.  It's quite unbelievable to me. My child has been invited to birthday parties along with her peer, parents tell me that their children talk about my child at home and that means so much to me. I felt I needed to make you all aware of how grateful I am and how amazing your wonderful staff are in foundation. </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Parent’s Voice</a:t>
            </a:r>
            <a:endParaRPr sz="2000" dirty="0">
              <a:latin typeface="Arial" panose="020B0604020202020204" pitchFamily="34" charset="0"/>
              <a:ea typeface="Imprima"/>
              <a:cs typeface="Arial" panose="020B0604020202020204" pitchFamily="34" charset="0"/>
              <a:sym typeface="Imprima"/>
            </a:endParaRPr>
          </a:p>
        </p:txBody>
      </p:sp>
      <p:sp>
        <p:nvSpPr>
          <p:cNvPr id="282" name="Google Shape;282;p46"/>
          <p:cNvSpPr txBox="1">
            <a:spLocks noGrp="1"/>
          </p:cNvSpPr>
          <p:nvPr>
            <p:ph type="body" idx="1"/>
          </p:nvPr>
        </p:nvSpPr>
        <p:spPr>
          <a:xfrm>
            <a:off x="930100" y="1230925"/>
            <a:ext cx="7720800" cy="37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Parent 4 – LAC reviews: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My children started Broughton Primary School just over a year ago, one with an EHCP awarded by North Lincs council just before he commenced school in the foundation stage and the other with cognitive delay, a speech impediment and an ambivalent attachment difficulty. Therefore, neither child has been the easiest to settle and manage at times, with personal self-care required and additional emotional needs.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 SENCO, has been invaluably supportive, as have both boys’ previous teachers. Nothing has ever been too much trouble, especially during the Covid Pandemic. Both boys attended school throughout. The child in the Foundation Stage continued his valuable routine and 1:1 support. The other child in Year 2 made more progress because of the small classes.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 LAC and PEP reviews have always been attended. Staff have always listened to recommendations and given their own suggestions to make both the boys feel totally included and valued.</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Their short time at Broughton (less than two years), has been very positive and they have been given every opportunity to thrive and meet their potential. Furthermore, their past adverse lives should not impact on the learning journey they have embarked on at Broughton. I have nothing but thankful praise to the SEN team and the boys’ teachers for going the extra mile for my special children.</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288" name="Google Shape;288;p4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38100" marR="38100" lvl="0" indent="0" algn="just"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Our children are fully involved with their education. If a child has a personal plan they attend all meetings to review the plan with the SENCo and staff involved. If a child has an  EHCP they attend their review. Before the meeting we gather the pupil’s views.  We like the children to design invitations for this and organise the refreshments. </a:t>
            </a:r>
            <a:endParaRPr dirty="0">
              <a:solidFill>
                <a:schemeClr val="dk1"/>
              </a:solidFill>
              <a:latin typeface="Arial" panose="020B0604020202020204" pitchFamily="34" charset="0"/>
              <a:ea typeface="Imprima"/>
              <a:cs typeface="Arial" panose="020B0604020202020204" pitchFamily="34" charset="0"/>
              <a:sym typeface="Imprima"/>
            </a:endParaRPr>
          </a:p>
          <a:p>
            <a:pPr marL="0" indent="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Through Showbie, all children have access to a “Don’t worry box!”. This allows their voice to be heard and share any worries they have.</a:t>
            </a:r>
          </a:p>
        </p:txBody>
      </p:sp>
      <p:sp>
        <p:nvSpPr>
          <p:cNvPr id="289" name="Google Shape;289;p4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38100" marR="38100" lvl="0" indent="0" algn="just" rtl="0">
              <a:spcBef>
                <a:spcPts val="0"/>
              </a:spcBef>
              <a:spcAft>
                <a:spcPts val="0"/>
              </a:spcAft>
              <a:buClr>
                <a:schemeClr val="dk1"/>
              </a:buClr>
              <a:buSzPts val="1100"/>
              <a:buFont typeface="Arial"/>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295" name="Google Shape;295;p4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tx1"/>
                </a:solidFill>
                <a:latin typeface="Arial" panose="020B0604020202020204" pitchFamily="34" charset="0"/>
                <a:ea typeface="Imprima"/>
                <a:cs typeface="Arial" panose="020B0604020202020204" pitchFamily="34" charset="0"/>
                <a:sym typeface="Imprima"/>
              </a:rPr>
              <a:t>Child 1</a:t>
            </a:r>
            <a:endParaRPr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“I like coming to school because I like P.E. especially cross -country and I love doing English because I like writing stories and I get help if I get stuck.”</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296" name="Google Shape;296;p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tx1"/>
                </a:solidFill>
                <a:latin typeface="Arial" panose="020B0604020202020204" pitchFamily="34" charset="0"/>
                <a:ea typeface="Imprima"/>
                <a:cs typeface="Arial" panose="020B0604020202020204" pitchFamily="34" charset="0"/>
                <a:sym typeface="Imprima"/>
              </a:rPr>
              <a:t>Child 2</a:t>
            </a:r>
            <a:endParaRPr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“I like coming to school because I enjoy Art, P.E. and Science. I really like doing the experiments especially the sand experiment.”</a:t>
            </a:r>
            <a:endParaRPr dirty="0">
              <a:solidFill>
                <a:schemeClr val="tx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302" name="Google Shape;302;p4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tx1"/>
                </a:solidFill>
                <a:latin typeface="Arial" panose="020B0604020202020204" pitchFamily="34" charset="0"/>
                <a:ea typeface="Imprima"/>
                <a:cs typeface="Arial" panose="020B0604020202020204" pitchFamily="34" charset="0"/>
                <a:sym typeface="Imprima"/>
              </a:rPr>
              <a:t>Child 3</a:t>
            </a:r>
            <a:endParaRPr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“I enjoy coming to school to see my friends are learn new things. I get to speak with Sarah the counsellor who helps me with my worries and gives me ways to cope with them and try new things. My teachers understand me and know that I like everything to be neat.”</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303" name="Google Shape;303;p4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9500"/>
              <a:buFont typeface="Arial"/>
              <a:buNone/>
            </a:pPr>
            <a:r>
              <a:rPr lang="en-GB" sz="2222" dirty="0">
                <a:latin typeface="Arial" panose="020B0604020202020204" pitchFamily="34" charset="0"/>
                <a:ea typeface="Imprima"/>
                <a:cs typeface="Arial" panose="020B0604020202020204" pitchFamily="34" charset="0"/>
                <a:sym typeface="Imprima"/>
              </a:rPr>
              <a:t>How do we ensure that our children with SEN have the same opportunities as all of our children? </a:t>
            </a:r>
            <a:endParaRPr sz="2222"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09" name="Google Shape;309;p50"/>
          <p:cNvSpPr txBox="1">
            <a:spLocks noGrp="1"/>
          </p:cNvSpPr>
          <p:nvPr>
            <p:ph type="body" idx="1"/>
          </p:nvPr>
        </p:nvSpPr>
        <p:spPr>
          <a:xfrm>
            <a:off x="311700" y="1423150"/>
            <a:ext cx="8520600" cy="3145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strongly promote inclusion in our school. The class teacher and our support assistants teach all of our children either as part of the whole class in the classroom environment or in small groups in a quieter area if this is required. When it is appropriate, it is possible for a child to have some 1:1 support. All of our children participate in at least one extra curricular activity.</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All educational trips and residential visits are an essential part of the curriculum and all children participate. Prior to the visit, the class teacher will discuss any mobility/medical/ behavioural needs with you and if appropriate, ensure there is extra adult support. It is important that School has the correct procedures and risk assessments are completed to ensure all pupils are safe and can be included.</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title"/>
          </p:nvPr>
        </p:nvSpPr>
        <p:spPr>
          <a:xfrm>
            <a:off x="311700" y="176100"/>
            <a:ext cx="8520600" cy="76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support our children with their emotional and social development and their mental health and wellbeing?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15" name="Google Shape;315;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Mrs Smith, Mrs Wynne and Mrs O'Shea are our Mental Health Champions and hold the Mental Health First Aid certificate. They have also attended Mental Health conferences and relevant courses to ensure they have the skills to support children who may be experiencing mental health difficulties. We have recently joined forces with With Me In Mind, as part of the new government initiative for Healthy Minds in Schools. The team are currently working alongside Year 6 staff in supporting pupils with secondary transition. Our PSHE subject lead and staff ensure all of our children receive a curriculum that promotes the emotional wellbeing of our children and teaches them how to keep safe.  Our school invests a lot of time and resources to support all of our children with their emotional and social development. We use some of our budget to pay for a private counsellor, Mrs Sarah Glover to work with children on a 1:1 basis. Sarah is also very happy to meet with parents to gain background information and update with progress.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311700" y="176100"/>
            <a:ext cx="8520600" cy="76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How do we support our children with their emotional and social development and their mental health and wellbeing?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21" name="Google Shape;321;p52"/>
          <p:cNvSpPr txBox="1">
            <a:spLocks noGrp="1"/>
          </p:cNvSpPr>
          <p:nvPr>
            <p:ph type="body" idx="1"/>
          </p:nvPr>
        </p:nvSpPr>
        <p:spPr>
          <a:xfrm>
            <a:off x="311700" y="1018024"/>
            <a:ext cx="8520600" cy="400719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For some children who have emotional or behavioural needs, a room is available where they can choose to go and feel safe, with some oversight from an adult.</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Our school works closely with carers and Children’s Services to ensure that our Looked After Children receive the support they require. Staff attend Looked After Children (LAC) reviews and chair (Personal Educational Plans) PEPs, focusing on positive outcomes. Some of our SEN budget or pupil premium money funds training for staff and resources including books on attachment difficulties.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Learning Mentor, Mrs O’Shea plays a key role in supporting children with emotional needs and works closely with the children, parents and staff to work towards positive outcomes. We are currently involved with the 5 Pillars of Pivotal Practice and all of our staff have had training to develop a positive behavioural system in school. This will help to support children to develop their social and emotional skills.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Sometimes the family may require some support, which in turn supports the child. In this case, the SEND team meet with parents/carers and if appropriate an Early Help assessment will be completed to identify what support would best suit their needs. This support might be met by input from outside agencies, working alongside the School.</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933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990"/>
              <a:buFont typeface="Arial"/>
              <a:buNone/>
            </a:pPr>
            <a:r>
              <a:rPr lang="en-GB" sz="2000" dirty="0">
                <a:latin typeface="Arial" panose="020B0604020202020204" pitchFamily="34" charset="0"/>
                <a:ea typeface="Imprima"/>
                <a:cs typeface="Arial" panose="020B0604020202020204" pitchFamily="34" charset="0"/>
                <a:sym typeface="Imprima"/>
              </a:rPr>
              <a:t>What are the different kinds of SEND that Broughton Primary School can provide support for?</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SzPts val="990"/>
              <a:buNone/>
            </a:pPr>
            <a:endParaRPr sz="2520" dirty="0"/>
          </a:p>
        </p:txBody>
      </p:sp>
      <p:sp>
        <p:nvSpPr>
          <p:cNvPr id="73" name="Google Shape;73;p16"/>
          <p:cNvSpPr txBox="1">
            <a:spLocks noGrp="1"/>
          </p:cNvSpPr>
          <p:nvPr>
            <p:ph type="body" idx="1"/>
          </p:nvPr>
        </p:nvSpPr>
        <p:spPr>
          <a:xfrm>
            <a:off x="311700" y="1611925"/>
            <a:ext cx="8520600" cy="34164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At our school we pride ourselves on providing high quality teaching to all of our children. We understand the uniqueness in all of our children and in order for them to achieve their full potential they may need additional support to enable this to happen.</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Often the different types of SEN can fall into the following categories, which are described in the Code of Practice (2014) as the broad areas of need: Communication and Interaction; Cognition and Learning; Social Emotional and Mental Health difficulties, and Sensory and/or Physical Difficulties.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28600" algn="l"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r>
              <a:rPr lang="en-GB" sz="7200" b="1" dirty="0">
                <a:solidFill>
                  <a:schemeClr val="dk1"/>
                </a:solidFill>
              </a:rPr>
              <a:t> </a:t>
            </a:r>
            <a:endParaRPr sz="7200" b="1" dirty="0">
              <a:solidFill>
                <a:schemeClr val="dk1"/>
              </a:solidFill>
            </a:endParaRPr>
          </a:p>
          <a:p>
            <a:pPr marL="0" lvl="0" indent="0" algn="l" rtl="0">
              <a:lnSpc>
                <a:spcPct val="150000"/>
              </a:lnSpc>
              <a:spcBef>
                <a:spcPts val="0"/>
              </a:spcBef>
              <a:spcAft>
                <a:spcPts val="0"/>
              </a:spcAft>
              <a:buClr>
                <a:schemeClr val="dk1"/>
              </a:buClr>
              <a:buSzPct val="110000"/>
              <a:buFont typeface="Arial"/>
              <a:buNone/>
            </a:pPr>
            <a:r>
              <a:rPr lang="en-GB" sz="1000" b="1" dirty="0">
                <a:solidFill>
                  <a:schemeClr val="dk1"/>
                </a:solidFill>
              </a:rPr>
              <a:t> </a:t>
            </a:r>
            <a:endParaRPr sz="1000" b="1" dirty="0">
              <a:solidFill>
                <a:schemeClr val="dk1"/>
              </a:solidFill>
            </a:endParaRPr>
          </a:p>
          <a:p>
            <a:pPr marL="0" lvl="0" indent="0" algn="l" rtl="0">
              <a:spcBef>
                <a:spcPts val="0"/>
              </a:spcBef>
              <a:spcAft>
                <a:spcPts val="120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work with other agencies to support our SEN children?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27" name="Google Shape;327;p5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As a school, we realise that we don’t always have all of the answers and we are not frightened to ask for help. We strongly believe that to achieve positive outcomes for our children we need to collaborate with different agencies that can offer specialist help. We have strong links with many outside agencies and we have seen many successes amongst our children because of this fact. The ASET team has recognised this and have commented on our positive outcomes because we listen and follow their advice and work together as a strong team. Other links we have with other agencies are:</a:t>
            </a:r>
            <a:endParaRPr dirty="0">
              <a:latin typeface="Arial" panose="020B0604020202020204" pitchFamily="34" charset="0"/>
              <a:ea typeface="Imprima"/>
              <a:cs typeface="Arial" panose="020B0604020202020204" pitchFamily="34" charset="0"/>
              <a:sym typeface="Imprima"/>
            </a:endParaRPr>
          </a:p>
        </p:txBody>
      </p:sp>
      <p:sp>
        <p:nvSpPr>
          <p:cNvPr id="328" name="Google Shape;328;p53"/>
          <p:cNvSpPr txBox="1">
            <a:spLocks noGrp="1"/>
          </p:cNvSpPr>
          <p:nvPr>
            <p:ph type="body" idx="2"/>
          </p:nvPr>
        </p:nvSpPr>
        <p:spPr>
          <a:xfrm>
            <a:off x="4832400" y="1017725"/>
            <a:ext cx="3999900" cy="34164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Speech and Language Therapy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Occupational Therapy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Physical needs and Disabilities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CAMHS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Children’s Services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FASST</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Brigg Children’s Centre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Educational Psychology Service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Autism Spectrum Education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Primary Behaviour Support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Hearing Impaired Service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Education Preparation Unit</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400"/>
              </a:spcAft>
              <a:buNone/>
            </a:pPr>
            <a:r>
              <a:rPr lang="en-GB" dirty="0">
                <a:solidFill>
                  <a:schemeClr val="dk1"/>
                </a:solidFill>
                <a:latin typeface="Arial" panose="020B0604020202020204" pitchFamily="34" charset="0"/>
                <a:ea typeface="Imprima"/>
                <a:cs typeface="Arial" panose="020B0604020202020204" pitchFamily="34" charset="0"/>
                <a:sym typeface="Imprima"/>
              </a:rPr>
              <a:t>School Nurse Team</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txBox="1">
            <a:spLocks noGrp="1"/>
          </p:cNvSpPr>
          <p:nvPr>
            <p:ph type="title"/>
          </p:nvPr>
        </p:nvSpPr>
        <p:spPr>
          <a:xfrm>
            <a:off x="311700" y="24844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Admission Arrangements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34" name="Google Shape;334;p54"/>
          <p:cNvSpPr txBox="1">
            <a:spLocks noGrp="1"/>
          </p:cNvSpPr>
          <p:nvPr>
            <p:ph type="body" idx="1"/>
          </p:nvPr>
        </p:nvSpPr>
        <p:spPr>
          <a:xfrm>
            <a:off x="311700" y="246525"/>
            <a:ext cx="8520600" cy="23997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This list is not exhaustive and if a child required a different specialist team we would make the relevant referral. We take the time to read specialist reports, which give valuable advice to support our children and answer questions raised by parents.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4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4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still welcome advice and support from external agencies and have developed new online systems to allow us to meet virtually. This has proved to be a very effective way of communicating and our pupils who receive Speech and Language Therapy have responded very well to the online sessions. </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400"/>
              </a:spcBef>
              <a:spcAft>
                <a:spcPts val="1200"/>
              </a:spcAft>
              <a:buNone/>
            </a:pPr>
            <a:endParaRPr dirty="0"/>
          </a:p>
        </p:txBody>
      </p:sp>
      <p:sp>
        <p:nvSpPr>
          <p:cNvPr id="335" name="Google Shape;335;p54"/>
          <p:cNvSpPr txBox="1"/>
          <p:nvPr/>
        </p:nvSpPr>
        <p:spPr>
          <a:xfrm>
            <a:off x="369800" y="3182475"/>
            <a:ext cx="8370900" cy="97921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400"/>
              </a:spcAft>
              <a:buNone/>
            </a:pPr>
            <a:r>
              <a:rPr lang="en-GB" dirty="0">
                <a:solidFill>
                  <a:schemeClr val="dk1"/>
                </a:solidFill>
                <a:latin typeface="Arial" panose="020B0604020202020204" pitchFamily="34" charset="0"/>
                <a:ea typeface="Imprima"/>
                <a:cs typeface="Arial" panose="020B0604020202020204" pitchFamily="34" charset="0"/>
                <a:sym typeface="Imprima"/>
              </a:rPr>
              <a:t>All of our pupils, including children with additional needs are admitted to our school according to the Council’s admission arrangements. For further information, please follow the link on the school’s website.</a:t>
            </a: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support children when they enter and leave our school?</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41" name="Google Shape;341;p55"/>
          <p:cNvSpPr txBox="1">
            <a:spLocks noGrp="1"/>
          </p:cNvSpPr>
          <p:nvPr>
            <p:ph type="body" idx="1"/>
          </p:nvPr>
        </p:nvSpPr>
        <p:spPr>
          <a:xfrm>
            <a:off x="311700" y="863549"/>
            <a:ext cx="8520600" cy="392313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Before children enter school in the Reception unit, they make regular visits with staff from their Early Years settings during the Summer term, prior to entry.  After these visits, parents visit the school with their children. All parents are invited to attend an arranged meetings led by the Vice-Principal, Mrs Wynne, and the Early Years staff where they have the opportunity to talk to relevant staff to discuss concerns and needs.  A separate meeting can be arranged if your child has very specific needs. The SENCo and Early Years Staff also meet with staff from pre-school settings to discuss individual needs of all children.</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Pupils who transfer from another school, visit the school with their parent(s) before they start, and if appropriate and with parental consent, the SENCo attends this initial meeting.</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When pupils with SEN transfer to the secondary school, the SENCO shares relevant information, arranges meetings between parents and the new SENCO if appropriate. Moving schools can be a difficult time for SEN children, so the SEND team and the receiving school will arrange extra visits to the secondary school. All children attend transition days at the Secondary school, starting in Year 5. Secondary school staff visit the school to meet the children before transition. Where necessary transition meetings will take place with parents, both schools and outside agencies involved to ensure the child’s needs are met.</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can we offer further support to parents?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47" name="Google Shape;347;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Local Authority has a SEND local offer website:</a:t>
            </a:r>
            <a:r>
              <a:rPr lang="en-GB" sz="1400" dirty="0">
                <a:solidFill>
                  <a:schemeClr val="dk1"/>
                </a:solidFill>
                <a:uFill>
                  <a:noFill/>
                </a:u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 </a:t>
            </a:r>
            <a:r>
              <a:rPr lang="en-GB" sz="1400" u="sng" dirty="0">
                <a:solidFill>
                  <a:srgbClr val="0000FF"/>
                </a:solid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http://www.northlincslocaloffer.com</a:t>
            </a:r>
            <a:r>
              <a:rPr lang="en-GB" sz="1400" dirty="0">
                <a:solidFill>
                  <a:schemeClr val="dk1"/>
                </a:solidFill>
                <a:latin typeface="Arial" panose="020B0604020202020204" pitchFamily="34" charset="0"/>
                <a:ea typeface="Imprima"/>
                <a:cs typeface="Arial" panose="020B0604020202020204" pitchFamily="34" charset="0"/>
                <a:sym typeface="Imprima"/>
              </a:rPr>
              <a:t> The website provides a wealth of further support for parents and can signpost you to further agencies.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If you have a concern about your child please contact your child’s Class Teacher. If you feel that you would like further support you can contact the SENDCo:  Mrs Smith or the Learning Mentor: Mrs O’Shea using the details below.</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School email: </a:t>
            </a:r>
            <a:r>
              <a:rPr lang="en-GB" sz="1400" dirty="0" err="1">
                <a:solidFill>
                  <a:srgbClr val="0000FF"/>
                </a:solidFill>
                <a:latin typeface="Arial" panose="020B0604020202020204" pitchFamily="34" charset="0"/>
                <a:ea typeface="Imprima"/>
                <a:cs typeface="Arial" panose="020B0604020202020204" pitchFamily="34" charset="0"/>
                <a:sym typeface="Imprima"/>
                <a:hlinkClick r:id="rId4"/>
              </a:rPr>
              <a:t>admin@broughtonprimary.net</a:t>
            </a:r>
            <a:r>
              <a:rPr lang="en-GB" sz="1400" dirty="0">
                <a:solidFill>
                  <a:schemeClr val="dk1"/>
                </a:solidFill>
                <a:latin typeface="Arial" panose="020B0604020202020204" pitchFamily="34" charset="0"/>
                <a:ea typeface="Imprima"/>
                <a:cs typeface="Arial" panose="020B0604020202020204" pitchFamily="34" charset="0"/>
                <a:sym typeface="Imprima"/>
              </a:rPr>
              <a:t>	School Tel No: 01652 655711</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We offer an open-door policy and pride ourselves on our close communication with parents. If at any time you do not feel satisfied with our provision please contact Mrs L Smith initially. For further information regarding a complaint please refer to our Complaints Procedures policy on </a:t>
            </a:r>
            <a:r>
              <a:rPr lang="en-GB" sz="1400">
                <a:solidFill>
                  <a:schemeClr val="dk1"/>
                </a:solidFill>
                <a:latin typeface="Arial" panose="020B0604020202020204" pitchFamily="34" charset="0"/>
                <a:ea typeface="Imprima"/>
                <a:cs typeface="Arial" panose="020B0604020202020204" pitchFamily="34" charset="0"/>
                <a:sym typeface="Imprima"/>
              </a:rPr>
              <a:t>our website.</a:t>
            </a:r>
            <a:endParaRPr sz="14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356525" y="211175"/>
            <a:ext cx="8520600" cy="4584900"/>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Communication and Interaction</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have difficulty in communicating with others. This might be because they are still learning the correct speech sounds and/ or they don’t have the language to be able to communicate or understand others.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Cognition and Learning</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learn at a slower pace than their peers and their needs may fall into different learning difficulties such as: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Moderate Learning Difficulties (MLD)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Severe Learning difficulties (SLD)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Profound and Multiple Learning Difficulties (PMLD)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Specific Learning Difficulties (</a:t>
            </a:r>
            <a:r>
              <a:rPr lang="en-GB" sz="7200" dirty="0" err="1">
                <a:solidFill>
                  <a:schemeClr val="dk1"/>
                </a:solidFill>
                <a:latin typeface="Arial" panose="020B0604020202020204" pitchFamily="34" charset="0"/>
                <a:ea typeface="Imprima"/>
                <a:cs typeface="Arial" panose="020B0604020202020204" pitchFamily="34" charset="0"/>
                <a:sym typeface="Imprima"/>
              </a:rPr>
              <a:t>SpLD</a:t>
            </a:r>
            <a:r>
              <a:rPr lang="en-GB" sz="7200" dirty="0">
                <a:solidFill>
                  <a:schemeClr val="dk1"/>
                </a:solidFill>
                <a:latin typeface="Arial" panose="020B0604020202020204" pitchFamily="34" charset="0"/>
                <a:ea typeface="Imprima"/>
                <a:cs typeface="Arial" panose="020B0604020202020204" pitchFamily="34" charset="0"/>
                <a:sym typeface="Imprima"/>
              </a:rPr>
              <a:t>) such as dyslexia, dyscalculia and     dyspraxia</a:t>
            </a:r>
            <a:endParaRPr sz="7200" dirty="0">
              <a:solidFill>
                <a:schemeClr val="dk1"/>
              </a:solidFill>
              <a:latin typeface="Arial" panose="020B0604020202020204" pitchFamily="34" charset="0"/>
              <a:ea typeface="Imprima"/>
              <a:cs typeface="Arial" panose="020B0604020202020204" pitchFamily="34" charset="0"/>
              <a:sym typeface="Imprima"/>
            </a:endParaRPr>
          </a:p>
          <a:p>
            <a:pPr marL="68580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68580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28600" algn="just" rtl="0">
              <a:lnSpc>
                <a:spcPct val="150000"/>
              </a:lnSpc>
              <a:spcBef>
                <a:spcPts val="0"/>
              </a:spcBef>
              <a:spcAft>
                <a:spcPts val="0"/>
              </a:spcAft>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311700" y="168100"/>
            <a:ext cx="8520600" cy="44007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Social, Emotional and Mental Health difficulties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experience a wide range of social and emotional difficulties, which can impact on their behaviour. These conditions can include attachment disorder and Attention Deficit and Hyperactivity Disorder (ADHD).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Sensory and/or physical needs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may have a hearing impairment (HI), a visual impairment (VI), a multi sensory impairment (MSI) or a physical difficulty (PD).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Please follow the link if you wish to access the full Code of Practice (2014)</a:t>
            </a:r>
            <a:r>
              <a:rPr lang="en-GB" sz="7200" dirty="0">
                <a:solidFill>
                  <a:schemeClr val="dk1"/>
                </a:solidFill>
                <a:uFill>
                  <a:noFill/>
                </a:u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 </a:t>
            </a:r>
            <a:r>
              <a:rPr lang="en-GB" sz="7200" u="sng" dirty="0">
                <a:solidFill>
                  <a:srgbClr val="0000FF"/>
                </a:solid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https://assets.publishing.service.gov.uk/government/uploads/system/uploads/attachment_data/file/398815/SEND_Code_of_Practice_January_2015.pdf</a:t>
            </a:r>
            <a:endParaRPr sz="7200" u="sng" dirty="0">
              <a:solidFill>
                <a:srgbClr val="0000FF"/>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Clr>
                <a:schemeClr val="dk1"/>
              </a:buClr>
              <a:buSzPct val="61111"/>
              <a:buFont typeface="Arial"/>
              <a:buNone/>
            </a:pPr>
            <a:endParaRPr dirty="0"/>
          </a:p>
          <a:p>
            <a:pPr marL="0" lvl="0" indent="0" algn="l" rtl="0">
              <a:spcBef>
                <a:spcPts val="120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138333"/>
            <a:ext cx="8520600" cy="1078218"/>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89" name="Google Shape;89;p19"/>
          <p:cNvSpPr txBox="1">
            <a:spLocks noGrp="1"/>
          </p:cNvSpPr>
          <p:nvPr>
            <p:ph type="body" idx="1"/>
          </p:nvPr>
        </p:nvSpPr>
        <p:spPr>
          <a:xfrm>
            <a:off x="69900" y="1387799"/>
            <a:ext cx="4278000" cy="3677181"/>
          </a:xfrm>
          <a:prstGeom prst="rect">
            <a:avLst/>
          </a:prstGeom>
        </p:spPr>
        <p:txBody>
          <a:bodyPr spcFirstLastPara="1" wrap="square" lIns="91425" tIns="91425" rIns="91425" bIns="91425" anchor="t" anchorCtr="0">
            <a:noAutofit/>
          </a:bodyPr>
          <a:lstStyle/>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ADD - Attention Deficit Disorder</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ADHD - Attention Deficit and Hyperactivity Disorder</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ASD - Autism Spectrum Disorder</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ASET - Autism Support Education Team</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BESD - Behavioural, Emotional and Social Difficulties</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CAMHS - Child and Adolescent Mental Health Service</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COP - Code Of Practice</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CP - Child Protection</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DCD - Developmental Co-ordination Disorder</a:t>
            </a:r>
          </a:p>
          <a:p>
            <a:pPr mar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EAL - English as an Additional Language</a:t>
            </a:r>
          </a:p>
          <a:p>
            <a:pPr marL="0" lvl="0" indent="0" algn="l" rtl="0">
              <a:spcBef>
                <a:spcPts val="1200"/>
              </a:spcBef>
              <a:spcAft>
                <a:spcPts val="1200"/>
              </a:spcAft>
              <a:buNone/>
            </a:pPr>
            <a:endParaRPr sz="1200" dirty="0">
              <a:latin typeface="Arial" panose="020B0604020202020204" pitchFamily="34" charset="0"/>
              <a:ea typeface="Imprima"/>
              <a:cs typeface="Arial" panose="020B0604020202020204" pitchFamily="34" charset="0"/>
              <a:sym typeface="Imprima"/>
            </a:endParaRPr>
          </a:p>
        </p:txBody>
      </p:sp>
      <p:sp>
        <p:nvSpPr>
          <p:cNvPr id="90" name="Google Shape;90;p19"/>
          <p:cNvSpPr txBox="1">
            <a:spLocks noGrp="1"/>
          </p:cNvSpPr>
          <p:nvPr>
            <p:ph type="body" idx="2"/>
          </p:nvPr>
        </p:nvSpPr>
        <p:spPr>
          <a:xfrm>
            <a:off x="4446000" y="1387798"/>
            <a:ext cx="4628100" cy="3677181"/>
          </a:xfrm>
          <a:prstGeom prst="rect">
            <a:avLst/>
          </a:prstGeom>
        </p:spPr>
        <p:txBody>
          <a:bodyPr spcFirstLastPara="1" wrap="square" lIns="91425" tIns="91425" rIns="91425" bIns="91425" anchor="t" anchorCtr="0">
            <a:noAutofit/>
          </a:bodyPr>
          <a:lstStyle/>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EHA - Early Help Assessment</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EHR - Early Help Review</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EHCP - Education Health Care Plan</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EP - Educational Psychologist</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EWO - Educational Welfare Officer</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FASST - Families are Safe, Supported and Transformed Team</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FSM - Free School Meals</a:t>
            </a:r>
          </a:p>
          <a:p>
            <a:pPr mar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FSW - Family Support Worker</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HI - Hearing Impairment</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IBP - Individual Behaviour Plan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F6D7FAE-9AF4-855C-8562-3D07354FF09D}"/>
            </a:ext>
          </a:extLst>
        </p:cNvPr>
        <p:cNvGrpSpPr/>
        <p:nvPr/>
      </p:nvGrpSpPr>
      <p:grpSpPr>
        <a:xfrm>
          <a:off x="0" y="0"/>
          <a:ext cx="0" cy="0"/>
          <a:chOff x="0" y="0"/>
          <a:chExt cx="0" cy="0"/>
        </a:xfrm>
      </p:grpSpPr>
      <p:sp>
        <p:nvSpPr>
          <p:cNvPr id="88" name="Google Shape;88;p19">
            <a:extLst>
              <a:ext uri="{FF2B5EF4-FFF2-40B4-BE49-F238E27FC236}">
                <a16:creationId xmlns:a16="http://schemas.microsoft.com/office/drawing/2014/main" id="{A11BE096-D481-0DDE-CCE6-5253527BD79E}"/>
              </a:ext>
            </a:extLst>
          </p:cNvPr>
          <p:cNvSpPr txBox="1">
            <a:spLocks noGrp="1"/>
          </p:cNvSpPr>
          <p:nvPr>
            <p:ph type="title"/>
          </p:nvPr>
        </p:nvSpPr>
        <p:spPr>
          <a:xfrm>
            <a:off x="311700" y="138333"/>
            <a:ext cx="8520600" cy="1078218"/>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89" name="Google Shape;89;p19">
            <a:extLst>
              <a:ext uri="{FF2B5EF4-FFF2-40B4-BE49-F238E27FC236}">
                <a16:creationId xmlns:a16="http://schemas.microsoft.com/office/drawing/2014/main" id="{BE9D04F2-1173-6BC3-FEBB-E5EDAEF0DF55}"/>
              </a:ext>
            </a:extLst>
          </p:cNvPr>
          <p:cNvSpPr txBox="1">
            <a:spLocks noGrp="1"/>
          </p:cNvSpPr>
          <p:nvPr>
            <p:ph type="body" idx="1"/>
          </p:nvPr>
        </p:nvSpPr>
        <p:spPr>
          <a:xfrm>
            <a:off x="69900" y="1387799"/>
            <a:ext cx="4278000" cy="3677181"/>
          </a:xfrm>
          <a:prstGeom prst="rect">
            <a:avLst/>
          </a:prstGeom>
        </p:spPr>
        <p:txBody>
          <a:bodyPr spcFirstLastPara="1" wrap="square" lIns="91425" tIns="91425" rIns="91425" bIns="91425" anchor="t" anchorCtr="0">
            <a:noAutofit/>
          </a:bodyPr>
          <a:lstStyle/>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IEP - Individual Education Plan</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KS - Key Stage</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LAC - Looked After Children</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LEA - Local Education Authority</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LM - Learning Mentor</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MLD - Moderate Learning Difficulty</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NC - National Curriculum</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OT- Occupational Therapist</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PBST - Primary Behaviour Support Team</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PSP - Pastoral Support Programme</a:t>
            </a:r>
          </a:p>
          <a:p>
            <a:pPr marL="0" lvl="0" indent="0" algn="l" rtl="0">
              <a:lnSpc>
                <a:spcPct val="114000"/>
              </a:lnSpc>
              <a:spcBef>
                <a:spcPts val="1200"/>
              </a:spcBef>
              <a:spcAft>
                <a:spcPts val="1200"/>
              </a:spcAft>
              <a:buNone/>
            </a:pPr>
            <a:endParaRPr sz="1200" dirty="0">
              <a:latin typeface="Arial" panose="020B0604020202020204" pitchFamily="34" charset="0"/>
              <a:ea typeface="Imprima"/>
              <a:cs typeface="Arial" panose="020B0604020202020204" pitchFamily="34" charset="0"/>
              <a:sym typeface="Imprima"/>
            </a:endParaRPr>
          </a:p>
        </p:txBody>
      </p:sp>
      <p:sp>
        <p:nvSpPr>
          <p:cNvPr id="90" name="Google Shape;90;p19">
            <a:extLst>
              <a:ext uri="{FF2B5EF4-FFF2-40B4-BE49-F238E27FC236}">
                <a16:creationId xmlns:a16="http://schemas.microsoft.com/office/drawing/2014/main" id="{23323314-C0EF-422C-3114-5C3BB93B1BA6}"/>
              </a:ext>
            </a:extLst>
          </p:cNvPr>
          <p:cNvSpPr txBox="1">
            <a:spLocks noGrp="1"/>
          </p:cNvSpPr>
          <p:nvPr>
            <p:ph type="body" idx="2"/>
          </p:nvPr>
        </p:nvSpPr>
        <p:spPr>
          <a:xfrm>
            <a:off x="4446000" y="1387798"/>
            <a:ext cx="4628100" cy="3677181"/>
          </a:xfrm>
          <a:prstGeom prst="rect">
            <a:avLst/>
          </a:prstGeom>
        </p:spPr>
        <p:txBody>
          <a:bodyPr spcFirstLastPara="1" wrap="square" lIns="91425" tIns="91425" rIns="91425" bIns="91425" anchor="t" anchorCtr="0">
            <a:noAutofit/>
          </a:bodyPr>
          <a:lstStyle/>
          <a:p>
            <a:pPr marL="0" lvl="0" indent="0">
              <a:spcAft>
                <a:spcPts val="1200"/>
              </a:spcAft>
              <a:buNone/>
            </a:pPr>
            <a:r>
              <a:rPr lang="en-GB" sz="1200" dirty="0" err="1">
                <a:solidFill>
                  <a:schemeClr val="tx1"/>
                </a:solidFill>
                <a:latin typeface="Arial" panose="020B0604020202020204" pitchFamily="34" charset="0"/>
                <a:ea typeface="Imprima"/>
                <a:cs typeface="Arial" panose="020B0604020202020204" pitchFamily="34" charset="0"/>
                <a:sym typeface="Imprima"/>
              </a:rPr>
              <a:t>SaLT</a:t>
            </a:r>
            <a:r>
              <a:rPr lang="en-GB" sz="1200" dirty="0">
                <a:solidFill>
                  <a:schemeClr val="tx1"/>
                </a:solidFill>
                <a:latin typeface="Arial" panose="020B0604020202020204" pitchFamily="34" charset="0"/>
                <a:ea typeface="Imprima"/>
                <a:cs typeface="Arial" panose="020B0604020202020204" pitchFamily="34" charset="0"/>
                <a:sym typeface="Imprima"/>
              </a:rPr>
              <a:t> - Speech and Language Therapy</a:t>
            </a:r>
          </a:p>
          <a:p>
            <a:pPr marL="0" lv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SEN - Special Educational Needs</a:t>
            </a:r>
          </a:p>
          <a:p>
            <a:pPr marL="0" lv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SEND - Special Educational Needs and Disability</a:t>
            </a:r>
          </a:p>
          <a:p>
            <a:pPr marL="0" lv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SENCo - Special Educational Needs Co-ordinator</a:t>
            </a:r>
          </a:p>
          <a:p>
            <a:pPr marL="0" lvl="0" indent="0">
              <a:spcAft>
                <a:spcPts val="1200"/>
              </a:spcAft>
              <a:buClr>
                <a:schemeClr val="dk1"/>
              </a:buClr>
              <a:buSzPts val="1100"/>
              <a:buNone/>
            </a:pPr>
            <a:r>
              <a:rPr lang="en-GB" sz="1200" dirty="0" err="1">
                <a:solidFill>
                  <a:schemeClr val="tx1"/>
                </a:solidFill>
                <a:latin typeface="Arial" panose="020B0604020202020204" pitchFamily="34" charset="0"/>
                <a:ea typeface="Imprima"/>
                <a:cs typeface="Arial" panose="020B0604020202020204" pitchFamily="34" charset="0"/>
                <a:sym typeface="Imprima"/>
              </a:rPr>
              <a:t>SpLD</a:t>
            </a:r>
            <a:r>
              <a:rPr lang="en-GB" sz="1200" dirty="0">
                <a:solidFill>
                  <a:schemeClr val="tx1"/>
                </a:solidFill>
                <a:latin typeface="Arial" panose="020B0604020202020204" pitchFamily="34" charset="0"/>
                <a:ea typeface="Imprima"/>
                <a:cs typeface="Arial" panose="020B0604020202020204" pitchFamily="34" charset="0"/>
                <a:sym typeface="Imprima"/>
              </a:rPr>
              <a:t> - Specific Learning Difficulty</a:t>
            </a:r>
          </a:p>
          <a:p>
            <a:pPr marL="0" lv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TA - Teaching Assistant</a:t>
            </a:r>
          </a:p>
          <a:p>
            <a:pPr marL="0" lv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VI - Visual Impairment</a:t>
            </a:r>
          </a:p>
        </p:txBody>
      </p:sp>
    </p:spTree>
    <p:extLst>
      <p:ext uri="{BB962C8B-B14F-4D97-AF65-F5344CB8AC3E}">
        <p14:creationId xmlns:p14="http://schemas.microsoft.com/office/powerpoint/2010/main" val="55321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244475" y="84845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900" dirty="0">
                <a:latin typeface="Arial" panose="020B0604020202020204" pitchFamily="34" charset="0"/>
                <a:ea typeface="Imprima"/>
                <a:cs typeface="Arial" panose="020B0604020202020204" pitchFamily="34" charset="0"/>
                <a:sym typeface="Imprima"/>
              </a:rPr>
              <a:t>Meet the SEND Team</a:t>
            </a:r>
            <a:endParaRPr sz="2000" dirty="0">
              <a:latin typeface="Arial" panose="020B0604020202020204" pitchFamily="34" charset="0"/>
              <a:ea typeface="Imprima"/>
              <a:cs typeface="Arial" panose="020B0604020202020204" pitchFamily="34" charset="0"/>
              <a:sym typeface="Imprima"/>
            </a:endParaRPr>
          </a:p>
        </p:txBody>
      </p:sp>
      <p:sp>
        <p:nvSpPr>
          <p:cNvPr id="109" name="Google Shape;109;p22"/>
          <p:cNvSpPr txBox="1">
            <a:spLocks noGrp="1"/>
          </p:cNvSpPr>
          <p:nvPr>
            <p:ph type="body" idx="1"/>
          </p:nvPr>
        </p:nvSpPr>
        <p:spPr>
          <a:xfrm>
            <a:off x="311700" y="1727100"/>
            <a:ext cx="8520600" cy="3416400"/>
          </a:xfrm>
          <a:prstGeom prst="rect">
            <a:avLst/>
          </a:prstGeom>
        </p:spPr>
        <p:txBody>
          <a:bodyPr spcFirstLastPara="1" wrap="square" lIns="91425" tIns="91425" rIns="91425" bIns="91425" anchor="t" anchorCtr="0">
            <a:normAutofit/>
          </a:bodyPr>
          <a:lstStyle/>
          <a:p>
            <a:pPr marL="0" lvl="0" indent="-266700" algn="just" rtl="0">
              <a:lnSpc>
                <a:spcPct val="15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At Broughton Primary, every staff member in our school is a teacher of all of our children, including children with SEND.  Some members of our staff play key roles in our SEND developments and are introduced below. They all work closely with children individually, in small groups and with their families.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F6AB9514D0074D81971B0F445ADC61" ma:contentTypeVersion="14" ma:contentTypeDescription="Create a new document." ma:contentTypeScope="" ma:versionID="990f8d168bd5618fe273bcc3b3d31bbd">
  <xsd:schema xmlns:xsd="http://www.w3.org/2001/XMLSchema" xmlns:xs="http://www.w3.org/2001/XMLSchema" xmlns:p="http://schemas.microsoft.com/office/2006/metadata/properties" xmlns:ns2="25f3a735-b509-4c63-b5ed-219f5194eafb" xmlns:ns3="cbceebe0-b291-4e72-bc81-2ad8f4ef114f" targetNamespace="http://schemas.microsoft.com/office/2006/metadata/properties" ma:root="true" ma:fieldsID="12117f0c92113d14da117453108855ca" ns2:_="" ns3:_="">
    <xsd:import namespace="25f3a735-b509-4c63-b5ed-219f5194eafb"/>
    <xsd:import namespace="cbceebe0-b291-4e72-bc81-2ad8f4ef11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f3a735-b509-4c63-b5ed-219f5194ea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ceebe0-b291-4e72-bc81-2ad8f4ef114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f3a735-b509-4c63-b5ed-219f5194eaf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9963A0-BE60-4A39-B987-9932D2DACE38}">
  <ds:schemaRefs>
    <ds:schemaRef ds:uri="http://schemas.microsoft.com/sharepoint/v3/contenttype/forms"/>
  </ds:schemaRefs>
</ds:datastoreItem>
</file>

<file path=customXml/itemProps2.xml><?xml version="1.0" encoding="utf-8"?>
<ds:datastoreItem xmlns:ds="http://schemas.openxmlformats.org/officeDocument/2006/customXml" ds:itemID="{5908F3B1-11E5-4E81-A2DA-3B6A96F56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f3a735-b509-4c63-b5ed-219f5194eafb"/>
    <ds:schemaRef ds:uri="cbceebe0-b291-4e72-bc81-2ad8f4ef11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0BC14F-B0A7-4216-96AE-44D068EF8F3B}">
  <ds:schemaRefs>
    <ds:schemaRef ds:uri="http://purl.org/dc/dcmitype/"/>
    <ds:schemaRef ds:uri="25f3a735-b509-4c63-b5ed-219f5194eafb"/>
    <ds:schemaRef ds:uri="http://schemas.openxmlformats.org/package/2006/metadata/core-properties"/>
    <ds:schemaRef ds:uri="cbceebe0-b291-4e72-bc81-2ad8f4ef114f"/>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156</TotalTime>
  <Words>5258</Words>
  <Application>Microsoft Macintosh PowerPoint</Application>
  <PresentationFormat>On-screen Show (16:9)</PresentationFormat>
  <Paragraphs>264</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Imprima</vt:lpstr>
      <vt:lpstr>Arial</vt:lpstr>
      <vt:lpstr>Simple Light</vt:lpstr>
      <vt:lpstr>PowerPoint Presentation</vt:lpstr>
      <vt:lpstr>Contents</vt:lpstr>
      <vt:lpstr>Special Educational Needs and Disability Information Parent Report</vt:lpstr>
      <vt:lpstr>What are the different kinds of SEND that Broughton Primary School can provide support for? </vt:lpstr>
      <vt:lpstr>PowerPoint Presentation</vt:lpstr>
      <vt:lpstr>PowerPoint Presentation</vt:lpstr>
      <vt:lpstr>We recognise that there are several abbreviations linked to SEND and we have listed below a glossary to explain their meaning. </vt:lpstr>
      <vt:lpstr>We recognise that there are several abbreviations linked to SEND and we have listed below a glossary to explain their meaning. </vt:lpstr>
      <vt:lpstr>Meet the SEND Team</vt:lpstr>
      <vt:lpstr>SENDCo</vt:lpstr>
      <vt:lpstr>Leading Teacher For SEND</vt:lpstr>
      <vt:lpstr>Learning Mentor</vt:lpstr>
      <vt:lpstr>Designated Lead Teacher for Looked After Children and Pupil Premium</vt:lpstr>
      <vt:lpstr>SEND Parent Advocate</vt:lpstr>
      <vt:lpstr>P.E Teacher</vt:lpstr>
      <vt:lpstr>School Counsellor</vt:lpstr>
      <vt:lpstr>Staff Development and Training</vt:lpstr>
      <vt:lpstr>Staff Development and Training</vt:lpstr>
      <vt:lpstr>Staff Development and Training</vt:lpstr>
      <vt:lpstr>Staff Development and Training </vt:lpstr>
      <vt:lpstr>Dyslexia Profile Screener Training</vt:lpstr>
      <vt:lpstr>How do we identify children and young people with SEND and how do we assess their needs? </vt:lpstr>
      <vt:lpstr>What approaches do we use to teach children with SEND? </vt:lpstr>
      <vt:lpstr>What approaches do we use to teach children with SEN? </vt:lpstr>
      <vt:lpstr>How do we adapt the curriculum and learning environment? </vt:lpstr>
      <vt:lpstr>Quiet Areas </vt:lpstr>
      <vt:lpstr>Resources</vt:lpstr>
      <vt:lpstr>How do we assess and review children with SEN? </vt:lpstr>
      <vt:lpstr>How do we evaluate the effectiveness of our provision for our SEN children? </vt:lpstr>
      <vt:lpstr>Statements from our latest our latest OFSTED report</vt:lpstr>
      <vt:lpstr>The Parent’s Voice</vt:lpstr>
      <vt:lpstr>The Parent’s Voice</vt:lpstr>
      <vt:lpstr>Parent’s Voice</vt:lpstr>
      <vt:lpstr>The Children’s Voice</vt:lpstr>
      <vt:lpstr>The Children’s Voice</vt:lpstr>
      <vt:lpstr>The Children’s Voice</vt:lpstr>
      <vt:lpstr>How do we ensure that our children with SEN have the same opportunities as all of our children?  </vt:lpstr>
      <vt:lpstr>How do we support our children with their emotional and social development and their mental health and wellbeing? </vt:lpstr>
      <vt:lpstr>How do we support our children with their emotional and social development and their mental health and wellbeing? </vt:lpstr>
      <vt:lpstr>How do we work with other agencies to support our SEN children? </vt:lpstr>
      <vt:lpstr>Admission Arrangements </vt:lpstr>
      <vt:lpstr>How do we support children when they enter and leave our school? </vt:lpstr>
      <vt:lpstr>How can we offer further support to parents?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 Clayton (BR)</cp:lastModifiedBy>
  <cp:revision>5</cp:revision>
  <dcterms:modified xsi:type="dcterms:W3CDTF">2026-06-22T06:40:53Z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0x01010076F6AB9514D0074D81971B0F445ADC61</vt:lpwstr>
  </property>
  <property fmtid="{D5CDD505-2E9C-101B-9397-08002B2CF9AE}" pid="3" name="Order">
    <vt:r8>58600</vt:r8>
  </property>
  <property fmtid="{D5CDD505-2E9C-101B-9397-08002B2CF9AE}" pid="4" name="MediaServiceImageTags">
    <vt:lpwstr/>
  </property>
</Properties>
</file>