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4"/>
  </p:sldMasterIdLst>
  <p:notesMasterIdLst>
    <p:notesMasterId r:id="rId18"/>
  </p:notesMasterIdLst>
  <p:sldIdLst>
    <p:sldId id="256" r:id="rId5"/>
    <p:sldId id="259" r:id="rId6"/>
    <p:sldId id="289" r:id="rId7"/>
    <p:sldId id="290" r:id="rId8"/>
    <p:sldId id="292" r:id="rId9"/>
    <p:sldId id="296" r:id="rId10"/>
    <p:sldId id="297" r:id="rId11"/>
    <p:sldId id="298" r:id="rId12"/>
    <p:sldId id="299" r:id="rId13"/>
    <p:sldId id="300" r:id="rId14"/>
    <p:sldId id="301" r:id="rId15"/>
    <p:sldId id="302" r:id="rId16"/>
    <p:sldId id="303" r:id="rId17"/>
  </p:sldIdLst>
  <p:sldSz cx="9144000" cy="5143500" type="screen16x9"/>
  <p:notesSz cx="6858000" cy="9144000"/>
  <p:embeddedFontLst>
    <p:embeddedFont>
      <p:font typeface="Nunito" pitchFamily="2" charset="0"/>
      <p:regular r:id="rId19"/>
      <p:bold r:id="rId20"/>
      <p:italic r:id="rId21"/>
      <p:boldItalic r:id="rId22"/>
    </p:embeddedFont>
    <p:embeddedFont>
      <p:font typeface="Nunito Sans SemiBold" pitchFamily="2"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593"/>
    <a:srgbClr val="64A0FC"/>
    <a:srgbClr val="2779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8912" autoAdjust="0"/>
  </p:normalViewPr>
  <p:slideViewPr>
    <p:cSldViewPr snapToGrid="0">
      <p:cViewPr varScale="1">
        <p:scale>
          <a:sx n="115" d="100"/>
          <a:sy n="115" d="100"/>
        </p:scale>
        <p:origin x="14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7.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athsframe.co.uk/en/resources/resource/477/Multiplication-Tables-Check"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c3bc65d59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c3bc65d59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latin typeface="Arial" panose="020B0604020202020204" pitchFamily="34" charset="0"/>
                <a:cs typeface="Arial" panose="020B0604020202020204" pitchFamily="34" charset="0"/>
              </a:rPr>
              <a:t>From here it is only a short jump to understanding that any missing number can be worked out through knowledge of fact families, e.g. 4 x [ ] = 20 or [ ] ÷ 4 = 5. There are other methods children can use to work out missing numbers but our goal is to increase working memory in order to increase instant recall from long term memory. Being able to bounce around a fact family will achieve that.</a:t>
            </a:r>
          </a:p>
        </p:txBody>
      </p:sp>
    </p:spTree>
    <p:extLst>
      <p:ext uri="{BB962C8B-B14F-4D97-AF65-F5344CB8AC3E}">
        <p14:creationId xmlns:p14="http://schemas.microsoft.com/office/powerpoint/2010/main" val="4226566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a:t>Games to try:</a:t>
            </a:r>
          </a:p>
          <a:p>
            <a:pPr marL="457200" indent="-298450"/>
            <a:r>
              <a:rPr lang="en-GB" dirty="0">
                <a:solidFill>
                  <a:schemeClr val="tx1"/>
                </a:solidFill>
                <a:latin typeface="+mn-lt"/>
              </a:rPr>
              <a:t>Climb the stairs counting in multiples</a:t>
            </a:r>
          </a:p>
          <a:p>
            <a:pPr marL="457200" indent="-298450"/>
            <a:r>
              <a:rPr lang="en-GB" dirty="0">
                <a:solidFill>
                  <a:schemeClr val="tx1"/>
                </a:solidFill>
                <a:latin typeface="+mn-lt"/>
              </a:rPr>
              <a:t>Play time tables games verbally.</a:t>
            </a:r>
          </a:p>
          <a:p>
            <a:pPr marL="457200" indent="-298450"/>
            <a:r>
              <a:rPr lang="en-GB" dirty="0">
                <a:solidFill>
                  <a:schemeClr val="tx1"/>
                </a:solidFill>
                <a:latin typeface="+mn-lt"/>
              </a:rPr>
              <a:t>Listen and sing along to times tables songs.</a:t>
            </a:r>
          </a:p>
          <a:p>
            <a:pPr marL="457200" indent="-298450"/>
            <a:r>
              <a:rPr lang="en-GB" dirty="0">
                <a:solidFill>
                  <a:schemeClr val="tx1"/>
                </a:solidFill>
                <a:latin typeface="+mn-lt"/>
              </a:rPr>
              <a:t>Take it in turns to say times tables in funny voices. </a:t>
            </a:r>
          </a:p>
          <a:p>
            <a:pPr marL="457200" indent="-298450"/>
            <a:r>
              <a:rPr lang="en-GB" dirty="0">
                <a:solidFill>
                  <a:schemeClr val="tx1"/>
                </a:solidFill>
                <a:latin typeface="+mn-lt"/>
              </a:rPr>
              <a:t>Play maths games online. </a:t>
            </a:r>
          </a:p>
        </p:txBody>
      </p:sp>
    </p:spTree>
    <p:extLst>
      <p:ext uri="{BB962C8B-B14F-4D97-AF65-F5344CB8AC3E}">
        <p14:creationId xmlns:p14="http://schemas.microsoft.com/office/powerpoint/2010/main" val="4027519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GB" dirty="0"/>
              <a:t>The test is designed to identify pupils who need support, not as a diagnostic tool to assess the times tables children struggle with. </a:t>
            </a:r>
          </a:p>
          <a:p>
            <a:pPr marL="158750" indent="0">
              <a:buNone/>
            </a:pPr>
            <a:endParaRPr lang="en-GB" dirty="0"/>
          </a:p>
          <a:p>
            <a:pPr marL="158750" indent="0">
              <a:buNone/>
            </a:pPr>
            <a:r>
              <a:rPr lang="en-GB" dirty="0"/>
              <a:t>https://</a:t>
            </a:r>
            <a:r>
              <a:rPr lang="en-GB" dirty="0" err="1"/>
              <a:t>www.gov.uk</a:t>
            </a:r>
            <a:r>
              <a:rPr lang="en-GB" dirty="0"/>
              <a:t>/government/collections/multiplication-tables-check </a:t>
            </a:r>
          </a:p>
        </p:txBody>
      </p:sp>
    </p:spTree>
    <p:extLst>
      <p:ext uri="{BB962C8B-B14F-4D97-AF65-F5344CB8AC3E}">
        <p14:creationId xmlns:p14="http://schemas.microsoft.com/office/powerpoint/2010/main" val="1678251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latin typeface="Arial" charset="0"/>
                <a:ea typeface="Arial" charset="0"/>
                <a:cs typeface="Arial" charset="0"/>
              </a:rPr>
              <a:t>It is up to individual schools to decide how the check is administered – some schools will administer individually while others will take small groups out or administer to the whole class.</a:t>
            </a:r>
          </a:p>
          <a:p>
            <a:pPr marL="457200" indent="-298450"/>
            <a:r>
              <a:rPr lang="en-GB" dirty="0"/>
              <a:t>A list of pupils who should not take the test can be found in the administration guidance of the MTC documentation. </a:t>
            </a:r>
          </a:p>
        </p:txBody>
      </p:sp>
    </p:spTree>
    <p:extLst>
      <p:ext uri="{BB962C8B-B14F-4D97-AF65-F5344CB8AC3E}">
        <p14:creationId xmlns:p14="http://schemas.microsoft.com/office/powerpoint/2010/main" val="269199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tabLst/>
              <a:defRPr/>
            </a:pPr>
            <a:r>
              <a:rPr lang="en-GB" dirty="0">
                <a:latin typeface="Arial" charset="0"/>
                <a:ea typeface="Arial" charset="0"/>
                <a:cs typeface="Arial" charset="0"/>
              </a:rPr>
              <a:t>Some children will be eligible for additional support (detailed in the next slide).</a:t>
            </a:r>
          </a:p>
          <a:p>
            <a:pPr marL="457200" marR="0" lvl="0" indent="-298450" algn="l" defTabSz="914400" rtl="0" eaLnBrk="1" fontAlgn="auto" latinLnBrk="0" hangingPunct="1">
              <a:lnSpc>
                <a:spcPct val="100000"/>
              </a:lnSpc>
              <a:spcBef>
                <a:spcPts val="0"/>
              </a:spcBef>
              <a:spcAft>
                <a:spcPts val="0"/>
              </a:spcAft>
              <a:buClr>
                <a:srgbClr val="000000"/>
              </a:buClr>
              <a:buSzPts val="1100"/>
              <a:tabLst/>
              <a:defRPr/>
            </a:pPr>
            <a:r>
              <a:rPr lang="en-GB" dirty="0">
                <a:latin typeface="Arial" charset="0"/>
                <a:ea typeface="Arial" charset="0"/>
                <a:cs typeface="Arial" charset="0"/>
              </a:rPr>
              <a:t>6 seconds per answer means that children must be able to read, recall and enter their response within that time.  Whatever is written in the answer box at the end of 6 seconds will be counted as the answer i.e. if the student intends to write 144 and only 14 is typed when the timer ends, their recorded answer is 14.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Children are allowed to practise before taking the check.</a:t>
            </a:r>
          </a:p>
          <a:p>
            <a:pPr marL="457200" marR="0" lvl="0" indent="-298450" algn="l" defTabSz="914400" rtl="0" eaLnBrk="1" fontAlgn="auto" latinLnBrk="0" hangingPunct="1">
              <a:lnSpc>
                <a:spcPct val="100000"/>
              </a:lnSpc>
              <a:spcBef>
                <a:spcPts val="0"/>
              </a:spcBef>
              <a:spcAft>
                <a:spcPts val="0"/>
              </a:spcAft>
              <a:buClr>
                <a:srgbClr val="000000"/>
              </a:buClr>
              <a:buSzPts val="1100"/>
              <a:tabLst/>
              <a:defRPr/>
            </a:pPr>
            <a:r>
              <a:rPr lang="en-GB" dirty="0">
                <a:latin typeface="Arial" panose="020B0604020202020204" pitchFamily="34" charset="0"/>
                <a:cs typeface="Arial" panose="020B0604020202020204" pitchFamily="34" charset="0"/>
                <a:hlinkClick r:id="rId3"/>
              </a:rPr>
              <a:t>https://mathsframe.co.uk/en/resources/resource/477/Multiplication-Tables-Check</a:t>
            </a:r>
            <a:r>
              <a:rPr lang="en-GB" dirty="0">
                <a:latin typeface="Arial" panose="020B0604020202020204" pitchFamily="34" charset="0"/>
                <a:cs typeface="Arial" panose="020B0604020202020204" pitchFamily="34" charset="0"/>
              </a:rPr>
              <a:t> example showing how quick the questions are/ types of questions. </a:t>
            </a:r>
          </a:p>
        </p:txBody>
      </p:sp>
    </p:spTree>
    <p:extLst>
      <p:ext uri="{BB962C8B-B14F-4D97-AF65-F5344CB8AC3E}">
        <p14:creationId xmlns:p14="http://schemas.microsoft.com/office/powerpoint/2010/main" val="2913748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
                <a:srgbClr val="000000"/>
              </a:buClr>
              <a:buSzPts val="1100"/>
              <a:buFont typeface="Arial" panose="020B0604020202020204" pitchFamily="34" charset="0"/>
              <a:buChar char="•"/>
              <a:tabLst/>
              <a:defRPr/>
            </a:pPr>
            <a:r>
              <a:rPr lang="en-GB" dirty="0"/>
              <a:t>Some questions will be repeated across different checks, but no more than 30% of questions will be repeated in any two checks. This </a:t>
            </a:r>
            <a:r>
              <a:rPr lang="en-GB" dirty="0">
                <a:latin typeface="Arial" panose="020B0604020202020204" pitchFamily="34" charset="0"/>
                <a:cs typeface="Arial" panose="020B0604020202020204" pitchFamily="34" charset="0"/>
              </a:rPr>
              <a:t>means that if the check gets interrupted and children need to re-start it, they will only have a minimal advantage.</a:t>
            </a:r>
          </a:p>
          <a:p>
            <a:pPr marL="171450" marR="0" lvl="0" indent="-171450" algn="l" defTabSz="914400" rtl="0" eaLnBrk="1" fontAlgn="auto" latinLnBrk="0" hangingPunct="1">
              <a:lnSpc>
                <a:spcPct val="100000"/>
              </a:lnSpc>
              <a:spcBef>
                <a:spcPts val="0"/>
              </a:spcBef>
              <a:spcAft>
                <a:spcPts val="0"/>
              </a:spcAft>
              <a:buClr>
                <a:srgbClr val="000000"/>
              </a:buClr>
              <a:buSzPts val="1100"/>
              <a:buFont typeface="Arial" panose="020B0604020202020204" pitchFamily="34" charset="0"/>
              <a:buChar char="•"/>
              <a:tabLst/>
              <a:defRPr/>
            </a:pPr>
            <a:r>
              <a:rPr lang="en-GB" dirty="0">
                <a:latin typeface="Arial" charset="0"/>
                <a:ea typeface="Arial" charset="0"/>
                <a:cs typeface="Arial" charset="0"/>
              </a:rPr>
              <a:t>During the check pupils may be able to restart if certain conditions are met (e.g. a fire alarm). </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 results will be sent to the schools when all the checks have been completed but it is then up to the school if they report the results or not. </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There won’t be questions from the 1 times tables (although they might be included </a:t>
            </a:r>
            <a:r>
              <a:rPr lang="en-GB">
                <a:latin typeface="Arial" panose="020B0604020202020204" pitchFamily="34" charset="0"/>
                <a:cs typeface="Arial" panose="020B0604020202020204" pitchFamily="34" charset="0"/>
              </a:rPr>
              <a:t>in the  </a:t>
            </a:r>
            <a:r>
              <a:rPr lang="en-GB" dirty="0">
                <a:latin typeface="Arial" panose="020B0604020202020204" pitchFamily="34" charset="0"/>
                <a:cs typeface="Arial" panose="020B0604020202020204" pitchFamily="34" charset="0"/>
              </a:rPr>
              <a:t>3 practice questions).</a:t>
            </a:r>
          </a:p>
          <a:p>
            <a:pPr marL="171450" marR="0" lvl="0" indent="-171450" algn="l" defTabSz="914400" rtl="0" eaLnBrk="1" fontAlgn="auto" latinLnBrk="0" hangingPunct="1">
              <a:lnSpc>
                <a:spcPct val="100000"/>
              </a:lnSpc>
              <a:spcBef>
                <a:spcPts val="0"/>
              </a:spcBef>
              <a:spcAft>
                <a:spcPts val="0"/>
              </a:spcAft>
              <a:buClr>
                <a:srgbClr val="000000"/>
              </a:buClr>
              <a:buSzPts val="1100"/>
              <a:buFont typeface="Arial" panose="020B0604020202020204" pitchFamily="34" charset="0"/>
              <a:buChar char="•"/>
              <a:tabLst/>
              <a:defRPr/>
            </a:pPr>
            <a:r>
              <a:rPr lang="en-GB" dirty="0"/>
              <a:t>There will be a maximum of 7 questions from the 2, 5 and 10 times tables.</a:t>
            </a:r>
            <a:endParaRPr lang="en-GB"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There is a focus on the </a:t>
            </a:r>
            <a:r>
              <a:rPr kumimoji="0" lang="en-GB" sz="1100" b="0" i="0" u="none" strike="noStrike" kern="1200" cap="none" spc="0" normalizeH="0" baseline="0" noProof="0" dirty="0">
                <a:ln>
                  <a:noFill/>
                </a:ln>
                <a:solidFill>
                  <a:srgbClr val="388CDA"/>
                </a:solidFill>
                <a:effectLst/>
                <a:uLnTx/>
                <a:uFillTx/>
                <a:latin typeface="Arial" panose="020B0604020202020204" pitchFamily="34" charset="0"/>
                <a:ea typeface="+mn-ea"/>
                <a:cs typeface="Arial" panose="020B0604020202020204" pitchFamily="34" charset="0"/>
              </a:rPr>
              <a:t>6, 7, 8, 9 and 12 times tables as they</a:t>
            </a:r>
            <a:r>
              <a:rPr lang="en-GB" b="0"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are the ‘most difficult’ multiplication tables.</a:t>
            </a:r>
          </a:p>
        </p:txBody>
      </p:sp>
    </p:spTree>
    <p:extLst>
      <p:ext uri="{BB962C8B-B14F-4D97-AF65-F5344CB8AC3E}">
        <p14:creationId xmlns:p14="http://schemas.microsoft.com/office/powerpoint/2010/main" val="2794686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Counting will start before beginning to develop understanding and reasoning but will continue long after, until all times tables can be counted through sequentially at speed.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Counting using manipulatives should start with physical objects (shoes, socks, hands </a:t>
            </a:r>
            <a:r>
              <a:rPr lang="en-US" dirty="0" err="1">
                <a:latin typeface="Arial" panose="020B0604020202020204" pitchFamily="34" charset="0"/>
                <a:cs typeface="Arial" panose="020B0604020202020204" pitchFamily="34" charset="0"/>
              </a:rPr>
              <a:t>etc</a:t>
            </a:r>
            <a:r>
              <a:rPr lang="en-US" dirty="0">
                <a:latin typeface="Arial" panose="020B0604020202020204" pitchFamily="34" charset="0"/>
                <a:cs typeface="Arial" panose="020B0604020202020204" pitchFamily="34" charset="0"/>
              </a:rPr>
              <a:t>) before moving on to counters </a:t>
            </a:r>
            <a:r>
              <a:rPr lang="en-US" dirty="0" err="1">
                <a:latin typeface="Arial" panose="020B0604020202020204" pitchFamily="34" charset="0"/>
                <a:cs typeface="Arial" panose="020B0604020202020204" pitchFamily="34" charset="0"/>
              </a:rPr>
              <a:t>etc</a:t>
            </a:r>
            <a:endParaRPr lang="en-US"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Whenever starting children counting in a new amount, such as counting in 8s, children should be given the opportunity to see visually what that looks like to reinforce 4 x 8 looks quite big compared to 4 x 6.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Patterns could be 4 x 8 is the same as 4 x 4 doubled.</a:t>
            </a:r>
          </a:p>
        </p:txBody>
      </p:sp>
    </p:spTree>
    <p:extLst>
      <p:ext uri="{BB962C8B-B14F-4D97-AF65-F5344CB8AC3E}">
        <p14:creationId xmlns:p14="http://schemas.microsoft.com/office/powerpoint/2010/main" val="1663691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latin typeface="Arial" panose="020B0604020202020204" pitchFamily="34" charset="0"/>
                <a:cs typeface="Arial" panose="020B0604020202020204" pitchFamily="34" charset="0"/>
              </a:rPr>
              <a:t>Children need experience of using concrete manipulatives such as counters or multilink cubes and pictorial representations of objects, forming arrays.</a:t>
            </a:r>
          </a:p>
        </p:txBody>
      </p:sp>
    </p:spTree>
    <p:extLst>
      <p:ext uri="{BB962C8B-B14F-4D97-AF65-F5344CB8AC3E}">
        <p14:creationId xmlns:p14="http://schemas.microsoft.com/office/powerpoint/2010/main" val="1929953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latin typeface="Arial" panose="020B0604020202020204" pitchFamily="34" charset="0"/>
                <a:cs typeface="Arial" panose="020B0604020202020204" pitchFamily="34" charset="0"/>
              </a:rPr>
              <a:t>Children build on their existing understanding using </a:t>
            </a:r>
            <a:r>
              <a:rPr lang="en-US" b="1" dirty="0">
                <a:latin typeface="Arial" panose="020B0604020202020204" pitchFamily="34" charset="0"/>
                <a:cs typeface="Arial" panose="020B0604020202020204" pitchFamily="34" charset="0"/>
              </a:rPr>
              <a:t>arrays</a:t>
            </a:r>
            <a:r>
              <a:rPr lang="en-US" dirty="0">
                <a:latin typeface="Arial" panose="020B0604020202020204" pitchFamily="34" charset="0"/>
                <a:cs typeface="Arial" panose="020B0604020202020204" pitchFamily="34" charset="0"/>
              </a:rPr>
              <a:t>, turning the arrays around to show that you now have 2 groups of 3 and they will still total 6. This can then be linked to recalling multiplication facts, e.g. if they know their 2 times table as facts but not their 3 times table, they can use 2 x 3 to work out 3 x 2. </a:t>
            </a:r>
            <a:endParaRPr lang="en-GB" dirty="0"/>
          </a:p>
        </p:txBody>
      </p:sp>
    </p:spTree>
    <p:extLst>
      <p:ext uri="{BB962C8B-B14F-4D97-AF65-F5344CB8AC3E}">
        <p14:creationId xmlns:p14="http://schemas.microsoft.com/office/powerpoint/2010/main" val="1335827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latin typeface="Arial" panose="020B0604020202020204" pitchFamily="34" charset="0"/>
                <a:cs typeface="Arial" panose="020B0604020202020204" pitchFamily="34" charset="0"/>
              </a:rPr>
              <a:t>Even though division is not tested in the MTC, it is important that pupils have a strong understanding of the connection between multiplication and division.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latin typeface="Arial" panose="020B0604020202020204" pitchFamily="34" charset="0"/>
                <a:cs typeface="Arial" panose="020B0604020202020204" pitchFamily="34" charset="0"/>
              </a:rPr>
              <a:t>Again, the use of arrays is key. Children need experience of pulling arrays apart into groups or sharing. After basic experience has been gained, the children should start to ‘see’ an array structure as 5 groups of 4 equal 20 and 20 can be split into 5 groups of 4.</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7949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1" name="Google Shape;11;p2"/>
          <p:cNvSpPr/>
          <p:nvPr/>
        </p:nvSpPr>
        <p:spPr>
          <a:xfrm>
            <a:off x="0" y="0"/>
            <a:ext cx="9144000" cy="5143500"/>
          </a:xfrm>
          <a:prstGeom prst="rect">
            <a:avLst/>
          </a:prstGeom>
          <a:solidFill>
            <a:srgbClr val="1043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3724275" y="971550"/>
            <a:ext cx="1619100" cy="16191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3" name="Google Shape;13;p2"/>
          <p:cNvPicPr preferRelativeResize="0"/>
          <p:nvPr/>
        </p:nvPicPr>
        <p:blipFill>
          <a:blip r:embed="rId2">
            <a:alphaModFix/>
          </a:blip>
          <a:stretch>
            <a:fillRect/>
          </a:stretch>
        </p:blipFill>
        <p:spPr>
          <a:xfrm>
            <a:off x="4028000" y="1335094"/>
            <a:ext cx="1011651" cy="892000"/>
          </a:xfrm>
          <a:prstGeom prst="rect">
            <a:avLst/>
          </a:prstGeom>
          <a:noFill/>
          <a:ln>
            <a:noFill/>
          </a:ln>
        </p:spPr>
      </p:pic>
      <p:sp>
        <p:nvSpPr>
          <p:cNvPr id="14" name="Google Shape;14;p2"/>
          <p:cNvSpPr txBox="1">
            <a:spLocks noGrp="1"/>
          </p:cNvSpPr>
          <p:nvPr>
            <p:ph type="title"/>
          </p:nvPr>
        </p:nvSpPr>
        <p:spPr>
          <a:xfrm>
            <a:off x="311700" y="2636725"/>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100"/>
              <a:buFont typeface="Nunito"/>
              <a:buNone/>
              <a:defRPr sz="3100">
                <a:solidFill>
                  <a:srgbClr val="FFFFFF"/>
                </a:solidFill>
                <a:latin typeface="+mj-lt"/>
                <a:ea typeface="Nunito"/>
                <a:cs typeface="Nunito"/>
                <a:sym typeface="Nunito"/>
              </a:defRPr>
            </a:lvl1pPr>
            <a:lvl2pPr lvl="1"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2pPr>
            <a:lvl3pPr lvl="2"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3pPr>
            <a:lvl4pPr lvl="3"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4pPr>
            <a:lvl5pPr lvl="4"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5pPr>
            <a:lvl6pPr lvl="5"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6pPr>
            <a:lvl7pPr lvl="6"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7pPr>
            <a:lvl8pPr lvl="7"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8pPr>
            <a:lvl9pPr lvl="8" algn="ctr" rtl="0">
              <a:spcBef>
                <a:spcPts val="0"/>
              </a:spcBef>
              <a:spcAft>
                <a:spcPts val="0"/>
              </a:spcAft>
              <a:buClr>
                <a:srgbClr val="FFFFFF"/>
              </a:buClr>
              <a:buSzPts val="3100"/>
              <a:buFont typeface="Nunito"/>
              <a:buNone/>
              <a:defRPr sz="3100">
                <a:solidFill>
                  <a:srgbClr val="FFFFFF"/>
                </a:solidFill>
                <a:latin typeface="Nunito"/>
                <a:ea typeface="Nunito"/>
                <a:cs typeface="Nunito"/>
                <a:sym typeface="Nunito"/>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217850" y="207250"/>
            <a:ext cx="8520600" cy="434776"/>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1800">
                <a:latin typeface="+mn-lt"/>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dirty="0"/>
          </a:p>
        </p:txBody>
      </p:sp>
      <p:sp>
        <p:nvSpPr>
          <p:cNvPr id="31" name="Google Shape;31;p6"/>
          <p:cNvSpPr txBox="1">
            <a:spLocks noGrp="1"/>
          </p:cNvSpPr>
          <p:nvPr>
            <p:ph type="body" idx="1"/>
          </p:nvPr>
        </p:nvSpPr>
        <p:spPr>
          <a:xfrm>
            <a:off x="311700" y="739302"/>
            <a:ext cx="8520600" cy="3829573"/>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Font typeface="Nunito"/>
              <a:buChar char="●"/>
              <a:defRPr sz="1600">
                <a:solidFill>
                  <a:schemeClr val="tx1"/>
                </a:solidFill>
                <a:latin typeface="+mn-lt"/>
                <a:ea typeface="Nunito"/>
                <a:cs typeface="Nunito"/>
                <a:sym typeface="Nunito"/>
              </a:defRPr>
            </a:lvl1pPr>
            <a:lvl2pPr marL="914400" lvl="1" indent="-317500" rtl="0">
              <a:spcBef>
                <a:spcPts val="1600"/>
              </a:spcBef>
              <a:spcAft>
                <a:spcPts val="0"/>
              </a:spcAft>
              <a:buSzPts val="1400"/>
              <a:buFont typeface="Nunito"/>
              <a:buChar char="○"/>
              <a:defRPr>
                <a:latin typeface="Nunito"/>
                <a:ea typeface="Nunito"/>
                <a:cs typeface="Nunito"/>
                <a:sym typeface="Nunito"/>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Font typeface="Nunito"/>
              <a:buChar char="●"/>
              <a:defRPr>
                <a:latin typeface="Nunito"/>
                <a:ea typeface="Nunito"/>
                <a:cs typeface="Nunito"/>
                <a:sym typeface="Nunito"/>
              </a:defRPr>
            </a:lvl4pPr>
            <a:lvl5pPr marL="2286000" lvl="4" indent="-317500" rtl="0">
              <a:spcBef>
                <a:spcPts val="1600"/>
              </a:spcBef>
              <a:spcAft>
                <a:spcPts val="0"/>
              </a:spcAft>
              <a:buSzPts val="1400"/>
              <a:buFont typeface="Nunito"/>
              <a:buChar char="○"/>
              <a:defRPr>
                <a:latin typeface="Nunito"/>
                <a:ea typeface="Nunito"/>
                <a:cs typeface="Nunito"/>
                <a:sym typeface="Nunito"/>
              </a:defRPr>
            </a:lvl5pPr>
            <a:lvl6pPr marL="2743200" lvl="5" indent="-317500" rtl="0">
              <a:spcBef>
                <a:spcPts val="1600"/>
              </a:spcBef>
              <a:spcAft>
                <a:spcPts val="0"/>
              </a:spcAft>
              <a:buSzPts val="1400"/>
              <a:buFont typeface="Nunito"/>
              <a:buChar char="■"/>
              <a:defRPr>
                <a:latin typeface="Nunito"/>
                <a:ea typeface="Nunito"/>
                <a:cs typeface="Nunito"/>
                <a:sym typeface="Nunito"/>
              </a:defRPr>
            </a:lvl6pPr>
            <a:lvl7pPr marL="3200400" lvl="6" indent="-317500" rtl="0">
              <a:spcBef>
                <a:spcPts val="1600"/>
              </a:spcBef>
              <a:spcAft>
                <a:spcPts val="0"/>
              </a:spcAft>
              <a:buSzPts val="1400"/>
              <a:buFont typeface="Nunito"/>
              <a:buChar char="●"/>
              <a:defRPr>
                <a:latin typeface="Nunito"/>
                <a:ea typeface="Nunito"/>
                <a:cs typeface="Nunito"/>
                <a:sym typeface="Nunito"/>
              </a:defRPr>
            </a:lvl7pPr>
            <a:lvl8pPr marL="3657600" lvl="7" indent="-317500" rtl="0">
              <a:spcBef>
                <a:spcPts val="1600"/>
              </a:spcBef>
              <a:spcAft>
                <a:spcPts val="0"/>
              </a:spcAft>
              <a:buSzPts val="1400"/>
              <a:buFont typeface="Nunito"/>
              <a:buChar char="○"/>
              <a:defRPr>
                <a:latin typeface="Nunito"/>
                <a:ea typeface="Nunito"/>
                <a:cs typeface="Nunito"/>
                <a:sym typeface="Nunito"/>
              </a:defRPr>
            </a:lvl8pPr>
            <a:lvl9pPr marL="4114800" lvl="8" indent="-317500" rtl="0">
              <a:spcBef>
                <a:spcPts val="1600"/>
              </a:spcBef>
              <a:spcAft>
                <a:spcPts val="1600"/>
              </a:spcAft>
              <a:buSzPts val="1400"/>
              <a:buFont typeface="Nunito"/>
              <a:buChar char="■"/>
              <a:defRPr>
                <a:latin typeface="Nunito"/>
                <a:ea typeface="Nunito"/>
                <a:cs typeface="Nunito"/>
                <a:sym typeface="Nunito"/>
              </a:defRPr>
            </a:lvl9pPr>
          </a:lstStyle>
          <a:p>
            <a:endParaRPr dirty="0"/>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atin typeface="+mn-lt"/>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33" name="Google Shape;33;p6"/>
          <p:cNvPicPr preferRelativeResize="0"/>
          <p:nvPr/>
        </p:nvPicPr>
        <p:blipFill>
          <a:blip r:embed="rId2">
            <a:alphaModFix/>
          </a:blip>
          <a:stretch>
            <a:fillRect/>
          </a:stretch>
        </p:blipFill>
        <p:spPr>
          <a:xfrm>
            <a:off x="0" y="4449300"/>
            <a:ext cx="1619337" cy="6942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3">
  <p:cSld name="TITLE_3">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atin typeface="+mn-lt"/>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dirty="0"/>
          </a:p>
        </p:txBody>
      </p:sp>
      <p:sp>
        <p:nvSpPr>
          <p:cNvPr id="109" name="Google Shape;109;p2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atin typeface="+mn-lt"/>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dirty="0"/>
          </a:p>
        </p:txBody>
      </p:sp>
      <p:sp>
        <p:nvSpPr>
          <p:cNvPr id="110" name="Google Shape;110;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1pPr>
            <a:lvl2pPr lvl="1"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2pPr>
            <a:lvl3pPr lvl="2"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3pPr>
            <a:lvl4pPr lvl="3"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4pPr>
            <a:lvl5pPr lvl="4"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5pPr>
            <a:lvl6pPr lvl="5"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6pPr>
            <a:lvl7pPr lvl="6"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7pPr>
            <a:lvl8pPr lvl="7"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8pPr>
            <a:lvl9pPr lvl="8" rtl="0">
              <a:spcBef>
                <a:spcPts val="0"/>
              </a:spcBef>
              <a:spcAft>
                <a:spcPts val="0"/>
              </a:spcAft>
              <a:buClr>
                <a:schemeClr val="dk1"/>
              </a:buClr>
              <a:buSzPts val="2800"/>
              <a:buFont typeface="Nunito Sans SemiBold"/>
              <a:buNone/>
              <a:defRPr sz="2800">
                <a:solidFill>
                  <a:schemeClr val="dk1"/>
                </a:solidFill>
                <a:latin typeface="Nunito Sans SemiBold"/>
                <a:ea typeface="Nunito Sans SemiBold"/>
                <a:cs typeface="Nunito Sans SemiBold"/>
                <a:sym typeface="Nunito Sans SemiBold"/>
              </a:defRPr>
            </a:lvl9pPr>
          </a:lstStyle>
          <a:p>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Font typeface="Nunito Sans SemiBold"/>
              <a:buChar char="●"/>
              <a:defRPr sz="1800">
                <a:solidFill>
                  <a:schemeClr val="dk2"/>
                </a:solidFill>
                <a:latin typeface="Nunito Sans SemiBold"/>
                <a:ea typeface="Nunito Sans SemiBold"/>
                <a:cs typeface="Nunito Sans SemiBold"/>
                <a:sym typeface="Nunito Sans SemiBold"/>
              </a:defRPr>
            </a:lvl1pPr>
            <a:lvl2pPr marL="914400" lvl="1"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2pPr>
            <a:lvl3pPr marL="1371600" lvl="2"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3pPr>
            <a:lvl4pPr marL="1828800" lvl="3"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4pPr>
            <a:lvl5pPr marL="2286000" lvl="4"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5pPr>
            <a:lvl6pPr marL="2743200" lvl="5"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6pPr>
            <a:lvl7pPr marL="3200400" lvl="6"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7pPr>
            <a:lvl8pPr marL="3657600" lvl="7" indent="-317500" rtl="0">
              <a:lnSpc>
                <a:spcPct val="115000"/>
              </a:lnSpc>
              <a:spcBef>
                <a:spcPts val="1600"/>
              </a:spcBef>
              <a:spcAft>
                <a:spcPts val="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8pPr>
            <a:lvl9pPr marL="4114800" lvl="8" indent="-317500" rtl="0">
              <a:lnSpc>
                <a:spcPct val="115000"/>
              </a:lnSpc>
              <a:spcBef>
                <a:spcPts val="1600"/>
              </a:spcBef>
              <a:spcAft>
                <a:spcPts val="1600"/>
              </a:spcAft>
              <a:buClr>
                <a:schemeClr val="dk2"/>
              </a:buClr>
              <a:buSzPts val="1400"/>
              <a:buFont typeface="Nunito Sans SemiBold"/>
              <a:buChar char="■"/>
              <a:defRPr>
                <a:solidFill>
                  <a:schemeClr val="dk2"/>
                </a:solidFill>
                <a:latin typeface="Nunito Sans SemiBold"/>
                <a:ea typeface="Nunito Sans SemiBold"/>
                <a:cs typeface="Nunito Sans SemiBold"/>
                <a:sym typeface="Nunito Sans SemiBold"/>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latin typeface="+mn-lt"/>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fld id="{00000000-1234-1234-1234-123412341234}" type="slidenum">
              <a:rPr lang="en" smtClean="0"/>
              <a:pPr/>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68"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0" i="0" u="none" strike="noStrike" cap="none">
          <a:solidFill>
            <a:schemeClr val="tx1"/>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4989"/>
        </a:solidFill>
        <a:effectLst/>
      </p:bgPr>
    </p:bg>
    <p:spTree>
      <p:nvGrpSpPr>
        <p:cNvPr id="1" name="Shape 114"/>
        <p:cNvGrpSpPr/>
        <p:nvPr/>
      </p:nvGrpSpPr>
      <p:grpSpPr>
        <a:xfrm>
          <a:off x="0" y="0"/>
          <a:ext cx="0" cy="0"/>
          <a:chOff x="0" y="0"/>
          <a:chExt cx="0" cy="0"/>
        </a:xfrm>
      </p:grpSpPr>
      <p:sp>
        <p:nvSpPr>
          <p:cNvPr id="116" name="Google Shape;116;p23"/>
          <p:cNvSpPr txBox="1">
            <a:spLocks noGrp="1"/>
          </p:cNvSpPr>
          <p:nvPr>
            <p:ph type="ctrTitle"/>
          </p:nvPr>
        </p:nvSpPr>
        <p:spPr>
          <a:xfrm>
            <a:off x="311700" y="2013624"/>
            <a:ext cx="8520600" cy="1116251"/>
          </a:xfrm>
          <a:prstGeom prst="rect">
            <a:avLst/>
          </a:prstGeom>
        </p:spPr>
        <p:txBody>
          <a:bodyPr spcFirstLastPara="1" wrap="square" lIns="91425" tIns="91425" rIns="91425" bIns="91425" anchor="b" anchorCtr="0">
            <a:noAutofit/>
          </a:bodyPr>
          <a:lstStyle/>
          <a:p>
            <a:r>
              <a:rPr lang="en-US" sz="3200" dirty="0">
                <a:solidFill>
                  <a:schemeClr val="bg1"/>
                </a:solidFill>
                <a:latin typeface="+mj-lt"/>
                <a:ea typeface="Arial"/>
                <a:cs typeface="Arial"/>
                <a:sym typeface="Arial"/>
              </a:rPr>
              <a:t>Year 4 Multiplication </a:t>
            </a:r>
            <a:br>
              <a:rPr lang="en-US" sz="3200" dirty="0">
                <a:solidFill>
                  <a:schemeClr val="bg1"/>
                </a:solidFill>
                <a:latin typeface="+mj-lt"/>
                <a:ea typeface="Arial"/>
                <a:cs typeface="Arial"/>
                <a:sym typeface="Arial"/>
              </a:rPr>
            </a:br>
            <a:br>
              <a:rPr lang="en-US" sz="3200" dirty="0">
                <a:solidFill>
                  <a:schemeClr val="bg1"/>
                </a:solidFill>
                <a:latin typeface="+mj-lt"/>
                <a:ea typeface="Arial"/>
                <a:cs typeface="Arial"/>
                <a:sym typeface="Arial"/>
              </a:rPr>
            </a:br>
            <a:r>
              <a:rPr lang="en-US" sz="3200" dirty="0">
                <a:solidFill>
                  <a:schemeClr val="bg1"/>
                </a:solidFill>
                <a:latin typeface="+mj-lt"/>
                <a:ea typeface="Arial"/>
                <a:cs typeface="Arial"/>
                <a:sym typeface="Arial"/>
              </a:rPr>
              <a:t>Presentation for Parents, Carers &amp; Guardians</a:t>
            </a:r>
            <a:endParaRPr sz="3200" dirty="0">
              <a:solidFill>
                <a:schemeClr val="bg1"/>
              </a:solidFill>
              <a:latin typeface="+mj-lt"/>
              <a:ea typeface="Nunito Sans Light"/>
              <a:cs typeface="Nunito Sans Light"/>
              <a:sym typeface="Nunito Sans Light"/>
            </a:endParaRPr>
          </a:p>
        </p:txBody>
      </p:sp>
      <p:pic>
        <p:nvPicPr>
          <p:cNvPr id="1026" name="Picture 2" descr="Buckingham Primary Academy">
            <a:extLst>
              <a:ext uri="{FF2B5EF4-FFF2-40B4-BE49-F238E27FC236}">
                <a16:creationId xmlns:a16="http://schemas.microsoft.com/office/drawing/2014/main" id="{74A932C4-9FC0-8697-BE58-5E3AF9EEAB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700" y="325607"/>
            <a:ext cx="1047750" cy="104775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Buckingham Primary Academy">
            <a:extLst>
              <a:ext uri="{FF2B5EF4-FFF2-40B4-BE49-F238E27FC236}">
                <a16:creationId xmlns:a16="http://schemas.microsoft.com/office/drawing/2014/main" id="{83E42AD0-C3C7-215A-6E94-564D16E2E3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5731" y="211677"/>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D6191-DD9D-4806-9899-CA48248F4969}"/>
              </a:ext>
            </a:extLst>
          </p:cNvPr>
          <p:cNvSpPr>
            <a:spLocks noGrp="1"/>
          </p:cNvSpPr>
          <p:nvPr>
            <p:ph type="title"/>
          </p:nvPr>
        </p:nvSpPr>
        <p:spPr/>
        <p:txBody>
          <a:bodyPr/>
          <a:lstStyle/>
          <a:p>
            <a:r>
              <a:rPr lang="en-GB" dirty="0"/>
              <a:t>Multiplication is the inverse of division</a:t>
            </a:r>
          </a:p>
        </p:txBody>
      </p:sp>
      <p:sp>
        <p:nvSpPr>
          <p:cNvPr id="3" name="Text Placeholder 2">
            <a:extLst>
              <a:ext uri="{FF2B5EF4-FFF2-40B4-BE49-F238E27FC236}">
                <a16:creationId xmlns:a16="http://schemas.microsoft.com/office/drawing/2014/main" id="{9B1B6D38-6981-465E-B58A-D18E6EBB34CD}"/>
              </a:ext>
            </a:extLst>
          </p:cNvPr>
          <p:cNvSpPr>
            <a:spLocks noGrp="1"/>
          </p:cNvSpPr>
          <p:nvPr>
            <p:ph type="body" idx="1"/>
          </p:nvPr>
        </p:nvSpPr>
        <p:spPr>
          <a:xfrm>
            <a:off x="311700" y="739303"/>
            <a:ext cx="8520600" cy="1260186"/>
          </a:xfrm>
        </p:spPr>
        <p:txBody>
          <a:bodyPr/>
          <a:lstStyle/>
          <a:p>
            <a:pPr marL="114300" indent="0" algn="ctr">
              <a:buNone/>
            </a:pPr>
            <a:r>
              <a:rPr lang="en-US" dirty="0"/>
              <a:t>20 ÷ 5 = 4 can be worked out because 5 x 4 = 20</a:t>
            </a:r>
          </a:p>
          <a:p>
            <a:endParaRPr lang="en-US" dirty="0"/>
          </a:p>
          <a:p>
            <a:pPr marL="114300" indent="0">
              <a:buNone/>
            </a:pPr>
            <a:r>
              <a:rPr lang="en-US" dirty="0"/>
              <a:t>Using pictorial representations (such as arrays) is useful here for children to see the link between multiplication and division. </a:t>
            </a:r>
            <a:endParaRPr lang="en-GB" dirty="0"/>
          </a:p>
        </p:txBody>
      </p:sp>
      <p:sp>
        <p:nvSpPr>
          <p:cNvPr id="4" name="Slide Number Placeholder 3">
            <a:extLst>
              <a:ext uri="{FF2B5EF4-FFF2-40B4-BE49-F238E27FC236}">
                <a16:creationId xmlns:a16="http://schemas.microsoft.com/office/drawing/2014/main" id="{B8325567-1725-489F-8CB3-22933B7B152A}"/>
              </a:ext>
            </a:extLst>
          </p:cNvPr>
          <p:cNvSpPr>
            <a:spLocks noGrp="1"/>
          </p:cNvSpPr>
          <p:nvPr>
            <p:ph type="sldNum" idx="12"/>
          </p:nvPr>
        </p:nvSpPr>
        <p:spPr/>
        <p:txBody>
          <a:bodyPr/>
          <a:lstStyle/>
          <a:p>
            <a:fld id="{00000000-1234-1234-1234-123412341234}" type="slidenum">
              <a:rPr lang="en" smtClean="0"/>
              <a:pPr/>
              <a:t>10</a:t>
            </a:fld>
            <a:endParaRPr lang="en"/>
          </a:p>
        </p:txBody>
      </p:sp>
      <p:grpSp>
        <p:nvGrpSpPr>
          <p:cNvPr id="5" name="Group 4">
            <a:extLst>
              <a:ext uri="{FF2B5EF4-FFF2-40B4-BE49-F238E27FC236}">
                <a16:creationId xmlns:a16="http://schemas.microsoft.com/office/drawing/2014/main" id="{FC72E6B5-A29A-423F-BB29-2138D95E1C33}"/>
              </a:ext>
            </a:extLst>
          </p:cNvPr>
          <p:cNvGrpSpPr/>
          <p:nvPr/>
        </p:nvGrpSpPr>
        <p:grpSpPr>
          <a:xfrm>
            <a:off x="2372268" y="2097603"/>
            <a:ext cx="4211764" cy="2728510"/>
            <a:chOff x="623168" y="2328307"/>
            <a:chExt cx="4211764" cy="2728510"/>
          </a:xfrm>
        </p:grpSpPr>
        <p:pic>
          <p:nvPicPr>
            <p:cNvPr id="6" name="Picture 2">
              <a:extLst>
                <a:ext uri="{FF2B5EF4-FFF2-40B4-BE49-F238E27FC236}">
                  <a16:creationId xmlns:a16="http://schemas.microsoft.com/office/drawing/2014/main" id="{6027ECE4-8189-4B20-B0F0-A961396B86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168" y="232830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03126A73-EFD5-4806-A319-E05A6A3AB7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168" y="302988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extLst>
                <a:ext uri="{FF2B5EF4-FFF2-40B4-BE49-F238E27FC236}">
                  <a16:creationId xmlns:a16="http://schemas.microsoft.com/office/drawing/2014/main" id="{9D2C8CB3-6FB1-4E52-B967-9AAD71CA07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168" y="373146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a:extLst>
                <a:ext uri="{FF2B5EF4-FFF2-40B4-BE49-F238E27FC236}">
                  <a16:creationId xmlns:a16="http://schemas.microsoft.com/office/drawing/2014/main" id="{4DFDAAE6-2420-40F7-B9BF-8301F92747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168" y="443304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47D1051F-6705-4E94-BD0A-6D442A740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376" y="232830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a:extLst>
                <a:ext uri="{FF2B5EF4-FFF2-40B4-BE49-F238E27FC236}">
                  <a16:creationId xmlns:a16="http://schemas.microsoft.com/office/drawing/2014/main" id="{9DAA8FB3-058A-4794-BADF-EB25FE90AC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376" y="302988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71F6F809-C972-42CA-BEF1-8633AE73B9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376" y="373146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a:extLst>
                <a:ext uri="{FF2B5EF4-FFF2-40B4-BE49-F238E27FC236}">
                  <a16:creationId xmlns:a16="http://schemas.microsoft.com/office/drawing/2014/main" id="{1890399B-4F34-45BD-82F5-83E809B646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376" y="443304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a:extLst>
                <a:ext uri="{FF2B5EF4-FFF2-40B4-BE49-F238E27FC236}">
                  <a16:creationId xmlns:a16="http://schemas.microsoft.com/office/drawing/2014/main" id="{CFD87097-5259-4DA1-8BC6-AFB83E17A1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584" y="232830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a:extLst>
                <a:ext uri="{FF2B5EF4-FFF2-40B4-BE49-F238E27FC236}">
                  <a16:creationId xmlns:a16="http://schemas.microsoft.com/office/drawing/2014/main" id="{4C628292-A0C2-4D83-AC76-8285DE0182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584" y="302988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a:extLst>
                <a:ext uri="{FF2B5EF4-FFF2-40B4-BE49-F238E27FC236}">
                  <a16:creationId xmlns:a16="http://schemas.microsoft.com/office/drawing/2014/main" id="{25BFC3E9-E5FC-4581-9CF0-CF3497ED7D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584" y="373146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a:extLst>
                <a:ext uri="{FF2B5EF4-FFF2-40B4-BE49-F238E27FC236}">
                  <a16:creationId xmlns:a16="http://schemas.microsoft.com/office/drawing/2014/main" id="{1AD87F91-E9CB-40DD-A63D-E00FDD8571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584" y="4433047"/>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a:extLst>
                <a:ext uri="{FF2B5EF4-FFF2-40B4-BE49-F238E27FC236}">
                  <a16:creationId xmlns:a16="http://schemas.microsoft.com/office/drawing/2014/main" id="{7AD61C52-4990-4051-BDC5-7CE390816B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9792" y="2334180"/>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a:extLst>
                <a:ext uri="{FF2B5EF4-FFF2-40B4-BE49-F238E27FC236}">
                  <a16:creationId xmlns:a16="http://schemas.microsoft.com/office/drawing/2014/main" id="{C9034019-D932-4FF5-B28C-5F1EAA44A8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9792" y="3035760"/>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a:extLst>
                <a:ext uri="{FF2B5EF4-FFF2-40B4-BE49-F238E27FC236}">
                  <a16:creationId xmlns:a16="http://schemas.microsoft.com/office/drawing/2014/main" id="{F7E6EE44-82CF-4E8F-8468-6574515E7A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9792" y="3737340"/>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a:extLst>
                <a:ext uri="{FF2B5EF4-FFF2-40B4-BE49-F238E27FC236}">
                  <a16:creationId xmlns:a16="http://schemas.microsoft.com/office/drawing/2014/main" id="{17E67123-73F3-4D56-8532-A3CD4BD6D3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9792" y="4438920"/>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a:extLst>
                <a:ext uri="{FF2B5EF4-FFF2-40B4-BE49-F238E27FC236}">
                  <a16:creationId xmlns:a16="http://schemas.microsoft.com/office/drawing/2014/main" id="{48F3D817-899C-4A55-A696-F71C421180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2000" y="2349145"/>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a:extLst>
                <a:ext uri="{FF2B5EF4-FFF2-40B4-BE49-F238E27FC236}">
                  <a16:creationId xmlns:a16="http://schemas.microsoft.com/office/drawing/2014/main" id="{561CAF38-E9F5-4E34-80B6-70AB280DF4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2000" y="3050725"/>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a:extLst>
                <a:ext uri="{FF2B5EF4-FFF2-40B4-BE49-F238E27FC236}">
                  <a16:creationId xmlns:a16="http://schemas.microsoft.com/office/drawing/2014/main" id="{FC690B33-E855-45F6-B6B2-D42280777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2000" y="3752305"/>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a:extLst>
                <a:ext uri="{FF2B5EF4-FFF2-40B4-BE49-F238E27FC236}">
                  <a16:creationId xmlns:a16="http://schemas.microsoft.com/office/drawing/2014/main" id="{BA6A6C81-A326-4165-8EA1-6133F5B42E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2000" y="4453885"/>
              <a:ext cx="602932" cy="602932"/>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TextBox 25">
            <a:extLst>
              <a:ext uri="{FF2B5EF4-FFF2-40B4-BE49-F238E27FC236}">
                <a16:creationId xmlns:a16="http://schemas.microsoft.com/office/drawing/2014/main" id="{532A3333-5B29-AA61-AF62-7D3AAC0334A0}"/>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27" name="Picture 2" descr="Buckingham Primary Academy">
            <a:extLst>
              <a:ext uri="{FF2B5EF4-FFF2-40B4-BE49-F238E27FC236}">
                <a16:creationId xmlns:a16="http://schemas.microsoft.com/office/drawing/2014/main" id="{B60FD888-056D-A9C4-329C-331D39A2C8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656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65301-D4DF-4B6C-A9BA-AFBECB97D8D7}"/>
              </a:ext>
            </a:extLst>
          </p:cNvPr>
          <p:cNvSpPr>
            <a:spLocks noGrp="1"/>
          </p:cNvSpPr>
          <p:nvPr>
            <p:ph type="title"/>
          </p:nvPr>
        </p:nvSpPr>
        <p:spPr/>
        <p:txBody>
          <a:bodyPr/>
          <a:lstStyle/>
          <a:p>
            <a:r>
              <a:rPr lang="en-GB" dirty="0"/>
              <a:t>Fact families</a:t>
            </a:r>
          </a:p>
        </p:txBody>
      </p:sp>
      <p:sp>
        <p:nvSpPr>
          <p:cNvPr id="3" name="Text Placeholder 2">
            <a:extLst>
              <a:ext uri="{FF2B5EF4-FFF2-40B4-BE49-F238E27FC236}">
                <a16:creationId xmlns:a16="http://schemas.microsoft.com/office/drawing/2014/main" id="{C8B5D8C4-73C1-4C7D-AEC5-7D53F01E9C88}"/>
              </a:ext>
            </a:extLst>
          </p:cNvPr>
          <p:cNvSpPr>
            <a:spLocks noGrp="1"/>
          </p:cNvSpPr>
          <p:nvPr>
            <p:ph type="body" idx="1"/>
          </p:nvPr>
        </p:nvSpPr>
        <p:spPr>
          <a:xfrm>
            <a:off x="311700" y="739303"/>
            <a:ext cx="8520600" cy="1284570"/>
          </a:xfrm>
        </p:spPr>
        <p:txBody>
          <a:bodyPr/>
          <a:lstStyle/>
          <a:p>
            <a:pPr marL="114300" indent="0" algn="ctr">
              <a:buNone/>
            </a:pPr>
            <a:r>
              <a:rPr lang="en-US" dirty="0"/>
              <a:t>4 x 5 = 20, 5 x 4 = 20, 20 ÷ 5 = 4, 20 ÷ 4 = 5</a:t>
            </a:r>
          </a:p>
          <a:p>
            <a:pPr marL="114300" indent="0">
              <a:buNone/>
            </a:pPr>
            <a:endParaRPr lang="en-US" dirty="0"/>
          </a:p>
          <a:p>
            <a:pPr marL="114300" indent="0">
              <a:buNone/>
            </a:pPr>
            <a:r>
              <a:rPr lang="en-US" dirty="0"/>
              <a:t>Due to their commutative understanding, children should also be able to see whole number families. For many children this will need to be pointed out and discussed. </a:t>
            </a:r>
          </a:p>
        </p:txBody>
      </p:sp>
      <p:sp>
        <p:nvSpPr>
          <p:cNvPr id="4" name="Slide Number Placeholder 3">
            <a:extLst>
              <a:ext uri="{FF2B5EF4-FFF2-40B4-BE49-F238E27FC236}">
                <a16:creationId xmlns:a16="http://schemas.microsoft.com/office/drawing/2014/main" id="{7FE91BE7-6CD1-488A-A53C-3DB74E0F89B4}"/>
              </a:ext>
            </a:extLst>
          </p:cNvPr>
          <p:cNvSpPr>
            <a:spLocks noGrp="1"/>
          </p:cNvSpPr>
          <p:nvPr>
            <p:ph type="sldNum" idx="12"/>
          </p:nvPr>
        </p:nvSpPr>
        <p:spPr/>
        <p:txBody>
          <a:bodyPr/>
          <a:lstStyle/>
          <a:p>
            <a:fld id="{00000000-1234-1234-1234-123412341234}" type="slidenum">
              <a:rPr lang="en" smtClean="0"/>
              <a:pPr/>
              <a:t>11</a:t>
            </a:fld>
            <a:endParaRPr lang="en"/>
          </a:p>
        </p:txBody>
      </p:sp>
      <p:grpSp>
        <p:nvGrpSpPr>
          <p:cNvPr id="18" name="Group 17">
            <a:extLst>
              <a:ext uri="{FF2B5EF4-FFF2-40B4-BE49-F238E27FC236}">
                <a16:creationId xmlns:a16="http://schemas.microsoft.com/office/drawing/2014/main" id="{FFB42087-17D5-4674-9B88-35FC1FCABEEE}"/>
              </a:ext>
            </a:extLst>
          </p:cNvPr>
          <p:cNvGrpSpPr/>
          <p:nvPr/>
        </p:nvGrpSpPr>
        <p:grpSpPr>
          <a:xfrm>
            <a:off x="3322391" y="2571750"/>
            <a:ext cx="2311518" cy="1866261"/>
            <a:chOff x="3416241" y="2349122"/>
            <a:chExt cx="2311518" cy="1866261"/>
          </a:xfrm>
        </p:grpSpPr>
        <p:sp>
          <p:nvSpPr>
            <p:cNvPr id="7" name="Oval 6">
              <a:extLst>
                <a:ext uri="{FF2B5EF4-FFF2-40B4-BE49-F238E27FC236}">
                  <a16:creationId xmlns:a16="http://schemas.microsoft.com/office/drawing/2014/main" id="{1C50ECB3-D5CA-44B8-8DCB-30FFEA4B62EE}"/>
                </a:ext>
              </a:extLst>
            </p:cNvPr>
            <p:cNvSpPr/>
            <p:nvPr/>
          </p:nvSpPr>
          <p:spPr>
            <a:xfrm>
              <a:off x="4186747" y="2349122"/>
              <a:ext cx="770506" cy="77050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20</a:t>
              </a:r>
            </a:p>
          </p:txBody>
        </p:sp>
        <p:sp>
          <p:nvSpPr>
            <p:cNvPr id="8" name="Oval 7">
              <a:extLst>
                <a:ext uri="{FF2B5EF4-FFF2-40B4-BE49-F238E27FC236}">
                  <a16:creationId xmlns:a16="http://schemas.microsoft.com/office/drawing/2014/main" id="{0C6A3E00-8620-4500-8BD3-888C39317FA7}"/>
                </a:ext>
              </a:extLst>
            </p:cNvPr>
            <p:cNvSpPr/>
            <p:nvPr/>
          </p:nvSpPr>
          <p:spPr>
            <a:xfrm>
              <a:off x="3416241" y="3444877"/>
              <a:ext cx="770506" cy="77050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4</a:t>
              </a:r>
            </a:p>
          </p:txBody>
        </p:sp>
        <p:sp>
          <p:nvSpPr>
            <p:cNvPr id="9" name="Oval 8">
              <a:extLst>
                <a:ext uri="{FF2B5EF4-FFF2-40B4-BE49-F238E27FC236}">
                  <a16:creationId xmlns:a16="http://schemas.microsoft.com/office/drawing/2014/main" id="{B55C38D0-D418-4333-90EA-9D4EB4824E4F}"/>
                </a:ext>
              </a:extLst>
            </p:cNvPr>
            <p:cNvSpPr/>
            <p:nvPr/>
          </p:nvSpPr>
          <p:spPr>
            <a:xfrm>
              <a:off x="4957253" y="3444877"/>
              <a:ext cx="770506" cy="77050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5</a:t>
              </a:r>
            </a:p>
          </p:txBody>
        </p:sp>
        <p:cxnSp>
          <p:nvCxnSpPr>
            <p:cNvPr id="11" name="Straight Connector 10">
              <a:extLst>
                <a:ext uri="{FF2B5EF4-FFF2-40B4-BE49-F238E27FC236}">
                  <a16:creationId xmlns:a16="http://schemas.microsoft.com/office/drawing/2014/main" id="{1D2F5B95-4BDE-49D2-8DE1-E90F91F733BA}"/>
                </a:ext>
              </a:extLst>
            </p:cNvPr>
            <p:cNvCxnSpPr>
              <a:cxnSpLocks/>
              <a:stCxn id="7" idx="3"/>
              <a:endCxn id="8" idx="0"/>
            </p:cNvCxnSpPr>
            <p:nvPr/>
          </p:nvCxnSpPr>
          <p:spPr>
            <a:xfrm flipH="1">
              <a:off x="3801494" y="3006790"/>
              <a:ext cx="498091" cy="438087"/>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ED55E64C-9861-497E-BD51-6717618F1739}"/>
                </a:ext>
              </a:extLst>
            </p:cNvPr>
            <p:cNvCxnSpPr>
              <a:cxnSpLocks/>
              <a:stCxn id="7" idx="5"/>
              <a:endCxn id="9" idx="0"/>
            </p:cNvCxnSpPr>
            <p:nvPr/>
          </p:nvCxnSpPr>
          <p:spPr>
            <a:xfrm>
              <a:off x="4844415" y="3006790"/>
              <a:ext cx="498091" cy="438087"/>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320F802E-0331-475C-AA03-59269856922C}"/>
                </a:ext>
              </a:extLst>
            </p:cNvPr>
            <p:cNvCxnSpPr>
              <a:cxnSpLocks/>
              <a:stCxn id="8" idx="6"/>
              <a:endCxn id="9" idx="2"/>
            </p:cNvCxnSpPr>
            <p:nvPr/>
          </p:nvCxnSpPr>
          <p:spPr>
            <a:xfrm>
              <a:off x="4186747" y="3830130"/>
              <a:ext cx="770506" cy="0"/>
            </a:xfrm>
            <a:prstGeom prst="line">
              <a:avLst/>
            </a:prstGeom>
          </p:spPr>
          <p:style>
            <a:lnRef idx="1">
              <a:schemeClr val="dk1"/>
            </a:lnRef>
            <a:fillRef idx="0">
              <a:schemeClr val="dk1"/>
            </a:fillRef>
            <a:effectRef idx="0">
              <a:schemeClr val="dk1"/>
            </a:effectRef>
            <a:fontRef idx="minor">
              <a:schemeClr val="tx1"/>
            </a:fontRef>
          </p:style>
        </p:cxnSp>
      </p:grpSp>
      <p:sp>
        <p:nvSpPr>
          <p:cNvPr id="5" name="TextBox 4">
            <a:extLst>
              <a:ext uri="{FF2B5EF4-FFF2-40B4-BE49-F238E27FC236}">
                <a16:creationId xmlns:a16="http://schemas.microsoft.com/office/drawing/2014/main" id="{4A1BC09A-5939-3A63-D3A0-D570858ABE74}"/>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6" name="Picture 2" descr="Buckingham Primary Academy">
            <a:extLst>
              <a:ext uri="{FF2B5EF4-FFF2-40B4-BE49-F238E27FC236}">
                <a16:creationId xmlns:a16="http://schemas.microsoft.com/office/drawing/2014/main" id="{4A6C4116-4B8E-B49B-B7A7-9D3CEDB3A1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222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7EA14-0FBE-44EA-82F9-8CF6661A77DA}"/>
              </a:ext>
            </a:extLst>
          </p:cNvPr>
          <p:cNvSpPr>
            <a:spLocks noGrp="1"/>
          </p:cNvSpPr>
          <p:nvPr>
            <p:ph type="title"/>
          </p:nvPr>
        </p:nvSpPr>
        <p:spPr/>
        <p:txBody>
          <a:bodyPr/>
          <a:lstStyle/>
          <a:p>
            <a:r>
              <a:rPr lang="en-GB" dirty="0"/>
              <a:t>Using known facts</a:t>
            </a:r>
          </a:p>
        </p:txBody>
      </p:sp>
      <p:sp>
        <p:nvSpPr>
          <p:cNvPr id="3" name="Text Placeholder 2">
            <a:extLst>
              <a:ext uri="{FF2B5EF4-FFF2-40B4-BE49-F238E27FC236}">
                <a16:creationId xmlns:a16="http://schemas.microsoft.com/office/drawing/2014/main" id="{A05129C1-4E66-459A-B19A-EA4B29DDB938}"/>
              </a:ext>
            </a:extLst>
          </p:cNvPr>
          <p:cNvSpPr>
            <a:spLocks noGrp="1"/>
          </p:cNvSpPr>
          <p:nvPr>
            <p:ph type="body" idx="1"/>
          </p:nvPr>
        </p:nvSpPr>
        <p:spPr>
          <a:xfrm>
            <a:off x="311700" y="739303"/>
            <a:ext cx="8520600" cy="1832448"/>
          </a:xfrm>
        </p:spPr>
        <p:txBody>
          <a:bodyPr/>
          <a:lstStyle/>
          <a:p>
            <a:pPr marL="114300" indent="0" algn="ctr">
              <a:buNone/>
            </a:pPr>
            <a:r>
              <a:rPr lang="en-US" dirty="0"/>
              <a:t>4 x 6 = ?</a:t>
            </a:r>
          </a:p>
          <a:p>
            <a:pPr marL="114300" indent="0" algn="ctr">
              <a:buNone/>
            </a:pPr>
            <a:r>
              <a:rPr lang="en-US" dirty="0"/>
              <a:t>I know 4 x 5 = 20</a:t>
            </a:r>
          </a:p>
          <a:p>
            <a:pPr marL="114300" indent="0" algn="ctr">
              <a:buNone/>
            </a:pPr>
            <a:r>
              <a:rPr lang="en-US" dirty="0"/>
              <a:t>Therefore, 20 + 4 = 24</a:t>
            </a:r>
          </a:p>
          <a:p>
            <a:pPr marL="114300" indent="0">
              <a:buNone/>
            </a:pPr>
            <a:endParaRPr lang="en-US" dirty="0"/>
          </a:p>
          <a:p>
            <a:pPr marL="114300" indent="0">
              <a:buNone/>
            </a:pPr>
            <a:r>
              <a:rPr lang="en-US" dirty="0"/>
              <a:t>By using known facts from ‘easier’ times tables, children should be able to find answers with increasing speed. </a:t>
            </a:r>
          </a:p>
          <a:p>
            <a:endParaRPr lang="en-GB" dirty="0"/>
          </a:p>
        </p:txBody>
      </p:sp>
      <p:sp>
        <p:nvSpPr>
          <p:cNvPr id="4" name="Slide Number Placeholder 3">
            <a:extLst>
              <a:ext uri="{FF2B5EF4-FFF2-40B4-BE49-F238E27FC236}">
                <a16:creationId xmlns:a16="http://schemas.microsoft.com/office/drawing/2014/main" id="{FF3CC5DB-A67A-4448-8F50-511CD15B17DC}"/>
              </a:ext>
            </a:extLst>
          </p:cNvPr>
          <p:cNvSpPr>
            <a:spLocks noGrp="1"/>
          </p:cNvSpPr>
          <p:nvPr>
            <p:ph type="sldNum" idx="12"/>
          </p:nvPr>
        </p:nvSpPr>
        <p:spPr/>
        <p:txBody>
          <a:bodyPr/>
          <a:lstStyle/>
          <a:p>
            <a:fld id="{00000000-1234-1234-1234-123412341234}" type="slidenum">
              <a:rPr lang="en" smtClean="0"/>
              <a:pPr/>
              <a:t>12</a:t>
            </a:fld>
            <a:endParaRPr lang="en"/>
          </a:p>
        </p:txBody>
      </p:sp>
      <p:grpSp>
        <p:nvGrpSpPr>
          <p:cNvPr id="31" name="Group 30">
            <a:extLst>
              <a:ext uri="{FF2B5EF4-FFF2-40B4-BE49-F238E27FC236}">
                <a16:creationId xmlns:a16="http://schemas.microsoft.com/office/drawing/2014/main" id="{1700B538-77D6-4403-ADCB-9B1021376ABA}"/>
              </a:ext>
            </a:extLst>
          </p:cNvPr>
          <p:cNvGrpSpPr/>
          <p:nvPr/>
        </p:nvGrpSpPr>
        <p:grpSpPr>
          <a:xfrm>
            <a:off x="2290916" y="2669028"/>
            <a:ext cx="4562168" cy="1847231"/>
            <a:chOff x="2198555" y="2571750"/>
            <a:chExt cx="4562168" cy="1847231"/>
          </a:xfrm>
        </p:grpSpPr>
        <p:pic>
          <p:nvPicPr>
            <p:cNvPr id="5" name="Picture 6">
              <a:extLst>
                <a:ext uri="{FF2B5EF4-FFF2-40B4-BE49-F238E27FC236}">
                  <a16:creationId xmlns:a16="http://schemas.microsoft.com/office/drawing/2014/main" id="{5B495A64-494C-432F-8A19-21BB123029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8555" y="2571750"/>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a:extLst>
                <a:ext uri="{FF2B5EF4-FFF2-40B4-BE49-F238E27FC236}">
                  <a16:creationId xmlns:a16="http://schemas.microsoft.com/office/drawing/2014/main" id="{F223D794-3E2B-48FE-B1A2-5971F89A13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424" y="2571752"/>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FAE93F1E-2560-4EE7-8663-0E440D74F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293" y="2571751"/>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B1F85775-84CC-419E-8802-6ACA7E8009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162" y="2571750"/>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a:extLst>
                <a:ext uri="{FF2B5EF4-FFF2-40B4-BE49-F238E27FC236}">
                  <a16:creationId xmlns:a16="http://schemas.microsoft.com/office/drawing/2014/main" id="{3BD82D2C-E5CA-4BFD-9008-F58F9EC12D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8555" y="2941197"/>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a:extLst>
                <a:ext uri="{FF2B5EF4-FFF2-40B4-BE49-F238E27FC236}">
                  <a16:creationId xmlns:a16="http://schemas.microsoft.com/office/drawing/2014/main" id="{D0FB3352-7787-4A75-912E-52216FA542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424" y="2941199"/>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B566518B-2CFC-4E76-AF19-9511EEEE8B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293" y="2941198"/>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7A6FB293-6F1E-48A1-A852-1A92F7F2FE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162" y="2941197"/>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a:extLst>
                <a:ext uri="{FF2B5EF4-FFF2-40B4-BE49-F238E27FC236}">
                  <a16:creationId xmlns:a16="http://schemas.microsoft.com/office/drawing/2014/main" id="{6E83BF23-71C1-4E99-B8C7-0977DECD3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8555" y="3310644"/>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a:extLst>
                <a:ext uri="{FF2B5EF4-FFF2-40B4-BE49-F238E27FC236}">
                  <a16:creationId xmlns:a16="http://schemas.microsoft.com/office/drawing/2014/main" id="{DDF65B71-5F16-4928-B7ED-5E079CB974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424" y="3310646"/>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BC6EF850-1FC2-4805-9C07-617828232A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293" y="3310645"/>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6C75AA11-42AE-4A38-929A-598540484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162" y="3310644"/>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a:extLst>
                <a:ext uri="{FF2B5EF4-FFF2-40B4-BE49-F238E27FC236}">
                  <a16:creationId xmlns:a16="http://schemas.microsoft.com/office/drawing/2014/main" id="{657B3C3C-D230-4180-95BC-544E23A60A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8555" y="3680089"/>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a:extLst>
                <a:ext uri="{FF2B5EF4-FFF2-40B4-BE49-F238E27FC236}">
                  <a16:creationId xmlns:a16="http://schemas.microsoft.com/office/drawing/2014/main" id="{9CD0E242-5EFA-4400-B406-9CE1ABB8A1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424" y="3680091"/>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DA3BB7F4-33A0-4775-B24A-6FAED9065D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293" y="3680090"/>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a:extLst>
                <a:ext uri="{FF2B5EF4-FFF2-40B4-BE49-F238E27FC236}">
                  <a16:creationId xmlns:a16="http://schemas.microsoft.com/office/drawing/2014/main" id="{B488E84E-23EE-4E7A-8D25-DF1BC0D308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162" y="3680089"/>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6">
              <a:extLst>
                <a:ext uri="{FF2B5EF4-FFF2-40B4-BE49-F238E27FC236}">
                  <a16:creationId xmlns:a16="http://schemas.microsoft.com/office/drawing/2014/main" id="{E0A1B289-4794-437F-829D-E567CD8961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8555" y="4049532"/>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a:extLst>
                <a:ext uri="{FF2B5EF4-FFF2-40B4-BE49-F238E27FC236}">
                  <a16:creationId xmlns:a16="http://schemas.microsoft.com/office/drawing/2014/main" id="{A18D1CF5-BA4D-4C16-9283-18FE5B2431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424" y="4049534"/>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7955D97B-00BD-4A67-8798-26901C9C14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8293" y="4049533"/>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6F21C878-9358-4378-99F5-72B801EA3D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8162" y="4049532"/>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
              <a:extLst>
                <a:ext uri="{FF2B5EF4-FFF2-40B4-BE49-F238E27FC236}">
                  <a16:creationId xmlns:a16="http://schemas.microsoft.com/office/drawing/2014/main" id="{B0BC7581-917D-4888-9D73-0A0464E52D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1669" y="3304874"/>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
              <a:extLst>
                <a:ext uri="{FF2B5EF4-FFF2-40B4-BE49-F238E27FC236}">
                  <a16:creationId xmlns:a16="http://schemas.microsoft.com/office/drawing/2014/main" id="{663C8391-004A-474E-893F-92C1470AA9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1538" y="3304876"/>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D6DD5F4D-F2B7-498B-BDC9-ADC76B03B0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1407" y="3304875"/>
              <a:ext cx="369447" cy="369447"/>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1A464452-CBBC-4459-9220-D4AB8BAE5D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1276" y="3304874"/>
              <a:ext cx="369447" cy="369447"/>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8242A281-2BB4-40B8-B541-CE6A9A947749}"/>
                </a:ext>
              </a:extLst>
            </p:cNvPr>
            <p:cNvSpPr txBox="1"/>
            <p:nvPr/>
          </p:nvSpPr>
          <p:spPr>
            <a:xfrm>
              <a:off x="4340173" y="3372312"/>
              <a:ext cx="282000" cy="307777"/>
            </a:xfrm>
            <a:prstGeom prst="rect">
              <a:avLst/>
            </a:prstGeom>
            <a:noFill/>
          </p:spPr>
          <p:txBody>
            <a:bodyPr wrap="square">
              <a:spAutoFit/>
            </a:bodyPr>
            <a:lstStyle/>
            <a:p>
              <a:r>
                <a:rPr lang="en-US" dirty="0"/>
                <a:t>+</a:t>
              </a:r>
              <a:endParaRPr lang="en-GB" dirty="0"/>
            </a:p>
          </p:txBody>
        </p:sp>
      </p:grpSp>
      <p:sp>
        <p:nvSpPr>
          <p:cNvPr id="29" name="TextBox 28">
            <a:extLst>
              <a:ext uri="{FF2B5EF4-FFF2-40B4-BE49-F238E27FC236}">
                <a16:creationId xmlns:a16="http://schemas.microsoft.com/office/drawing/2014/main" id="{10A27A74-62F6-F8AB-1D57-549D45E5EEEA}"/>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32" name="Picture 2" descr="Buckingham Primary Academy">
            <a:extLst>
              <a:ext uri="{FF2B5EF4-FFF2-40B4-BE49-F238E27FC236}">
                <a16:creationId xmlns:a16="http://schemas.microsoft.com/office/drawing/2014/main" id="{8C3F48F5-6267-664A-8F46-78431C4EC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244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C0585-3A52-4807-99CA-3D27B4E24174}"/>
              </a:ext>
            </a:extLst>
          </p:cNvPr>
          <p:cNvSpPr>
            <a:spLocks noGrp="1"/>
          </p:cNvSpPr>
          <p:nvPr>
            <p:ph type="title"/>
          </p:nvPr>
        </p:nvSpPr>
        <p:spPr/>
        <p:txBody>
          <a:bodyPr/>
          <a:lstStyle/>
          <a:p>
            <a:r>
              <a:rPr lang="en-GB" dirty="0"/>
              <a:t>How best to prepare your child for the check</a:t>
            </a:r>
          </a:p>
        </p:txBody>
      </p:sp>
      <p:sp>
        <p:nvSpPr>
          <p:cNvPr id="3" name="Text Placeholder 2">
            <a:extLst>
              <a:ext uri="{FF2B5EF4-FFF2-40B4-BE49-F238E27FC236}">
                <a16:creationId xmlns:a16="http://schemas.microsoft.com/office/drawing/2014/main" id="{EDA67E56-F426-4278-A0D4-FFF762DCDFC7}"/>
              </a:ext>
            </a:extLst>
          </p:cNvPr>
          <p:cNvSpPr>
            <a:spLocks noGrp="1"/>
          </p:cNvSpPr>
          <p:nvPr>
            <p:ph type="body" idx="1"/>
          </p:nvPr>
        </p:nvSpPr>
        <p:spPr>
          <a:xfrm>
            <a:off x="311700" y="739302"/>
            <a:ext cx="8520600" cy="3923915"/>
          </a:xfrm>
        </p:spPr>
        <p:txBody>
          <a:bodyPr/>
          <a:lstStyle/>
          <a:p>
            <a:r>
              <a:rPr lang="en-GB" dirty="0"/>
              <a:t>Remind them that the check should last no more than </a:t>
            </a:r>
            <a:r>
              <a:rPr lang="en-GB" dirty="0">
                <a:solidFill>
                  <a:srgbClr val="283593"/>
                </a:solidFill>
              </a:rPr>
              <a:t>5 minutes.</a:t>
            </a:r>
          </a:p>
          <a:p>
            <a:endParaRPr lang="en-GB" dirty="0"/>
          </a:p>
          <a:p>
            <a:r>
              <a:rPr lang="en-GB" dirty="0"/>
              <a:t>If you want to go over times tables, make them fun.</a:t>
            </a:r>
          </a:p>
          <a:p>
            <a:endParaRPr lang="en-GB" dirty="0"/>
          </a:p>
          <a:p>
            <a:pPr marL="457200" marR="0" lvl="0" indent="-342900" algn="l" defTabSz="914400" rtl="0" eaLnBrk="1" fontAlgn="auto" latinLnBrk="0" hangingPunct="1">
              <a:lnSpc>
                <a:spcPct val="115000"/>
              </a:lnSpc>
              <a:spcBef>
                <a:spcPts val="0"/>
              </a:spcBef>
              <a:spcAft>
                <a:spcPts val="0"/>
              </a:spcAft>
              <a:buClr>
                <a:srgbClr val="595959"/>
              </a:buClr>
              <a:buSzPts val="1800"/>
              <a:buFont typeface="Nunito"/>
              <a:buChar char="●"/>
              <a:tabLst/>
              <a:defRPr/>
            </a:pPr>
            <a:r>
              <a:rPr kumimoji="0" lang="en-GB" sz="1600" b="0" i="0" u="none" strike="noStrike" kern="0" cap="none" spc="0" normalizeH="0" baseline="0" noProof="0" dirty="0">
                <a:ln>
                  <a:noFill/>
                </a:ln>
                <a:solidFill>
                  <a:srgbClr val="000000"/>
                </a:solidFill>
                <a:effectLst/>
                <a:uLnTx/>
                <a:uFillTx/>
                <a:latin typeface="Arial"/>
                <a:sym typeface="Nunito"/>
              </a:rPr>
              <a:t>If you have any concerns, talk to your child’s teacher. </a:t>
            </a:r>
          </a:p>
          <a:p>
            <a:pPr marL="457200" marR="0" lvl="0" indent="-342900" algn="l" defTabSz="914400" rtl="0" eaLnBrk="1" fontAlgn="auto" latinLnBrk="0" hangingPunct="1">
              <a:lnSpc>
                <a:spcPct val="115000"/>
              </a:lnSpc>
              <a:spcBef>
                <a:spcPts val="0"/>
              </a:spcBef>
              <a:spcAft>
                <a:spcPts val="0"/>
              </a:spcAft>
              <a:buClr>
                <a:srgbClr val="595959"/>
              </a:buClr>
              <a:buSzPts val="1800"/>
              <a:buFont typeface="Nunito"/>
              <a:buChar char="●"/>
              <a:tabLst/>
              <a:defRPr/>
            </a:pPr>
            <a:endParaRPr kumimoji="0" lang="en-GB" b="0" i="0" u="none" strike="noStrike" kern="0" cap="none" spc="0" normalizeH="0" baseline="0" noProof="0" dirty="0">
              <a:ln>
                <a:noFill/>
              </a:ln>
              <a:solidFill>
                <a:srgbClr val="000000"/>
              </a:solidFill>
              <a:effectLst/>
              <a:uLnTx/>
              <a:uFillTx/>
              <a:latin typeface="Arial"/>
              <a:sym typeface="Nunito"/>
            </a:endParaRPr>
          </a:p>
          <a:p>
            <a:pPr marL="457200" marR="0" lvl="0" indent="-342900" algn="l" defTabSz="914400" rtl="0" eaLnBrk="1" fontAlgn="auto" latinLnBrk="0" hangingPunct="1">
              <a:lnSpc>
                <a:spcPct val="115000"/>
              </a:lnSpc>
              <a:spcBef>
                <a:spcPts val="0"/>
              </a:spcBef>
              <a:spcAft>
                <a:spcPts val="0"/>
              </a:spcAft>
              <a:buClr>
                <a:srgbClr val="595959"/>
              </a:buClr>
              <a:buSzPts val="1800"/>
              <a:buFont typeface="Nunito"/>
              <a:buChar char="●"/>
              <a:tabLst/>
              <a:defRPr/>
            </a:pPr>
            <a:r>
              <a:rPr lang="en-GB" dirty="0">
                <a:solidFill>
                  <a:srgbClr val="000000"/>
                </a:solidFill>
                <a:latin typeface="Arial"/>
              </a:rPr>
              <a:t>If your child has any concerns, encourage them to talk to a trusted adult (for example, yourself, their teacher).</a:t>
            </a:r>
          </a:p>
          <a:p>
            <a:pPr marL="114300" marR="0" lvl="0" indent="0" algn="l" defTabSz="914400" rtl="0" eaLnBrk="1" fontAlgn="auto" latinLnBrk="0" hangingPunct="1">
              <a:lnSpc>
                <a:spcPct val="115000"/>
              </a:lnSpc>
              <a:spcBef>
                <a:spcPts val="0"/>
              </a:spcBef>
              <a:spcAft>
                <a:spcPts val="0"/>
              </a:spcAft>
              <a:buClr>
                <a:srgbClr val="595959"/>
              </a:buClr>
              <a:buSzPts val="1800"/>
              <a:buNone/>
              <a:tabLst/>
              <a:defRPr/>
            </a:pPr>
            <a:endParaRPr lang="en-GB" dirty="0">
              <a:solidFill>
                <a:srgbClr val="000000"/>
              </a:solidFill>
              <a:latin typeface="Arial"/>
            </a:endParaRPr>
          </a:p>
        </p:txBody>
      </p:sp>
      <p:sp>
        <p:nvSpPr>
          <p:cNvPr id="4" name="Slide Number Placeholder 3">
            <a:extLst>
              <a:ext uri="{FF2B5EF4-FFF2-40B4-BE49-F238E27FC236}">
                <a16:creationId xmlns:a16="http://schemas.microsoft.com/office/drawing/2014/main" id="{CB94E921-B44C-4A0D-81C0-F1CF77A5B892}"/>
              </a:ext>
            </a:extLst>
          </p:cNvPr>
          <p:cNvSpPr>
            <a:spLocks noGrp="1"/>
          </p:cNvSpPr>
          <p:nvPr>
            <p:ph type="sldNum" idx="12"/>
          </p:nvPr>
        </p:nvSpPr>
        <p:spPr/>
        <p:txBody>
          <a:bodyPr/>
          <a:lstStyle/>
          <a:p>
            <a:fld id="{00000000-1234-1234-1234-123412341234}" type="slidenum">
              <a:rPr lang="en" smtClean="0"/>
              <a:pPr/>
              <a:t>13</a:t>
            </a:fld>
            <a:endParaRPr lang="en"/>
          </a:p>
        </p:txBody>
      </p:sp>
      <p:sp>
        <p:nvSpPr>
          <p:cNvPr id="5" name="TextBox 4">
            <a:extLst>
              <a:ext uri="{FF2B5EF4-FFF2-40B4-BE49-F238E27FC236}">
                <a16:creationId xmlns:a16="http://schemas.microsoft.com/office/drawing/2014/main" id="{7AE580C4-5FB1-6AF2-C320-5299D419E913}"/>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6" name="Picture 2" descr="Buckingham Primary Academy">
            <a:extLst>
              <a:ext uri="{FF2B5EF4-FFF2-40B4-BE49-F238E27FC236}">
                <a16:creationId xmlns:a16="http://schemas.microsoft.com/office/drawing/2014/main" id="{DFAD0A12-0811-E66F-ED8D-2BC0B26E5E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07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30F5F3B-F811-1A72-6DCB-D037BEB7F9CA}"/>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6048D09-8212-4940-A569-83B8A8554B68}"/>
              </a:ext>
            </a:extLst>
          </p:cNvPr>
          <p:cNvSpPr>
            <a:spLocks noGrp="1"/>
          </p:cNvSpPr>
          <p:nvPr>
            <p:ph type="title"/>
          </p:nvPr>
        </p:nvSpPr>
        <p:spPr/>
        <p:txBody>
          <a:bodyPr/>
          <a:lstStyle/>
          <a:p>
            <a:r>
              <a:rPr lang="en-GB" dirty="0"/>
              <a:t>Important information about multiplication tables check (MTC)</a:t>
            </a:r>
          </a:p>
        </p:txBody>
      </p:sp>
      <p:sp>
        <p:nvSpPr>
          <p:cNvPr id="3" name="Text Placeholder 2">
            <a:extLst>
              <a:ext uri="{FF2B5EF4-FFF2-40B4-BE49-F238E27FC236}">
                <a16:creationId xmlns:a16="http://schemas.microsoft.com/office/drawing/2014/main" id="{56103980-1C0A-42FB-A6A8-22E664322B67}"/>
              </a:ext>
            </a:extLst>
          </p:cNvPr>
          <p:cNvSpPr>
            <a:spLocks noGrp="1"/>
          </p:cNvSpPr>
          <p:nvPr>
            <p:ph type="body" idx="1"/>
          </p:nvPr>
        </p:nvSpPr>
        <p:spPr>
          <a:xfrm>
            <a:off x="311700" y="739302"/>
            <a:ext cx="8520600" cy="4033589"/>
          </a:xfrm>
        </p:spPr>
        <p:txBody>
          <a:bodyPr/>
          <a:lstStyle/>
          <a:p>
            <a:r>
              <a:rPr lang="en-GB" dirty="0"/>
              <a:t>The MTC determines if Year 4 children can </a:t>
            </a:r>
            <a:r>
              <a:rPr lang="en-GB" dirty="0">
                <a:solidFill>
                  <a:srgbClr val="283593"/>
                </a:solidFill>
              </a:rPr>
              <a:t>fluently</a:t>
            </a:r>
            <a:r>
              <a:rPr lang="en-GB" dirty="0"/>
              <a:t> recall their multiplication tables.</a:t>
            </a:r>
          </a:p>
          <a:p>
            <a:endParaRPr lang="en-GB" dirty="0"/>
          </a:p>
          <a:p>
            <a:r>
              <a:rPr lang="en-GB" dirty="0">
                <a:solidFill>
                  <a:srgbClr val="000000"/>
                </a:solidFill>
              </a:rPr>
              <a:t>They are deigned to help schools identify which children require more support to learn their times tables. </a:t>
            </a:r>
          </a:p>
          <a:p>
            <a:endParaRPr lang="en-GB" dirty="0">
              <a:solidFill>
                <a:srgbClr val="000000"/>
              </a:solidFill>
            </a:endParaRPr>
          </a:p>
          <a:p>
            <a:r>
              <a:rPr lang="en-GB" dirty="0">
                <a:solidFill>
                  <a:srgbClr val="000000"/>
                </a:solidFill>
              </a:rPr>
              <a:t>There is no ‘pass’ rate or threshold which means that, unlike the Phonics Screening Check, children will not be expected to re-sit the check. </a:t>
            </a:r>
          </a:p>
          <a:p>
            <a:endParaRPr lang="en-GB" dirty="0">
              <a:solidFill>
                <a:srgbClr val="000000"/>
              </a:solidFill>
            </a:endParaRPr>
          </a:p>
          <a:p>
            <a:r>
              <a:rPr lang="en-GB" dirty="0">
                <a:solidFill>
                  <a:srgbClr val="000000"/>
                </a:solidFill>
              </a:rPr>
              <a:t>The Department for Education (DfE) will create a report about the overall results across all schools in England, not individual schools. </a:t>
            </a:r>
          </a:p>
        </p:txBody>
      </p:sp>
      <p:sp>
        <p:nvSpPr>
          <p:cNvPr id="4" name="Slide Number Placeholder 3">
            <a:extLst>
              <a:ext uri="{FF2B5EF4-FFF2-40B4-BE49-F238E27FC236}">
                <a16:creationId xmlns:a16="http://schemas.microsoft.com/office/drawing/2014/main" id="{1E03E430-207B-4F9B-B8E8-7F55E45BBAFE}"/>
              </a:ext>
            </a:extLst>
          </p:cNvPr>
          <p:cNvSpPr>
            <a:spLocks noGrp="1"/>
          </p:cNvSpPr>
          <p:nvPr>
            <p:ph type="sldNum" idx="12"/>
          </p:nvPr>
        </p:nvSpPr>
        <p:spPr/>
        <p:txBody>
          <a:bodyPr/>
          <a:lstStyle/>
          <a:p>
            <a:fld id="{00000000-1234-1234-1234-123412341234}" type="slidenum">
              <a:rPr lang="en" smtClean="0"/>
              <a:pPr/>
              <a:t>2</a:t>
            </a:fld>
            <a:endParaRPr lang="en"/>
          </a:p>
        </p:txBody>
      </p:sp>
      <p:pic>
        <p:nvPicPr>
          <p:cNvPr id="5" name="Picture 2" descr="Buckingham Primary Academy">
            <a:extLst>
              <a:ext uri="{FF2B5EF4-FFF2-40B4-BE49-F238E27FC236}">
                <a16:creationId xmlns:a16="http://schemas.microsoft.com/office/drawing/2014/main" id="{5BEEC534-6E9F-B98A-6B41-9A0425753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40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8A84A-AE0A-48C3-A1D5-5165BEB0CC81}"/>
              </a:ext>
            </a:extLst>
          </p:cNvPr>
          <p:cNvSpPr>
            <a:spLocks noGrp="1"/>
          </p:cNvSpPr>
          <p:nvPr>
            <p:ph type="title"/>
          </p:nvPr>
        </p:nvSpPr>
        <p:spPr/>
        <p:txBody>
          <a:bodyPr/>
          <a:lstStyle/>
          <a:p>
            <a:r>
              <a:rPr lang="en-GB" dirty="0"/>
              <a:t>When the check will take place</a:t>
            </a:r>
          </a:p>
        </p:txBody>
      </p:sp>
      <p:sp>
        <p:nvSpPr>
          <p:cNvPr id="3" name="Text Placeholder 2">
            <a:extLst>
              <a:ext uri="{FF2B5EF4-FFF2-40B4-BE49-F238E27FC236}">
                <a16:creationId xmlns:a16="http://schemas.microsoft.com/office/drawing/2014/main" id="{58A9E284-7B55-409E-A8B0-537F307CC00D}"/>
              </a:ext>
            </a:extLst>
          </p:cNvPr>
          <p:cNvSpPr>
            <a:spLocks noGrp="1"/>
          </p:cNvSpPr>
          <p:nvPr>
            <p:ph type="body" idx="1"/>
          </p:nvPr>
        </p:nvSpPr>
        <p:spPr/>
        <p:txBody>
          <a:bodyPr/>
          <a:lstStyle/>
          <a:p>
            <a:r>
              <a:rPr lang="en-GB" dirty="0"/>
              <a:t>There will be a </a:t>
            </a:r>
            <a:r>
              <a:rPr lang="en-GB" dirty="0">
                <a:solidFill>
                  <a:srgbClr val="283593"/>
                </a:solidFill>
              </a:rPr>
              <a:t>2 week window </a:t>
            </a:r>
            <a:r>
              <a:rPr lang="en-GB" dirty="0"/>
              <a:t>from </a:t>
            </a:r>
            <a:r>
              <a:rPr lang="en-GB" dirty="0">
                <a:solidFill>
                  <a:srgbClr val="283593"/>
                </a:solidFill>
              </a:rPr>
              <a:t>Monday 3</a:t>
            </a:r>
            <a:r>
              <a:rPr lang="en-GB" baseline="30000" dirty="0">
                <a:solidFill>
                  <a:srgbClr val="283593"/>
                </a:solidFill>
              </a:rPr>
              <a:t>th</a:t>
            </a:r>
            <a:r>
              <a:rPr lang="en-GB" dirty="0">
                <a:solidFill>
                  <a:srgbClr val="283593"/>
                </a:solidFill>
              </a:rPr>
              <a:t> June 2023 </a:t>
            </a:r>
            <a:r>
              <a:rPr lang="en-GB" dirty="0"/>
              <a:t>for schools to administer the check. </a:t>
            </a:r>
          </a:p>
          <a:p>
            <a:endParaRPr lang="en-GB" dirty="0"/>
          </a:p>
          <a:p>
            <a:r>
              <a:rPr lang="en-GB" dirty="0"/>
              <a:t>There is </a:t>
            </a:r>
            <a:r>
              <a:rPr lang="en-GB" dirty="0">
                <a:solidFill>
                  <a:srgbClr val="283593"/>
                </a:solidFill>
              </a:rPr>
              <a:t>no set day </a:t>
            </a:r>
            <a:r>
              <a:rPr lang="en-GB" dirty="0"/>
              <a:t>to administer the check and children are not expected to take the check at the same time. </a:t>
            </a:r>
          </a:p>
          <a:p>
            <a:endParaRPr lang="en-GB" dirty="0"/>
          </a:p>
          <a:p>
            <a:r>
              <a:rPr lang="en-GB" dirty="0"/>
              <a:t>All eligible Year 4 children in England will be required to take the check. </a:t>
            </a:r>
          </a:p>
        </p:txBody>
      </p:sp>
      <p:sp>
        <p:nvSpPr>
          <p:cNvPr id="4" name="Slide Number Placeholder 3">
            <a:extLst>
              <a:ext uri="{FF2B5EF4-FFF2-40B4-BE49-F238E27FC236}">
                <a16:creationId xmlns:a16="http://schemas.microsoft.com/office/drawing/2014/main" id="{2F64104A-9CEA-4A8A-9820-7E760A0A5BEC}"/>
              </a:ext>
            </a:extLst>
          </p:cNvPr>
          <p:cNvSpPr>
            <a:spLocks noGrp="1"/>
          </p:cNvSpPr>
          <p:nvPr>
            <p:ph type="sldNum" idx="12"/>
          </p:nvPr>
        </p:nvSpPr>
        <p:spPr/>
        <p:txBody>
          <a:bodyPr/>
          <a:lstStyle/>
          <a:p>
            <a:fld id="{00000000-1234-1234-1234-123412341234}" type="slidenum">
              <a:rPr lang="en" smtClean="0"/>
              <a:pPr/>
              <a:t>3</a:t>
            </a:fld>
            <a:endParaRPr lang="en"/>
          </a:p>
        </p:txBody>
      </p:sp>
      <p:sp>
        <p:nvSpPr>
          <p:cNvPr id="5" name="TextBox 4">
            <a:extLst>
              <a:ext uri="{FF2B5EF4-FFF2-40B4-BE49-F238E27FC236}">
                <a16:creationId xmlns:a16="http://schemas.microsoft.com/office/drawing/2014/main" id="{6BDEAB3A-6E6D-0B00-1915-C260E2FA2ED3}"/>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6" name="Picture 2" descr="Buckingham Primary Academy">
            <a:extLst>
              <a:ext uri="{FF2B5EF4-FFF2-40B4-BE49-F238E27FC236}">
                <a16:creationId xmlns:a16="http://schemas.microsoft.com/office/drawing/2014/main" id="{F52A339C-04F0-7A78-22EC-F4E9B405DA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735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629EF7-DA62-2086-E7C1-7D9571005C8B}"/>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sp>
        <p:nvSpPr>
          <p:cNvPr id="2" name="Title 1">
            <a:extLst>
              <a:ext uri="{FF2B5EF4-FFF2-40B4-BE49-F238E27FC236}">
                <a16:creationId xmlns:a16="http://schemas.microsoft.com/office/drawing/2014/main" id="{93CF83F2-FA36-4DFD-B621-2C98558BC9C0}"/>
              </a:ext>
            </a:extLst>
          </p:cNvPr>
          <p:cNvSpPr>
            <a:spLocks noGrp="1"/>
          </p:cNvSpPr>
          <p:nvPr>
            <p:ph type="title"/>
          </p:nvPr>
        </p:nvSpPr>
        <p:spPr>
          <a:xfrm>
            <a:off x="0" y="172250"/>
            <a:ext cx="8520600" cy="434776"/>
          </a:xfrm>
        </p:spPr>
        <p:txBody>
          <a:bodyPr/>
          <a:lstStyle/>
          <a:p>
            <a:r>
              <a:rPr lang="en-GB" dirty="0"/>
              <a:t>How the check is carried out</a:t>
            </a:r>
          </a:p>
        </p:txBody>
      </p:sp>
      <p:sp>
        <p:nvSpPr>
          <p:cNvPr id="3" name="Text Placeholder 2">
            <a:extLst>
              <a:ext uri="{FF2B5EF4-FFF2-40B4-BE49-F238E27FC236}">
                <a16:creationId xmlns:a16="http://schemas.microsoft.com/office/drawing/2014/main" id="{89C13669-280A-4D81-A4BF-82E5D42C2910}"/>
              </a:ext>
            </a:extLst>
          </p:cNvPr>
          <p:cNvSpPr>
            <a:spLocks noGrp="1"/>
          </p:cNvSpPr>
          <p:nvPr>
            <p:ph type="body" idx="1"/>
          </p:nvPr>
        </p:nvSpPr>
        <p:spPr>
          <a:xfrm>
            <a:off x="1170592" y="739302"/>
            <a:ext cx="7661708" cy="3829573"/>
          </a:xfrm>
        </p:spPr>
        <p:txBody>
          <a:bodyPr/>
          <a:lstStyle/>
          <a:p>
            <a:r>
              <a:rPr lang="en-GB" dirty="0"/>
              <a:t>The check will be </a:t>
            </a:r>
            <a:r>
              <a:rPr lang="en-GB" dirty="0">
                <a:solidFill>
                  <a:srgbClr val="283593"/>
                </a:solidFill>
              </a:rPr>
              <a:t>fully digital.</a:t>
            </a:r>
          </a:p>
          <a:p>
            <a:endParaRPr lang="en-GB" dirty="0"/>
          </a:p>
          <a:p>
            <a:r>
              <a:rPr lang="en-GB" dirty="0"/>
              <a:t>Answers will be entered using a keyboard, by pressing digits using a mouse or using an on-screen number pad.</a:t>
            </a:r>
          </a:p>
          <a:p>
            <a:endParaRPr lang="en-GB" dirty="0"/>
          </a:p>
          <a:p>
            <a:r>
              <a:rPr lang="en-GB" dirty="0"/>
              <a:t>Usually, the check will take less than </a:t>
            </a:r>
            <a:r>
              <a:rPr lang="en-GB" dirty="0">
                <a:solidFill>
                  <a:srgbClr val="283593"/>
                </a:solidFill>
              </a:rPr>
              <a:t>5 minutes </a:t>
            </a:r>
            <a:r>
              <a:rPr lang="en-GB" dirty="0"/>
              <a:t>for each child. </a:t>
            </a:r>
          </a:p>
          <a:p>
            <a:endParaRPr lang="en-GB" dirty="0"/>
          </a:p>
          <a:p>
            <a:r>
              <a:rPr lang="en-GB" dirty="0"/>
              <a:t>The children will have </a:t>
            </a:r>
            <a:r>
              <a:rPr lang="en-GB" dirty="0">
                <a:solidFill>
                  <a:srgbClr val="283593"/>
                </a:solidFill>
              </a:rPr>
              <a:t>6 seconds </a:t>
            </a:r>
            <a:r>
              <a:rPr lang="en-GB" dirty="0"/>
              <a:t>from the time the question appears to input their answer. </a:t>
            </a:r>
          </a:p>
          <a:p>
            <a:endParaRPr lang="en-GB" dirty="0"/>
          </a:p>
          <a:p>
            <a:r>
              <a:rPr lang="en-GB" dirty="0"/>
              <a:t>There will be a total of </a:t>
            </a:r>
            <a:r>
              <a:rPr lang="en-GB" dirty="0">
                <a:solidFill>
                  <a:srgbClr val="283593"/>
                </a:solidFill>
              </a:rPr>
              <a:t>25 questions </a:t>
            </a:r>
            <a:r>
              <a:rPr lang="en-GB" dirty="0"/>
              <a:t>with a </a:t>
            </a:r>
            <a:r>
              <a:rPr lang="en-GB" dirty="0">
                <a:solidFill>
                  <a:srgbClr val="283593"/>
                </a:solidFill>
              </a:rPr>
              <a:t>3 second pause </a:t>
            </a:r>
            <a:r>
              <a:rPr lang="en-GB" dirty="0"/>
              <a:t>in-between questions. </a:t>
            </a:r>
          </a:p>
          <a:p>
            <a:endParaRPr lang="en-GB" dirty="0"/>
          </a:p>
          <a:p>
            <a:r>
              <a:rPr lang="en-GB" dirty="0"/>
              <a:t>There will be </a:t>
            </a:r>
            <a:r>
              <a:rPr lang="en-GB" dirty="0">
                <a:solidFill>
                  <a:srgbClr val="283593"/>
                </a:solidFill>
              </a:rPr>
              <a:t>3 practice questions</a:t>
            </a:r>
            <a:r>
              <a:rPr lang="en-GB" dirty="0"/>
              <a:t> before the check begins. </a:t>
            </a:r>
          </a:p>
        </p:txBody>
      </p:sp>
      <p:sp>
        <p:nvSpPr>
          <p:cNvPr id="4" name="Slide Number Placeholder 3">
            <a:extLst>
              <a:ext uri="{FF2B5EF4-FFF2-40B4-BE49-F238E27FC236}">
                <a16:creationId xmlns:a16="http://schemas.microsoft.com/office/drawing/2014/main" id="{9AA290D9-9723-4BAF-8892-D79978FE90B1}"/>
              </a:ext>
            </a:extLst>
          </p:cNvPr>
          <p:cNvSpPr>
            <a:spLocks noGrp="1"/>
          </p:cNvSpPr>
          <p:nvPr>
            <p:ph type="sldNum" idx="12"/>
          </p:nvPr>
        </p:nvSpPr>
        <p:spPr/>
        <p:txBody>
          <a:bodyPr/>
          <a:lstStyle/>
          <a:p>
            <a:fld id="{00000000-1234-1234-1234-123412341234}" type="slidenum">
              <a:rPr lang="en" smtClean="0"/>
              <a:pPr/>
              <a:t>4</a:t>
            </a:fld>
            <a:endParaRPr lang="en"/>
          </a:p>
        </p:txBody>
      </p:sp>
      <p:pic>
        <p:nvPicPr>
          <p:cNvPr id="6" name="Picture 2" descr="Buckingham Primary Academy">
            <a:extLst>
              <a:ext uri="{FF2B5EF4-FFF2-40B4-BE49-F238E27FC236}">
                <a16:creationId xmlns:a16="http://schemas.microsoft.com/office/drawing/2014/main" id="{CFDFB642-AF8C-398E-6A32-DE50362A7F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91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645C-1A8E-4545-B5E3-0D35AB70D79D}"/>
              </a:ext>
            </a:extLst>
          </p:cNvPr>
          <p:cNvSpPr>
            <a:spLocks noGrp="1"/>
          </p:cNvSpPr>
          <p:nvPr>
            <p:ph type="title"/>
          </p:nvPr>
        </p:nvSpPr>
        <p:spPr/>
        <p:txBody>
          <a:bodyPr/>
          <a:lstStyle/>
          <a:p>
            <a:r>
              <a:rPr lang="en-GB" dirty="0"/>
              <a:t>The check questions</a:t>
            </a:r>
          </a:p>
        </p:txBody>
      </p:sp>
      <p:sp>
        <p:nvSpPr>
          <p:cNvPr id="3" name="Text Placeholder 2">
            <a:extLst>
              <a:ext uri="{FF2B5EF4-FFF2-40B4-BE49-F238E27FC236}">
                <a16:creationId xmlns:a16="http://schemas.microsoft.com/office/drawing/2014/main" id="{CED8827C-A97D-4A89-A652-1141303DD6C2}"/>
              </a:ext>
            </a:extLst>
          </p:cNvPr>
          <p:cNvSpPr>
            <a:spLocks noGrp="1"/>
          </p:cNvSpPr>
          <p:nvPr>
            <p:ph type="body" idx="1"/>
          </p:nvPr>
        </p:nvSpPr>
        <p:spPr/>
        <p:txBody>
          <a:bodyPr/>
          <a:lstStyle/>
          <a:p>
            <a:r>
              <a:rPr lang="en-GB" dirty="0"/>
              <a:t>Each child will be </a:t>
            </a:r>
            <a:r>
              <a:rPr lang="en-GB" dirty="0">
                <a:solidFill>
                  <a:srgbClr val="283593"/>
                </a:solidFill>
              </a:rPr>
              <a:t>randomly assigned </a:t>
            </a:r>
            <a:r>
              <a:rPr lang="en-GB" dirty="0"/>
              <a:t>a set of questions</a:t>
            </a:r>
          </a:p>
          <a:p>
            <a:endParaRPr lang="en-GB" dirty="0"/>
          </a:p>
          <a:p>
            <a:r>
              <a:rPr lang="en-GB" dirty="0"/>
              <a:t>There will only be </a:t>
            </a:r>
            <a:r>
              <a:rPr lang="en-GB" dirty="0">
                <a:solidFill>
                  <a:srgbClr val="283593"/>
                </a:solidFill>
              </a:rPr>
              <a:t>multiplication</a:t>
            </a:r>
            <a:r>
              <a:rPr lang="en-GB" dirty="0"/>
              <a:t> questions in the check, not division facts. </a:t>
            </a:r>
          </a:p>
          <a:p>
            <a:endParaRPr lang="en-GB" dirty="0"/>
          </a:p>
          <a:p>
            <a:r>
              <a:rPr lang="en-GB" dirty="0"/>
              <a:t>The 6, 7, 8, 9 and 12 times tables are </a:t>
            </a:r>
            <a:r>
              <a:rPr lang="en-GB" dirty="0">
                <a:solidFill>
                  <a:srgbClr val="283593"/>
                </a:solidFill>
              </a:rPr>
              <a:t>more likely </a:t>
            </a:r>
            <a:r>
              <a:rPr lang="en-GB" dirty="0"/>
              <a:t>to be asked. </a:t>
            </a:r>
          </a:p>
          <a:p>
            <a:endParaRPr lang="en-GB" dirty="0"/>
          </a:p>
          <a:p>
            <a:r>
              <a:rPr lang="en-GB" dirty="0"/>
              <a:t>Reversal of questions (e.g. 8 x 6 and 6 x 8) will not be asked in the same check. </a:t>
            </a:r>
          </a:p>
          <a:p>
            <a:endParaRPr lang="en-GB" dirty="0"/>
          </a:p>
          <a:p>
            <a:r>
              <a:rPr lang="en-GB" dirty="0"/>
              <a:t>Children will not see their individual results when they complete the check.</a:t>
            </a:r>
          </a:p>
        </p:txBody>
      </p:sp>
      <p:sp>
        <p:nvSpPr>
          <p:cNvPr id="4" name="Slide Number Placeholder 3">
            <a:extLst>
              <a:ext uri="{FF2B5EF4-FFF2-40B4-BE49-F238E27FC236}">
                <a16:creationId xmlns:a16="http://schemas.microsoft.com/office/drawing/2014/main" id="{68D90E41-AD23-4E51-83E7-C36BC23F0795}"/>
              </a:ext>
            </a:extLst>
          </p:cNvPr>
          <p:cNvSpPr>
            <a:spLocks noGrp="1"/>
          </p:cNvSpPr>
          <p:nvPr>
            <p:ph type="sldNum" idx="12"/>
          </p:nvPr>
        </p:nvSpPr>
        <p:spPr/>
        <p:txBody>
          <a:bodyPr/>
          <a:lstStyle/>
          <a:p>
            <a:fld id="{00000000-1234-1234-1234-123412341234}" type="slidenum">
              <a:rPr lang="en" smtClean="0"/>
              <a:pPr/>
              <a:t>5</a:t>
            </a:fld>
            <a:endParaRPr lang="en"/>
          </a:p>
        </p:txBody>
      </p:sp>
      <p:sp>
        <p:nvSpPr>
          <p:cNvPr id="5" name="TextBox 4">
            <a:extLst>
              <a:ext uri="{FF2B5EF4-FFF2-40B4-BE49-F238E27FC236}">
                <a16:creationId xmlns:a16="http://schemas.microsoft.com/office/drawing/2014/main" id="{0E226811-39A1-3B2C-DFCB-5AB88843D58B}"/>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6" name="Picture 2" descr="Buckingham Primary Academy">
            <a:extLst>
              <a:ext uri="{FF2B5EF4-FFF2-40B4-BE49-F238E27FC236}">
                <a16:creationId xmlns:a16="http://schemas.microsoft.com/office/drawing/2014/main" id="{45EE7F77-81B1-CEC9-7A7A-6B8C453963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4475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A591C-687D-4637-8FB3-2E544D07E9B1}"/>
              </a:ext>
            </a:extLst>
          </p:cNvPr>
          <p:cNvSpPr>
            <a:spLocks noGrp="1"/>
          </p:cNvSpPr>
          <p:nvPr>
            <p:ph type="title"/>
          </p:nvPr>
        </p:nvSpPr>
        <p:spPr/>
        <p:txBody>
          <a:bodyPr/>
          <a:lstStyle/>
          <a:p>
            <a:r>
              <a:rPr lang="en-GB" dirty="0"/>
              <a:t>Ways to support times table knowledge </a:t>
            </a:r>
          </a:p>
        </p:txBody>
      </p:sp>
      <p:sp>
        <p:nvSpPr>
          <p:cNvPr id="3" name="Text Placeholder 2">
            <a:extLst>
              <a:ext uri="{FF2B5EF4-FFF2-40B4-BE49-F238E27FC236}">
                <a16:creationId xmlns:a16="http://schemas.microsoft.com/office/drawing/2014/main" id="{B2F293DE-C5CC-4EE3-8B02-C3E7DFF32DDD}"/>
              </a:ext>
            </a:extLst>
          </p:cNvPr>
          <p:cNvSpPr>
            <a:spLocks noGrp="1"/>
          </p:cNvSpPr>
          <p:nvPr>
            <p:ph type="body" idx="1"/>
          </p:nvPr>
        </p:nvSpPr>
        <p:spPr/>
        <p:txBody>
          <a:bodyPr/>
          <a:lstStyle/>
          <a:p>
            <a:r>
              <a:rPr lang="en-GB" dirty="0"/>
              <a:t>Count and look for patterns.</a:t>
            </a:r>
          </a:p>
          <a:p>
            <a:r>
              <a:rPr lang="en-GB" dirty="0"/>
              <a:t>Understand that multiplication is repeated addition.</a:t>
            </a:r>
          </a:p>
          <a:p>
            <a:r>
              <a:rPr lang="en-GB" dirty="0"/>
              <a:t>Remember that multiplication is commutative. </a:t>
            </a:r>
          </a:p>
          <a:p>
            <a:r>
              <a:rPr lang="en-GB" dirty="0"/>
              <a:t>Remember that multiplication is the inverse of division. </a:t>
            </a:r>
          </a:p>
          <a:p>
            <a:r>
              <a:rPr lang="en-GB" dirty="0"/>
              <a:t>Recall and utilise fact families. </a:t>
            </a:r>
          </a:p>
          <a:p>
            <a:endParaRPr lang="en-GB" dirty="0"/>
          </a:p>
          <a:p>
            <a:pPr marL="114300" indent="0">
              <a:buNone/>
            </a:pPr>
            <a:r>
              <a:rPr lang="en-GB" dirty="0"/>
              <a:t>Use different representations to represent multiplication, such as:</a:t>
            </a:r>
          </a:p>
          <a:p>
            <a:r>
              <a:rPr lang="en-GB" dirty="0"/>
              <a:t>Concrete manipulatives suck as multilink cubes or counters.</a:t>
            </a:r>
          </a:p>
          <a:p>
            <a:r>
              <a:rPr lang="en-GB" dirty="0"/>
              <a:t>Create pictorial representations such as arrays. </a:t>
            </a:r>
          </a:p>
        </p:txBody>
      </p:sp>
      <p:sp>
        <p:nvSpPr>
          <p:cNvPr id="4" name="Slide Number Placeholder 3">
            <a:extLst>
              <a:ext uri="{FF2B5EF4-FFF2-40B4-BE49-F238E27FC236}">
                <a16:creationId xmlns:a16="http://schemas.microsoft.com/office/drawing/2014/main" id="{CC1156D5-41E0-44B1-BED4-A96BEEB571AA}"/>
              </a:ext>
            </a:extLst>
          </p:cNvPr>
          <p:cNvSpPr>
            <a:spLocks noGrp="1"/>
          </p:cNvSpPr>
          <p:nvPr>
            <p:ph type="sldNum" idx="12"/>
          </p:nvPr>
        </p:nvSpPr>
        <p:spPr/>
        <p:txBody>
          <a:bodyPr/>
          <a:lstStyle/>
          <a:p>
            <a:fld id="{00000000-1234-1234-1234-123412341234}" type="slidenum">
              <a:rPr lang="en" smtClean="0"/>
              <a:pPr/>
              <a:t>6</a:t>
            </a:fld>
            <a:endParaRPr lang="en"/>
          </a:p>
        </p:txBody>
      </p:sp>
      <p:sp>
        <p:nvSpPr>
          <p:cNvPr id="5" name="TextBox 4">
            <a:extLst>
              <a:ext uri="{FF2B5EF4-FFF2-40B4-BE49-F238E27FC236}">
                <a16:creationId xmlns:a16="http://schemas.microsoft.com/office/drawing/2014/main" id="{E9F3345B-AE64-1946-2AB3-E139FC62EFB4}"/>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6" name="Picture 2" descr="Buckingham Primary Academy">
            <a:extLst>
              <a:ext uri="{FF2B5EF4-FFF2-40B4-BE49-F238E27FC236}">
                <a16:creationId xmlns:a16="http://schemas.microsoft.com/office/drawing/2014/main" id="{A24CD42B-B59E-F7D8-28E1-670958862C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31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BE1D7-188D-4A82-96F0-01031ECCA7DC}"/>
              </a:ext>
            </a:extLst>
          </p:cNvPr>
          <p:cNvSpPr>
            <a:spLocks noGrp="1"/>
          </p:cNvSpPr>
          <p:nvPr>
            <p:ph type="title"/>
          </p:nvPr>
        </p:nvSpPr>
        <p:spPr/>
        <p:txBody>
          <a:bodyPr/>
          <a:lstStyle/>
          <a:p>
            <a:r>
              <a:rPr lang="en-GB" dirty="0"/>
              <a:t>Counting and looking for patterns</a:t>
            </a:r>
          </a:p>
        </p:txBody>
      </p:sp>
      <p:sp>
        <p:nvSpPr>
          <p:cNvPr id="3" name="Text Placeholder 2">
            <a:extLst>
              <a:ext uri="{FF2B5EF4-FFF2-40B4-BE49-F238E27FC236}">
                <a16:creationId xmlns:a16="http://schemas.microsoft.com/office/drawing/2014/main" id="{74009BA4-376A-435B-B6CC-4870AE5A81A3}"/>
              </a:ext>
            </a:extLst>
          </p:cNvPr>
          <p:cNvSpPr>
            <a:spLocks noGrp="1"/>
          </p:cNvSpPr>
          <p:nvPr>
            <p:ph type="body" idx="1"/>
          </p:nvPr>
        </p:nvSpPr>
        <p:spPr>
          <a:xfrm>
            <a:off x="311700" y="739303"/>
            <a:ext cx="8520600" cy="1662522"/>
          </a:xfrm>
        </p:spPr>
        <p:txBody>
          <a:bodyPr/>
          <a:lstStyle/>
          <a:p>
            <a:pPr marL="114300" indent="0" algn="ctr">
              <a:buNone/>
            </a:pPr>
            <a:r>
              <a:rPr lang="en-US" dirty="0"/>
              <a:t>Example: Counting in 2s </a:t>
            </a:r>
          </a:p>
          <a:p>
            <a:pPr marL="114300" indent="0" algn="ctr">
              <a:buNone/>
            </a:pPr>
            <a:r>
              <a:rPr lang="en-US" dirty="0"/>
              <a:t>2, 4, 6, 8, 10… </a:t>
            </a:r>
          </a:p>
          <a:p>
            <a:endParaRPr lang="en-US" dirty="0"/>
          </a:p>
          <a:p>
            <a:r>
              <a:rPr lang="en-US" dirty="0"/>
              <a:t>Ensure children have a strong understanding of counting in groups first.</a:t>
            </a:r>
          </a:p>
          <a:p>
            <a:r>
              <a:rPr lang="en-US" dirty="0"/>
              <a:t>When children are secure with counting, they can then look for patterns.</a:t>
            </a:r>
          </a:p>
          <a:p>
            <a:endParaRPr lang="en-GB" dirty="0"/>
          </a:p>
        </p:txBody>
      </p:sp>
      <p:sp>
        <p:nvSpPr>
          <p:cNvPr id="4" name="Slide Number Placeholder 3">
            <a:extLst>
              <a:ext uri="{FF2B5EF4-FFF2-40B4-BE49-F238E27FC236}">
                <a16:creationId xmlns:a16="http://schemas.microsoft.com/office/drawing/2014/main" id="{1BCF8CAD-6B8B-4ACD-8926-541D3FEC494F}"/>
              </a:ext>
            </a:extLst>
          </p:cNvPr>
          <p:cNvSpPr>
            <a:spLocks noGrp="1"/>
          </p:cNvSpPr>
          <p:nvPr>
            <p:ph type="sldNum" idx="12"/>
          </p:nvPr>
        </p:nvSpPr>
        <p:spPr/>
        <p:txBody>
          <a:bodyPr/>
          <a:lstStyle/>
          <a:p>
            <a:fld id="{00000000-1234-1234-1234-123412341234}" type="slidenum">
              <a:rPr lang="en" smtClean="0"/>
              <a:pPr/>
              <a:t>7</a:t>
            </a:fld>
            <a:endParaRPr lang="en"/>
          </a:p>
        </p:txBody>
      </p:sp>
      <p:grpSp>
        <p:nvGrpSpPr>
          <p:cNvPr id="5" name="Group 4">
            <a:extLst>
              <a:ext uri="{FF2B5EF4-FFF2-40B4-BE49-F238E27FC236}">
                <a16:creationId xmlns:a16="http://schemas.microsoft.com/office/drawing/2014/main" id="{46B67A13-A36E-6348-A4F6-564AF32AAB3D}"/>
              </a:ext>
            </a:extLst>
          </p:cNvPr>
          <p:cNvGrpSpPr/>
          <p:nvPr/>
        </p:nvGrpSpPr>
        <p:grpSpPr>
          <a:xfrm>
            <a:off x="1387439" y="2893295"/>
            <a:ext cx="1050085" cy="1069598"/>
            <a:chOff x="839283" y="2350598"/>
            <a:chExt cx="1050085" cy="1069598"/>
          </a:xfrm>
        </p:grpSpPr>
        <p:pic>
          <p:nvPicPr>
            <p:cNvPr id="9" name="Picture 8" descr="A blue and white sock&#10;&#10;Description automatically generated">
              <a:extLst>
                <a:ext uri="{FF2B5EF4-FFF2-40B4-BE49-F238E27FC236}">
                  <a16:creationId xmlns:a16="http://schemas.microsoft.com/office/drawing/2014/main" id="{F6F2C969-B272-DB4F-B237-4D7277465C0C}"/>
                </a:ext>
              </a:extLst>
            </p:cNvPr>
            <p:cNvPicPr>
              <a:picLocks noChangeAspect="1"/>
            </p:cNvPicPr>
            <p:nvPr/>
          </p:nvPicPr>
          <p:blipFill>
            <a:blip r:embed="rId3"/>
            <a:stretch>
              <a:fillRect/>
            </a:stretch>
          </p:blipFill>
          <p:spPr>
            <a:xfrm>
              <a:off x="839283" y="2350598"/>
              <a:ext cx="673847" cy="1069598"/>
            </a:xfrm>
            <a:prstGeom prst="rect">
              <a:avLst/>
            </a:prstGeom>
          </p:spPr>
        </p:pic>
        <p:pic>
          <p:nvPicPr>
            <p:cNvPr id="10" name="Picture 9" descr="A blue and white sock&#10;&#10;Description automatically generated">
              <a:extLst>
                <a:ext uri="{FF2B5EF4-FFF2-40B4-BE49-F238E27FC236}">
                  <a16:creationId xmlns:a16="http://schemas.microsoft.com/office/drawing/2014/main" id="{9FBC0B55-5763-1041-9EC4-7EDD745E85CA}"/>
                </a:ext>
              </a:extLst>
            </p:cNvPr>
            <p:cNvPicPr>
              <a:picLocks noChangeAspect="1"/>
            </p:cNvPicPr>
            <p:nvPr/>
          </p:nvPicPr>
          <p:blipFill>
            <a:blip r:embed="rId3"/>
            <a:stretch>
              <a:fillRect/>
            </a:stretch>
          </p:blipFill>
          <p:spPr>
            <a:xfrm>
              <a:off x="1215521" y="2350598"/>
              <a:ext cx="673847" cy="1069598"/>
            </a:xfrm>
            <a:prstGeom prst="rect">
              <a:avLst/>
            </a:prstGeom>
          </p:spPr>
        </p:pic>
      </p:grpSp>
      <p:grpSp>
        <p:nvGrpSpPr>
          <p:cNvPr id="12" name="Group 11">
            <a:extLst>
              <a:ext uri="{FF2B5EF4-FFF2-40B4-BE49-F238E27FC236}">
                <a16:creationId xmlns:a16="http://schemas.microsoft.com/office/drawing/2014/main" id="{DFE89CAD-CC54-7441-BCD0-0C10627C8DB4}"/>
              </a:ext>
            </a:extLst>
          </p:cNvPr>
          <p:cNvGrpSpPr/>
          <p:nvPr/>
        </p:nvGrpSpPr>
        <p:grpSpPr>
          <a:xfrm>
            <a:off x="3160452" y="2893295"/>
            <a:ext cx="1050085" cy="1069598"/>
            <a:chOff x="839283" y="2350598"/>
            <a:chExt cx="1050085" cy="1069598"/>
          </a:xfrm>
        </p:grpSpPr>
        <p:pic>
          <p:nvPicPr>
            <p:cNvPr id="13" name="Picture 12" descr="A blue and white sock&#10;&#10;Description automatically generated">
              <a:extLst>
                <a:ext uri="{FF2B5EF4-FFF2-40B4-BE49-F238E27FC236}">
                  <a16:creationId xmlns:a16="http://schemas.microsoft.com/office/drawing/2014/main" id="{E937DF0E-E679-CC4C-AC2A-1343450209DB}"/>
                </a:ext>
              </a:extLst>
            </p:cNvPr>
            <p:cNvPicPr>
              <a:picLocks noChangeAspect="1"/>
            </p:cNvPicPr>
            <p:nvPr/>
          </p:nvPicPr>
          <p:blipFill>
            <a:blip r:embed="rId3"/>
            <a:stretch>
              <a:fillRect/>
            </a:stretch>
          </p:blipFill>
          <p:spPr>
            <a:xfrm>
              <a:off x="839283" y="2350598"/>
              <a:ext cx="673847" cy="1069598"/>
            </a:xfrm>
            <a:prstGeom prst="rect">
              <a:avLst/>
            </a:prstGeom>
          </p:spPr>
        </p:pic>
        <p:pic>
          <p:nvPicPr>
            <p:cNvPr id="14" name="Picture 13" descr="A blue and white sock&#10;&#10;Description automatically generated">
              <a:extLst>
                <a:ext uri="{FF2B5EF4-FFF2-40B4-BE49-F238E27FC236}">
                  <a16:creationId xmlns:a16="http://schemas.microsoft.com/office/drawing/2014/main" id="{DA44AE28-7297-EF47-9A14-4A7407BFD802}"/>
                </a:ext>
              </a:extLst>
            </p:cNvPr>
            <p:cNvPicPr>
              <a:picLocks noChangeAspect="1"/>
            </p:cNvPicPr>
            <p:nvPr/>
          </p:nvPicPr>
          <p:blipFill>
            <a:blip r:embed="rId3"/>
            <a:stretch>
              <a:fillRect/>
            </a:stretch>
          </p:blipFill>
          <p:spPr>
            <a:xfrm>
              <a:off x="1215521" y="2350598"/>
              <a:ext cx="673847" cy="1069598"/>
            </a:xfrm>
            <a:prstGeom prst="rect">
              <a:avLst/>
            </a:prstGeom>
          </p:spPr>
        </p:pic>
      </p:grpSp>
      <p:grpSp>
        <p:nvGrpSpPr>
          <p:cNvPr id="15" name="Group 14">
            <a:extLst>
              <a:ext uri="{FF2B5EF4-FFF2-40B4-BE49-F238E27FC236}">
                <a16:creationId xmlns:a16="http://schemas.microsoft.com/office/drawing/2014/main" id="{7BF190E8-8A6A-584F-9FCA-0225AA51ED26}"/>
              </a:ext>
            </a:extLst>
          </p:cNvPr>
          <p:cNvGrpSpPr/>
          <p:nvPr/>
        </p:nvGrpSpPr>
        <p:grpSpPr>
          <a:xfrm>
            <a:off x="4933465" y="2894903"/>
            <a:ext cx="1050085" cy="1069598"/>
            <a:chOff x="839283" y="2350598"/>
            <a:chExt cx="1050085" cy="1069598"/>
          </a:xfrm>
        </p:grpSpPr>
        <p:pic>
          <p:nvPicPr>
            <p:cNvPr id="16" name="Picture 15" descr="A blue and white sock&#10;&#10;Description automatically generated">
              <a:extLst>
                <a:ext uri="{FF2B5EF4-FFF2-40B4-BE49-F238E27FC236}">
                  <a16:creationId xmlns:a16="http://schemas.microsoft.com/office/drawing/2014/main" id="{A75A490B-DFF5-9849-92AE-204B5F525887}"/>
                </a:ext>
              </a:extLst>
            </p:cNvPr>
            <p:cNvPicPr>
              <a:picLocks noChangeAspect="1"/>
            </p:cNvPicPr>
            <p:nvPr/>
          </p:nvPicPr>
          <p:blipFill>
            <a:blip r:embed="rId3"/>
            <a:stretch>
              <a:fillRect/>
            </a:stretch>
          </p:blipFill>
          <p:spPr>
            <a:xfrm>
              <a:off x="839283" y="2350598"/>
              <a:ext cx="673847" cy="1069598"/>
            </a:xfrm>
            <a:prstGeom prst="rect">
              <a:avLst/>
            </a:prstGeom>
          </p:spPr>
        </p:pic>
        <p:pic>
          <p:nvPicPr>
            <p:cNvPr id="17" name="Picture 16" descr="A blue and white sock&#10;&#10;Description automatically generated">
              <a:extLst>
                <a:ext uri="{FF2B5EF4-FFF2-40B4-BE49-F238E27FC236}">
                  <a16:creationId xmlns:a16="http://schemas.microsoft.com/office/drawing/2014/main" id="{0E5EDE74-D6CC-C345-9465-B16BA60ECE56}"/>
                </a:ext>
              </a:extLst>
            </p:cNvPr>
            <p:cNvPicPr>
              <a:picLocks noChangeAspect="1"/>
            </p:cNvPicPr>
            <p:nvPr/>
          </p:nvPicPr>
          <p:blipFill>
            <a:blip r:embed="rId3"/>
            <a:stretch>
              <a:fillRect/>
            </a:stretch>
          </p:blipFill>
          <p:spPr>
            <a:xfrm>
              <a:off x="1215521" y="2350598"/>
              <a:ext cx="673847" cy="1069598"/>
            </a:xfrm>
            <a:prstGeom prst="rect">
              <a:avLst/>
            </a:prstGeom>
          </p:spPr>
        </p:pic>
      </p:grpSp>
      <p:grpSp>
        <p:nvGrpSpPr>
          <p:cNvPr id="18" name="Group 17">
            <a:extLst>
              <a:ext uri="{FF2B5EF4-FFF2-40B4-BE49-F238E27FC236}">
                <a16:creationId xmlns:a16="http://schemas.microsoft.com/office/drawing/2014/main" id="{00C9BCB8-6765-0843-8F9B-92C55C471F85}"/>
              </a:ext>
            </a:extLst>
          </p:cNvPr>
          <p:cNvGrpSpPr/>
          <p:nvPr/>
        </p:nvGrpSpPr>
        <p:grpSpPr>
          <a:xfrm>
            <a:off x="6706478" y="2893295"/>
            <a:ext cx="1050085" cy="1069598"/>
            <a:chOff x="839283" y="2350598"/>
            <a:chExt cx="1050085" cy="1069598"/>
          </a:xfrm>
        </p:grpSpPr>
        <p:pic>
          <p:nvPicPr>
            <p:cNvPr id="19" name="Picture 18" descr="A blue and white sock&#10;&#10;Description automatically generated">
              <a:extLst>
                <a:ext uri="{FF2B5EF4-FFF2-40B4-BE49-F238E27FC236}">
                  <a16:creationId xmlns:a16="http://schemas.microsoft.com/office/drawing/2014/main" id="{31E32042-3ACE-D340-8160-AAB3EED03185}"/>
                </a:ext>
              </a:extLst>
            </p:cNvPr>
            <p:cNvPicPr>
              <a:picLocks noChangeAspect="1"/>
            </p:cNvPicPr>
            <p:nvPr/>
          </p:nvPicPr>
          <p:blipFill>
            <a:blip r:embed="rId3"/>
            <a:stretch>
              <a:fillRect/>
            </a:stretch>
          </p:blipFill>
          <p:spPr>
            <a:xfrm>
              <a:off x="839283" y="2350598"/>
              <a:ext cx="673847" cy="1069598"/>
            </a:xfrm>
            <a:prstGeom prst="rect">
              <a:avLst/>
            </a:prstGeom>
          </p:spPr>
        </p:pic>
        <p:pic>
          <p:nvPicPr>
            <p:cNvPr id="20" name="Picture 19" descr="A blue and white sock&#10;&#10;Description automatically generated">
              <a:extLst>
                <a:ext uri="{FF2B5EF4-FFF2-40B4-BE49-F238E27FC236}">
                  <a16:creationId xmlns:a16="http://schemas.microsoft.com/office/drawing/2014/main" id="{B32B7208-BD8E-3747-8B43-43D91ECC925E}"/>
                </a:ext>
              </a:extLst>
            </p:cNvPr>
            <p:cNvPicPr>
              <a:picLocks noChangeAspect="1"/>
            </p:cNvPicPr>
            <p:nvPr/>
          </p:nvPicPr>
          <p:blipFill>
            <a:blip r:embed="rId3"/>
            <a:stretch>
              <a:fillRect/>
            </a:stretch>
          </p:blipFill>
          <p:spPr>
            <a:xfrm>
              <a:off x="1215521" y="2350598"/>
              <a:ext cx="673847" cy="1069598"/>
            </a:xfrm>
            <a:prstGeom prst="rect">
              <a:avLst/>
            </a:prstGeom>
          </p:spPr>
        </p:pic>
      </p:grpSp>
      <p:sp>
        <p:nvSpPr>
          <p:cNvPr id="6" name="TextBox 5">
            <a:extLst>
              <a:ext uri="{FF2B5EF4-FFF2-40B4-BE49-F238E27FC236}">
                <a16:creationId xmlns:a16="http://schemas.microsoft.com/office/drawing/2014/main" id="{9959C563-694A-A218-BCA0-16358DE88042}"/>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7" name="Picture 2" descr="Buckingham Primary Academy">
            <a:extLst>
              <a:ext uri="{FF2B5EF4-FFF2-40B4-BE49-F238E27FC236}">
                <a16:creationId xmlns:a16="http://schemas.microsoft.com/office/drawing/2014/main" id="{CBBC005B-AEAC-C8C0-6E0C-3DF1667B25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2576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14F17-690C-411B-9169-0BF5892744D8}"/>
              </a:ext>
            </a:extLst>
          </p:cNvPr>
          <p:cNvSpPr>
            <a:spLocks noGrp="1"/>
          </p:cNvSpPr>
          <p:nvPr>
            <p:ph type="title"/>
          </p:nvPr>
        </p:nvSpPr>
        <p:spPr/>
        <p:txBody>
          <a:bodyPr/>
          <a:lstStyle/>
          <a:p>
            <a:r>
              <a:rPr lang="en-GB" dirty="0"/>
              <a:t>Repeated addition</a:t>
            </a:r>
          </a:p>
        </p:txBody>
      </p:sp>
      <p:sp>
        <p:nvSpPr>
          <p:cNvPr id="3" name="Text Placeholder 2">
            <a:extLst>
              <a:ext uri="{FF2B5EF4-FFF2-40B4-BE49-F238E27FC236}">
                <a16:creationId xmlns:a16="http://schemas.microsoft.com/office/drawing/2014/main" id="{43C2A161-1CD3-4248-9253-2E01A70FFB09}"/>
              </a:ext>
            </a:extLst>
          </p:cNvPr>
          <p:cNvSpPr>
            <a:spLocks noGrp="1"/>
          </p:cNvSpPr>
          <p:nvPr>
            <p:ph type="body" idx="1"/>
          </p:nvPr>
        </p:nvSpPr>
        <p:spPr>
          <a:xfrm>
            <a:off x="311700" y="739303"/>
            <a:ext cx="8520600" cy="434776"/>
          </a:xfrm>
        </p:spPr>
        <p:txBody>
          <a:bodyPr/>
          <a:lstStyle/>
          <a:p>
            <a:pPr marL="114300" indent="0" algn="ctr">
              <a:buNone/>
            </a:pPr>
            <a:r>
              <a:rPr lang="en-US" dirty="0"/>
              <a:t>Knowing that 2 x 4 is the same as 2 + 2 + 2 + 2</a:t>
            </a:r>
          </a:p>
        </p:txBody>
      </p:sp>
      <p:sp>
        <p:nvSpPr>
          <p:cNvPr id="4" name="Slide Number Placeholder 3">
            <a:extLst>
              <a:ext uri="{FF2B5EF4-FFF2-40B4-BE49-F238E27FC236}">
                <a16:creationId xmlns:a16="http://schemas.microsoft.com/office/drawing/2014/main" id="{4B9547B5-8C56-45DF-8601-C986A34CD9B5}"/>
              </a:ext>
            </a:extLst>
          </p:cNvPr>
          <p:cNvSpPr>
            <a:spLocks noGrp="1"/>
          </p:cNvSpPr>
          <p:nvPr>
            <p:ph type="sldNum" idx="12"/>
          </p:nvPr>
        </p:nvSpPr>
        <p:spPr/>
        <p:txBody>
          <a:bodyPr/>
          <a:lstStyle/>
          <a:p>
            <a:fld id="{00000000-1234-1234-1234-123412341234}" type="slidenum">
              <a:rPr lang="en" smtClean="0"/>
              <a:pPr/>
              <a:t>8</a:t>
            </a:fld>
            <a:endParaRPr lang="en"/>
          </a:p>
        </p:txBody>
      </p:sp>
      <p:sp>
        <p:nvSpPr>
          <p:cNvPr id="10" name="Text Placeholder 2">
            <a:extLst>
              <a:ext uri="{FF2B5EF4-FFF2-40B4-BE49-F238E27FC236}">
                <a16:creationId xmlns:a16="http://schemas.microsoft.com/office/drawing/2014/main" id="{4A55EDE7-E012-45DB-892B-8F309F80DB2A}"/>
              </a:ext>
            </a:extLst>
          </p:cNvPr>
          <p:cNvSpPr txBox="1">
            <a:spLocks/>
          </p:cNvSpPr>
          <p:nvPr/>
        </p:nvSpPr>
        <p:spPr>
          <a:xfrm>
            <a:off x="704934" y="3534242"/>
            <a:ext cx="3054012" cy="43477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Nunito"/>
              <a:buChar char="●"/>
              <a:defRPr sz="1600" b="0" i="0" u="none" strike="noStrike" cap="none">
                <a:solidFill>
                  <a:schemeClr val="tx1"/>
                </a:solidFill>
                <a:latin typeface="+mn-lt"/>
                <a:ea typeface="Nunito"/>
                <a:cs typeface="Nunito"/>
                <a:sym typeface="Nunito"/>
              </a:defRPr>
            </a:lvl1pPr>
            <a:lvl2pPr marL="914400" marR="0" lvl="1"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4pPr>
            <a:lvl5pPr marL="2286000" marR="0" lvl="4"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5pPr>
            <a:lvl6pPr marL="2743200" marR="0" lvl="5"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6pPr>
            <a:lvl7pPr marL="3200400" marR="0" lvl="6"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7pPr>
            <a:lvl8pPr marL="3657600" marR="0" lvl="7"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8pPr>
            <a:lvl9pPr marL="4114800" marR="0" lvl="8" indent="-317500" algn="l" rtl="0">
              <a:lnSpc>
                <a:spcPct val="115000"/>
              </a:lnSpc>
              <a:spcBef>
                <a:spcPts val="1600"/>
              </a:spcBef>
              <a:spcAft>
                <a:spcPts val="1600"/>
              </a:spcAft>
              <a:buClr>
                <a:schemeClr val="dk2"/>
              </a:buClr>
              <a:buSzPts val="1400"/>
              <a:buFont typeface="Nunito"/>
              <a:buChar char="■"/>
              <a:defRPr sz="1400" b="0" i="0" u="none" strike="noStrike" cap="none">
                <a:solidFill>
                  <a:schemeClr val="dk2"/>
                </a:solidFill>
                <a:latin typeface="Nunito"/>
                <a:ea typeface="Nunito"/>
                <a:cs typeface="Nunito"/>
                <a:sym typeface="Nunito"/>
              </a:defRPr>
            </a:lvl9pPr>
          </a:lstStyle>
          <a:p>
            <a:pPr marL="114300" indent="0" algn="ctr">
              <a:buFont typeface="Nunito"/>
              <a:buNone/>
            </a:pPr>
            <a:r>
              <a:rPr lang="en-US" dirty="0"/>
              <a:t>2 + 2 + 2 + 2 = ?</a:t>
            </a:r>
          </a:p>
        </p:txBody>
      </p:sp>
      <p:grpSp>
        <p:nvGrpSpPr>
          <p:cNvPr id="5" name="Group 4">
            <a:extLst>
              <a:ext uri="{FF2B5EF4-FFF2-40B4-BE49-F238E27FC236}">
                <a16:creationId xmlns:a16="http://schemas.microsoft.com/office/drawing/2014/main" id="{06EA52FF-2409-4772-BF58-DFF5DA4522B2}"/>
              </a:ext>
            </a:extLst>
          </p:cNvPr>
          <p:cNvGrpSpPr/>
          <p:nvPr/>
        </p:nvGrpSpPr>
        <p:grpSpPr>
          <a:xfrm>
            <a:off x="5066349" y="1826495"/>
            <a:ext cx="3394900" cy="1594084"/>
            <a:chOff x="5066349" y="1455020"/>
            <a:chExt cx="3394900" cy="1594084"/>
          </a:xfrm>
        </p:grpSpPr>
        <p:pic>
          <p:nvPicPr>
            <p:cNvPr id="2054" name="Picture 6">
              <a:extLst>
                <a:ext uri="{FF2B5EF4-FFF2-40B4-BE49-F238E27FC236}">
                  <a16:creationId xmlns:a16="http://schemas.microsoft.com/office/drawing/2014/main" id="{3C24B2B3-1E35-472A-8282-F20F15A35E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6349" y="1455020"/>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a:extLst>
                <a:ext uri="{FF2B5EF4-FFF2-40B4-BE49-F238E27FC236}">
                  <a16:creationId xmlns:a16="http://schemas.microsoft.com/office/drawing/2014/main" id="{B6BC26A6-0C11-4FC2-8C54-E1AE5579FF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4173" y="1455020"/>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a:extLst>
                <a:ext uri="{FF2B5EF4-FFF2-40B4-BE49-F238E27FC236}">
                  <a16:creationId xmlns:a16="http://schemas.microsoft.com/office/drawing/2014/main" id="{5C8B27DC-8007-4864-9F0A-E6963C6BCE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1997" y="1455020"/>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a:extLst>
                <a:ext uri="{FF2B5EF4-FFF2-40B4-BE49-F238E27FC236}">
                  <a16:creationId xmlns:a16="http://schemas.microsoft.com/office/drawing/2014/main" id="{36D9DD71-54C9-4234-8881-873D127324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9821" y="1455020"/>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a:extLst>
                <a:ext uri="{FF2B5EF4-FFF2-40B4-BE49-F238E27FC236}">
                  <a16:creationId xmlns:a16="http://schemas.microsoft.com/office/drawing/2014/main" id="{3E2F0975-66B4-4CE2-B1DD-E194C3D49F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6349" y="2287676"/>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
              <a:extLst>
                <a:ext uri="{FF2B5EF4-FFF2-40B4-BE49-F238E27FC236}">
                  <a16:creationId xmlns:a16="http://schemas.microsoft.com/office/drawing/2014/main" id="{B9055130-1667-449B-8BB5-D9C605FA4E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4173" y="2287676"/>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a:extLst>
                <a:ext uri="{FF2B5EF4-FFF2-40B4-BE49-F238E27FC236}">
                  <a16:creationId xmlns:a16="http://schemas.microsoft.com/office/drawing/2014/main" id="{34FB13CE-A4A1-4271-AE53-BC37F4C711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1997" y="2287676"/>
              <a:ext cx="761428" cy="761428"/>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a:extLst>
                <a:ext uri="{FF2B5EF4-FFF2-40B4-BE49-F238E27FC236}">
                  <a16:creationId xmlns:a16="http://schemas.microsoft.com/office/drawing/2014/main" id="{1EBB9447-67A7-497B-83F0-854D70AD9F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9821" y="2287676"/>
              <a:ext cx="761428" cy="761428"/>
            </a:xfrm>
            <a:prstGeom prst="rect">
              <a:avLst/>
            </a:prstGeom>
            <a:noFill/>
            <a:extLst>
              <a:ext uri="{909E8E84-426E-40DD-AFC4-6F175D3DCCD1}">
                <a14:hiddenFill xmlns:a14="http://schemas.microsoft.com/office/drawing/2010/main">
                  <a:solidFill>
                    <a:srgbClr val="FFFFFF"/>
                  </a:solidFill>
                </a14:hiddenFill>
              </a:ext>
            </a:extLst>
          </p:spPr>
        </p:pic>
      </p:grpSp>
      <p:sp>
        <p:nvSpPr>
          <p:cNvPr id="19" name="Text Placeholder 2">
            <a:extLst>
              <a:ext uri="{FF2B5EF4-FFF2-40B4-BE49-F238E27FC236}">
                <a16:creationId xmlns:a16="http://schemas.microsoft.com/office/drawing/2014/main" id="{AFE84254-1F99-45C7-B4F7-38707AEBBCD5}"/>
              </a:ext>
            </a:extLst>
          </p:cNvPr>
          <p:cNvSpPr txBox="1">
            <a:spLocks/>
          </p:cNvSpPr>
          <p:nvPr/>
        </p:nvSpPr>
        <p:spPr>
          <a:xfrm>
            <a:off x="5066349" y="3534242"/>
            <a:ext cx="3394900" cy="43477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Nunito"/>
              <a:buChar char="●"/>
              <a:defRPr sz="1600" b="0" i="0" u="none" strike="noStrike" cap="none">
                <a:solidFill>
                  <a:schemeClr val="tx1"/>
                </a:solidFill>
                <a:latin typeface="+mn-lt"/>
                <a:ea typeface="Nunito"/>
                <a:cs typeface="Nunito"/>
                <a:sym typeface="Nunito"/>
              </a:defRPr>
            </a:lvl1pPr>
            <a:lvl2pPr marL="914400" marR="0" lvl="1"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4pPr>
            <a:lvl5pPr marL="2286000" marR="0" lvl="4"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5pPr>
            <a:lvl6pPr marL="2743200" marR="0" lvl="5"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6pPr>
            <a:lvl7pPr marL="3200400" marR="0" lvl="6"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7pPr>
            <a:lvl8pPr marL="3657600" marR="0" lvl="7"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8pPr>
            <a:lvl9pPr marL="4114800" marR="0" lvl="8" indent="-317500" algn="l" rtl="0">
              <a:lnSpc>
                <a:spcPct val="115000"/>
              </a:lnSpc>
              <a:spcBef>
                <a:spcPts val="1600"/>
              </a:spcBef>
              <a:spcAft>
                <a:spcPts val="1600"/>
              </a:spcAft>
              <a:buClr>
                <a:schemeClr val="dk2"/>
              </a:buClr>
              <a:buSzPts val="1400"/>
              <a:buFont typeface="Nunito"/>
              <a:buChar char="■"/>
              <a:defRPr sz="1400" b="0" i="0" u="none" strike="noStrike" cap="none">
                <a:solidFill>
                  <a:schemeClr val="dk2"/>
                </a:solidFill>
                <a:latin typeface="Nunito"/>
                <a:ea typeface="Nunito"/>
                <a:cs typeface="Nunito"/>
                <a:sym typeface="Nunito"/>
              </a:defRPr>
            </a:lvl9pPr>
          </a:lstStyle>
          <a:p>
            <a:pPr marL="114300" indent="0" algn="ctr">
              <a:buFont typeface="Nunito"/>
              <a:buNone/>
            </a:pPr>
            <a:r>
              <a:rPr lang="en-US" dirty="0"/>
              <a:t>2 x 4 = ?</a:t>
            </a:r>
          </a:p>
        </p:txBody>
      </p:sp>
      <p:pic>
        <p:nvPicPr>
          <p:cNvPr id="20" name="Picture 19" descr="A pair of red shoes&#10;&#10;Description automatically generated">
            <a:extLst>
              <a:ext uri="{FF2B5EF4-FFF2-40B4-BE49-F238E27FC236}">
                <a16:creationId xmlns:a16="http://schemas.microsoft.com/office/drawing/2014/main" id="{AEC1B3F8-7C08-5C45-B1CE-3C4423685023}"/>
              </a:ext>
            </a:extLst>
          </p:cNvPr>
          <p:cNvPicPr>
            <a:picLocks noChangeAspect="1"/>
          </p:cNvPicPr>
          <p:nvPr/>
        </p:nvPicPr>
        <p:blipFill>
          <a:blip r:embed="rId4"/>
          <a:stretch>
            <a:fillRect/>
          </a:stretch>
        </p:blipFill>
        <p:spPr>
          <a:xfrm>
            <a:off x="980797" y="1903801"/>
            <a:ext cx="1155700" cy="800100"/>
          </a:xfrm>
          <a:prstGeom prst="rect">
            <a:avLst/>
          </a:prstGeom>
        </p:spPr>
      </p:pic>
      <p:pic>
        <p:nvPicPr>
          <p:cNvPr id="21" name="Picture 20" descr="A pair of red shoes&#10;&#10;Description automatically generated">
            <a:extLst>
              <a:ext uri="{FF2B5EF4-FFF2-40B4-BE49-F238E27FC236}">
                <a16:creationId xmlns:a16="http://schemas.microsoft.com/office/drawing/2014/main" id="{77C08304-843A-A046-9BA8-6F90AAA6B43A}"/>
              </a:ext>
            </a:extLst>
          </p:cNvPr>
          <p:cNvPicPr>
            <a:picLocks noChangeAspect="1"/>
          </p:cNvPicPr>
          <p:nvPr/>
        </p:nvPicPr>
        <p:blipFill>
          <a:blip r:embed="rId4"/>
          <a:stretch>
            <a:fillRect/>
          </a:stretch>
        </p:blipFill>
        <p:spPr>
          <a:xfrm>
            <a:off x="2402388" y="1899243"/>
            <a:ext cx="1155700" cy="800100"/>
          </a:xfrm>
          <a:prstGeom prst="rect">
            <a:avLst/>
          </a:prstGeom>
        </p:spPr>
      </p:pic>
      <p:pic>
        <p:nvPicPr>
          <p:cNvPr id="22" name="Picture 21" descr="A pair of red shoes&#10;&#10;Description automatically generated">
            <a:extLst>
              <a:ext uri="{FF2B5EF4-FFF2-40B4-BE49-F238E27FC236}">
                <a16:creationId xmlns:a16="http://schemas.microsoft.com/office/drawing/2014/main" id="{589AA2FD-20F2-2D4A-B7B5-29E7CB82683C}"/>
              </a:ext>
            </a:extLst>
          </p:cNvPr>
          <p:cNvPicPr>
            <a:picLocks noChangeAspect="1"/>
          </p:cNvPicPr>
          <p:nvPr/>
        </p:nvPicPr>
        <p:blipFill>
          <a:blip r:embed="rId4"/>
          <a:stretch>
            <a:fillRect/>
          </a:stretch>
        </p:blipFill>
        <p:spPr>
          <a:xfrm>
            <a:off x="980797" y="2755793"/>
            <a:ext cx="1155700" cy="800100"/>
          </a:xfrm>
          <a:prstGeom prst="rect">
            <a:avLst/>
          </a:prstGeom>
        </p:spPr>
      </p:pic>
      <p:pic>
        <p:nvPicPr>
          <p:cNvPr id="23" name="Picture 22" descr="A pair of red shoes&#10;&#10;Description automatically generated">
            <a:extLst>
              <a:ext uri="{FF2B5EF4-FFF2-40B4-BE49-F238E27FC236}">
                <a16:creationId xmlns:a16="http://schemas.microsoft.com/office/drawing/2014/main" id="{3C9D74FA-B4D9-BF40-BA9D-1B5657577D97}"/>
              </a:ext>
            </a:extLst>
          </p:cNvPr>
          <p:cNvPicPr>
            <a:picLocks noChangeAspect="1"/>
          </p:cNvPicPr>
          <p:nvPr/>
        </p:nvPicPr>
        <p:blipFill>
          <a:blip r:embed="rId4"/>
          <a:stretch>
            <a:fillRect/>
          </a:stretch>
        </p:blipFill>
        <p:spPr>
          <a:xfrm>
            <a:off x="2402388" y="2751235"/>
            <a:ext cx="1155700" cy="800100"/>
          </a:xfrm>
          <a:prstGeom prst="rect">
            <a:avLst/>
          </a:prstGeom>
        </p:spPr>
      </p:pic>
      <p:sp>
        <p:nvSpPr>
          <p:cNvPr id="6" name="TextBox 5">
            <a:extLst>
              <a:ext uri="{FF2B5EF4-FFF2-40B4-BE49-F238E27FC236}">
                <a16:creationId xmlns:a16="http://schemas.microsoft.com/office/drawing/2014/main" id="{FE0852B9-4C89-6F37-C404-393BC3B388A1}"/>
              </a:ext>
            </a:extLst>
          </p:cNvPr>
          <p:cNvSpPr txBox="1"/>
          <p:nvPr/>
        </p:nvSpPr>
        <p:spPr>
          <a:xfrm>
            <a:off x="0" y="3977196"/>
            <a:ext cx="1979720" cy="1166304"/>
          </a:xfrm>
          <a:prstGeom prst="rect">
            <a:avLst/>
          </a:prstGeom>
          <a:solidFill>
            <a:schemeClr val="bg1"/>
          </a:solidFill>
          <a:ln>
            <a:solidFill>
              <a:schemeClr val="bg1"/>
            </a:solidFill>
          </a:ln>
        </p:spPr>
        <p:txBody>
          <a:bodyPr wrap="square" rtlCol="0">
            <a:spAutoFit/>
          </a:bodyPr>
          <a:lstStyle/>
          <a:p>
            <a:endParaRPr lang="en-GB" dirty="0"/>
          </a:p>
        </p:txBody>
      </p:sp>
      <p:pic>
        <p:nvPicPr>
          <p:cNvPr id="7" name="Picture 2" descr="Buckingham Primary Academy">
            <a:extLst>
              <a:ext uri="{FF2B5EF4-FFF2-40B4-BE49-F238E27FC236}">
                <a16:creationId xmlns:a16="http://schemas.microsoft.com/office/drawing/2014/main" id="{10D23F7A-B3F0-5CA5-4479-2CBB6704B6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367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05D4D-395E-4537-9264-7461C3B5C3E0}"/>
              </a:ext>
            </a:extLst>
          </p:cNvPr>
          <p:cNvSpPr>
            <a:spLocks noGrp="1"/>
          </p:cNvSpPr>
          <p:nvPr>
            <p:ph type="title"/>
          </p:nvPr>
        </p:nvSpPr>
        <p:spPr/>
        <p:txBody>
          <a:bodyPr/>
          <a:lstStyle/>
          <a:p>
            <a:r>
              <a:rPr lang="en-GB" dirty="0"/>
              <a:t>Multiplication is commutative</a:t>
            </a:r>
          </a:p>
        </p:txBody>
      </p:sp>
      <p:sp>
        <p:nvSpPr>
          <p:cNvPr id="3" name="Text Placeholder 2">
            <a:extLst>
              <a:ext uri="{FF2B5EF4-FFF2-40B4-BE49-F238E27FC236}">
                <a16:creationId xmlns:a16="http://schemas.microsoft.com/office/drawing/2014/main" id="{66F8F600-15BD-41AF-8C84-8AB3A87F44C7}"/>
              </a:ext>
            </a:extLst>
          </p:cNvPr>
          <p:cNvSpPr>
            <a:spLocks noGrp="1"/>
          </p:cNvSpPr>
          <p:nvPr>
            <p:ph type="body" idx="1"/>
          </p:nvPr>
        </p:nvSpPr>
        <p:spPr>
          <a:xfrm>
            <a:off x="311700" y="739303"/>
            <a:ext cx="8520600" cy="1260186"/>
          </a:xfrm>
        </p:spPr>
        <p:txBody>
          <a:bodyPr/>
          <a:lstStyle/>
          <a:p>
            <a:pPr marL="114300" indent="0" algn="ctr">
              <a:buNone/>
            </a:pPr>
            <a:r>
              <a:rPr lang="en-US" dirty="0"/>
              <a:t>3 x 2 is the same as 2 x 3</a:t>
            </a:r>
          </a:p>
          <a:p>
            <a:endParaRPr lang="en-US" dirty="0"/>
          </a:p>
          <a:p>
            <a:pPr marL="114300" indent="0">
              <a:buNone/>
            </a:pPr>
            <a:r>
              <a:rPr lang="en-US" dirty="0"/>
              <a:t>Children need to understand that multiplication can be completed in any order to produce the same answer. Sometimes this link needs to be made explicit. </a:t>
            </a:r>
            <a:endParaRPr lang="en-GB" dirty="0"/>
          </a:p>
        </p:txBody>
      </p:sp>
      <p:sp>
        <p:nvSpPr>
          <p:cNvPr id="4" name="Slide Number Placeholder 3">
            <a:extLst>
              <a:ext uri="{FF2B5EF4-FFF2-40B4-BE49-F238E27FC236}">
                <a16:creationId xmlns:a16="http://schemas.microsoft.com/office/drawing/2014/main" id="{D11968F3-1803-4F87-AB5D-31F1733CA9CB}"/>
              </a:ext>
            </a:extLst>
          </p:cNvPr>
          <p:cNvSpPr>
            <a:spLocks noGrp="1"/>
          </p:cNvSpPr>
          <p:nvPr>
            <p:ph type="sldNum" idx="12"/>
          </p:nvPr>
        </p:nvSpPr>
        <p:spPr/>
        <p:txBody>
          <a:bodyPr/>
          <a:lstStyle/>
          <a:p>
            <a:fld id="{00000000-1234-1234-1234-123412341234}" type="slidenum">
              <a:rPr lang="en" smtClean="0"/>
              <a:pPr/>
              <a:t>9</a:t>
            </a:fld>
            <a:endParaRPr lang="en"/>
          </a:p>
        </p:txBody>
      </p:sp>
      <p:pic>
        <p:nvPicPr>
          <p:cNvPr id="3074" name="Picture 2">
            <a:extLst>
              <a:ext uri="{FF2B5EF4-FFF2-40B4-BE49-F238E27FC236}">
                <a16:creationId xmlns:a16="http://schemas.microsoft.com/office/drawing/2014/main" id="{D8A78F91-41D2-4A20-A01A-4B4B3AEFBE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32" y="2270284"/>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02C3A048-D1C3-4711-A37E-25AC1EA937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32" y="3004741"/>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8BAD499E-313E-475C-9DF1-A4548F9C05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6932" y="2272459"/>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extLst>
              <a:ext uri="{FF2B5EF4-FFF2-40B4-BE49-F238E27FC236}">
                <a16:creationId xmlns:a16="http://schemas.microsoft.com/office/drawing/2014/main" id="{79C133C5-968E-41D0-B56F-D9DE00D2BB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6932" y="3004741"/>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a:extLst>
              <a:ext uri="{FF2B5EF4-FFF2-40B4-BE49-F238E27FC236}">
                <a16:creationId xmlns:a16="http://schemas.microsoft.com/office/drawing/2014/main" id="{D815A357-9E98-4238-962A-4E4169DBC0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1332" y="2270284"/>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39415FC2-F1C2-4F2F-8C47-1A47E18332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1332" y="3004741"/>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C1F6AF74-DE5A-48F9-A8E2-92D21B8383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3172" y="2270284"/>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E6CD9CA5-5C63-471D-97CC-504D776DE7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3172" y="2955211"/>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a:extLst>
              <a:ext uri="{FF2B5EF4-FFF2-40B4-BE49-F238E27FC236}">
                <a16:creationId xmlns:a16="http://schemas.microsoft.com/office/drawing/2014/main" id="{5062EC5E-5F57-49DB-A788-0BA443C210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3172" y="3640138"/>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B0635747-77D6-45D5-A341-C4E79C9210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9076" y="2270284"/>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a:extLst>
              <a:ext uri="{FF2B5EF4-FFF2-40B4-BE49-F238E27FC236}">
                <a16:creationId xmlns:a16="http://schemas.microsoft.com/office/drawing/2014/main" id="{5FE28C4B-8B19-4A21-9B8C-6177400135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9076" y="2955211"/>
            <a:ext cx="602932" cy="60293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a:extLst>
              <a:ext uri="{FF2B5EF4-FFF2-40B4-BE49-F238E27FC236}">
                <a16:creationId xmlns:a16="http://schemas.microsoft.com/office/drawing/2014/main" id="{64A62770-7497-4C2A-B6AE-B94E471F54F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9076" y="3640138"/>
            <a:ext cx="602932" cy="602932"/>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2">
            <a:extLst>
              <a:ext uri="{FF2B5EF4-FFF2-40B4-BE49-F238E27FC236}">
                <a16:creationId xmlns:a16="http://schemas.microsoft.com/office/drawing/2014/main" id="{E39C81E3-B844-4BC0-B611-EE4D44F539B1}"/>
              </a:ext>
            </a:extLst>
          </p:cNvPr>
          <p:cNvSpPr txBox="1">
            <a:spLocks/>
          </p:cNvSpPr>
          <p:nvPr/>
        </p:nvSpPr>
        <p:spPr>
          <a:xfrm>
            <a:off x="311700" y="3758327"/>
            <a:ext cx="3382476" cy="44791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Nunito"/>
              <a:buChar char="●"/>
              <a:defRPr sz="1600" b="0" i="0" u="none" strike="noStrike" cap="none">
                <a:solidFill>
                  <a:schemeClr val="tx1"/>
                </a:solidFill>
                <a:latin typeface="+mn-lt"/>
                <a:ea typeface="Nunito"/>
                <a:cs typeface="Nunito"/>
                <a:sym typeface="Nunito"/>
              </a:defRPr>
            </a:lvl1pPr>
            <a:lvl2pPr marL="914400" marR="0" lvl="1"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4pPr>
            <a:lvl5pPr marL="2286000" marR="0" lvl="4"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5pPr>
            <a:lvl6pPr marL="2743200" marR="0" lvl="5"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6pPr>
            <a:lvl7pPr marL="3200400" marR="0" lvl="6"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7pPr>
            <a:lvl8pPr marL="3657600" marR="0" lvl="7"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8pPr>
            <a:lvl9pPr marL="4114800" marR="0" lvl="8" indent="-317500" algn="l" rtl="0">
              <a:lnSpc>
                <a:spcPct val="115000"/>
              </a:lnSpc>
              <a:spcBef>
                <a:spcPts val="1600"/>
              </a:spcBef>
              <a:spcAft>
                <a:spcPts val="1600"/>
              </a:spcAft>
              <a:buClr>
                <a:schemeClr val="dk2"/>
              </a:buClr>
              <a:buSzPts val="1400"/>
              <a:buFont typeface="Nunito"/>
              <a:buChar char="■"/>
              <a:defRPr sz="1400" b="0" i="0" u="none" strike="noStrike" cap="none">
                <a:solidFill>
                  <a:schemeClr val="dk2"/>
                </a:solidFill>
                <a:latin typeface="Nunito"/>
                <a:ea typeface="Nunito"/>
                <a:cs typeface="Nunito"/>
                <a:sym typeface="Nunito"/>
              </a:defRPr>
            </a:lvl9pPr>
          </a:lstStyle>
          <a:p>
            <a:pPr marL="114300" indent="0" algn="ctr">
              <a:buFont typeface="Nunito"/>
              <a:buNone/>
            </a:pPr>
            <a:r>
              <a:rPr lang="en-US" dirty="0"/>
              <a:t>3 lots of 2 = 6</a:t>
            </a:r>
            <a:endParaRPr lang="en-GB" dirty="0"/>
          </a:p>
        </p:txBody>
      </p:sp>
      <p:sp>
        <p:nvSpPr>
          <p:cNvPr id="18" name="Text Placeholder 2">
            <a:extLst>
              <a:ext uri="{FF2B5EF4-FFF2-40B4-BE49-F238E27FC236}">
                <a16:creationId xmlns:a16="http://schemas.microsoft.com/office/drawing/2014/main" id="{AB1C3563-D9A6-4097-924D-A2187493A236}"/>
              </a:ext>
            </a:extLst>
          </p:cNvPr>
          <p:cNvSpPr txBox="1">
            <a:spLocks/>
          </p:cNvSpPr>
          <p:nvPr/>
        </p:nvSpPr>
        <p:spPr>
          <a:xfrm>
            <a:off x="4904866" y="4325065"/>
            <a:ext cx="3382476" cy="44791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Nunito"/>
              <a:buChar char="●"/>
              <a:defRPr sz="1600" b="0" i="0" u="none" strike="noStrike" cap="none">
                <a:solidFill>
                  <a:schemeClr val="tx1"/>
                </a:solidFill>
                <a:latin typeface="+mn-lt"/>
                <a:ea typeface="Nunito"/>
                <a:cs typeface="Nunito"/>
                <a:sym typeface="Nunito"/>
              </a:defRPr>
            </a:lvl1pPr>
            <a:lvl2pPr marL="914400" marR="0" lvl="1"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2pPr>
            <a:lvl3pPr marL="1371600" marR="0" lvl="2" indent="-317500" algn="l" rtl="0">
              <a:lnSpc>
                <a:spcPct val="115000"/>
              </a:lnSpc>
              <a:spcBef>
                <a:spcPts val="1600"/>
              </a:spcBef>
              <a:spcAft>
                <a:spcPts val="0"/>
              </a:spcAft>
              <a:buClr>
                <a:schemeClr val="dk2"/>
              </a:buClr>
              <a:buSzPts val="1400"/>
              <a:buFont typeface="Nunito Sans SemiBold"/>
              <a:buChar char="■"/>
              <a:defRPr sz="1400" b="0" i="0" u="none" strike="noStrike" cap="none">
                <a:solidFill>
                  <a:schemeClr val="dk2"/>
                </a:solidFill>
                <a:latin typeface="Nunito Sans SemiBold"/>
                <a:ea typeface="Nunito Sans SemiBold"/>
                <a:cs typeface="Nunito Sans SemiBold"/>
                <a:sym typeface="Nunito Sans SemiBold"/>
              </a:defRPr>
            </a:lvl3pPr>
            <a:lvl4pPr marL="1828800" marR="0" lvl="3"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4pPr>
            <a:lvl5pPr marL="2286000" marR="0" lvl="4"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5pPr>
            <a:lvl6pPr marL="2743200" marR="0" lvl="5"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6pPr>
            <a:lvl7pPr marL="3200400" marR="0" lvl="6"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7pPr>
            <a:lvl8pPr marL="3657600" marR="0" lvl="7" indent="-317500" algn="l" rtl="0">
              <a:lnSpc>
                <a:spcPct val="115000"/>
              </a:lnSpc>
              <a:spcBef>
                <a:spcPts val="1600"/>
              </a:spcBef>
              <a:spcAft>
                <a:spcPts val="0"/>
              </a:spcAft>
              <a:buClr>
                <a:schemeClr val="dk2"/>
              </a:buClr>
              <a:buSzPts val="1400"/>
              <a:buFont typeface="Nunito"/>
              <a:buChar char="○"/>
              <a:defRPr sz="1400" b="0" i="0" u="none" strike="noStrike" cap="none">
                <a:solidFill>
                  <a:schemeClr val="dk2"/>
                </a:solidFill>
                <a:latin typeface="Nunito"/>
                <a:ea typeface="Nunito"/>
                <a:cs typeface="Nunito"/>
                <a:sym typeface="Nunito"/>
              </a:defRPr>
            </a:lvl8pPr>
            <a:lvl9pPr marL="4114800" marR="0" lvl="8" indent="-317500" algn="l" rtl="0">
              <a:lnSpc>
                <a:spcPct val="115000"/>
              </a:lnSpc>
              <a:spcBef>
                <a:spcPts val="1600"/>
              </a:spcBef>
              <a:spcAft>
                <a:spcPts val="1600"/>
              </a:spcAft>
              <a:buClr>
                <a:schemeClr val="dk2"/>
              </a:buClr>
              <a:buSzPts val="1400"/>
              <a:buFont typeface="Nunito"/>
              <a:buChar char="■"/>
              <a:defRPr sz="1400" b="0" i="0" u="none" strike="noStrike" cap="none">
                <a:solidFill>
                  <a:schemeClr val="dk2"/>
                </a:solidFill>
                <a:latin typeface="Nunito"/>
                <a:ea typeface="Nunito"/>
                <a:cs typeface="Nunito"/>
                <a:sym typeface="Nunito"/>
              </a:defRPr>
            </a:lvl9pPr>
          </a:lstStyle>
          <a:p>
            <a:pPr marL="114300" indent="0" algn="ctr">
              <a:buFont typeface="Nunito"/>
              <a:buNone/>
            </a:pPr>
            <a:r>
              <a:rPr lang="en-US" dirty="0"/>
              <a:t>2 lots of 3 = 6</a:t>
            </a:r>
            <a:endParaRPr lang="en-GB" dirty="0"/>
          </a:p>
        </p:txBody>
      </p:sp>
      <p:sp>
        <p:nvSpPr>
          <p:cNvPr id="5" name="TextBox 4">
            <a:extLst>
              <a:ext uri="{FF2B5EF4-FFF2-40B4-BE49-F238E27FC236}">
                <a16:creationId xmlns:a16="http://schemas.microsoft.com/office/drawing/2014/main" id="{E41BDB71-C3A0-0EBB-0791-E2EB8C13E0EC}"/>
              </a:ext>
            </a:extLst>
          </p:cNvPr>
          <p:cNvSpPr txBox="1"/>
          <p:nvPr/>
        </p:nvSpPr>
        <p:spPr>
          <a:xfrm>
            <a:off x="0" y="4119238"/>
            <a:ext cx="1677880" cy="1024261"/>
          </a:xfrm>
          <a:prstGeom prst="rect">
            <a:avLst/>
          </a:prstGeom>
          <a:solidFill>
            <a:schemeClr val="bg1"/>
          </a:solidFill>
          <a:ln>
            <a:solidFill>
              <a:schemeClr val="bg1"/>
            </a:solidFill>
          </a:ln>
        </p:spPr>
        <p:txBody>
          <a:bodyPr wrap="square" rtlCol="0">
            <a:spAutoFit/>
          </a:bodyPr>
          <a:lstStyle/>
          <a:p>
            <a:endParaRPr lang="en-GB" dirty="0"/>
          </a:p>
        </p:txBody>
      </p:sp>
      <p:pic>
        <p:nvPicPr>
          <p:cNvPr id="11" name="Picture 2" descr="Buckingham Primary Academy">
            <a:extLst>
              <a:ext uri="{FF2B5EF4-FFF2-40B4-BE49-F238E27FC236}">
                <a16:creationId xmlns:a16="http://schemas.microsoft.com/office/drawing/2014/main" id="{80EC4BAB-CBB6-8634-C02A-D687232898D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842" y="3971109"/>
            <a:ext cx="104775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528792"/>
      </p:ext>
    </p:extLst>
  </p:cSld>
  <p:clrMapOvr>
    <a:masterClrMapping/>
  </p:clrMapOvr>
</p:sld>
</file>

<file path=ppt/theme/theme1.xml><?xml version="1.0" encoding="utf-8"?>
<a:theme xmlns:a="http://schemas.openxmlformats.org/drawingml/2006/main" name="TSL">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C80AD067897B40A82E2E3DE28CDAE5" ma:contentTypeVersion="15" ma:contentTypeDescription="Create a new document." ma:contentTypeScope="" ma:versionID="556a1999d7e8115e87882ddeec046324">
  <xsd:schema xmlns:xsd="http://www.w3.org/2001/XMLSchema" xmlns:xs="http://www.w3.org/2001/XMLSchema" xmlns:p="http://schemas.microsoft.com/office/2006/metadata/properties" xmlns:ns2="aa2faa68-403d-4087-a78e-2639e168f601" xmlns:ns3="8bc44ad1-2ca1-4151-8610-1d42439433b0" targetNamespace="http://schemas.microsoft.com/office/2006/metadata/properties" ma:root="true" ma:fieldsID="33cd9c03bef9497cfb3ef41aff0e4a07" ns2:_="" ns3:_="">
    <xsd:import namespace="aa2faa68-403d-4087-a78e-2639e168f601"/>
    <xsd:import namespace="8bc44ad1-2ca1-4151-8610-1d42439433b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2faa68-403d-4087-a78e-2639e168f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bc44ad1-2ca1-4151-8610-1d42439433b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5b25167-f095-49bd-9fa0-2356ddbf1155}" ma:internalName="TaxCatchAll" ma:showField="CatchAllData" ma:web="8bc44ad1-2ca1-4151-8610-1d42439433b0">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a2faa68-403d-4087-a78e-2639e168f601">
      <Terms xmlns="http://schemas.microsoft.com/office/infopath/2007/PartnerControls"/>
    </lcf76f155ced4ddcb4097134ff3c332f>
    <TaxCatchAll xmlns="8bc44ad1-2ca1-4151-8610-1d42439433b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651374-1CFB-4750-BAC7-C86067C58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2faa68-403d-4087-a78e-2639e168f601"/>
    <ds:schemaRef ds:uri="8bc44ad1-2ca1-4151-8610-1d42439433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DA5DFA-A5BB-4681-B69F-842F9F85EAE7}">
  <ds:schemaRefs>
    <ds:schemaRef ds:uri="http://www.w3.org/XML/1998/namespace"/>
    <ds:schemaRef ds:uri="http://purl.org/dc/elements/1.1/"/>
    <ds:schemaRef ds:uri="http://schemas.microsoft.com/office/2006/documentManagement/types"/>
    <ds:schemaRef ds:uri="http://purl.org/dc/terms/"/>
    <ds:schemaRef ds:uri="aa2faa68-403d-4087-a78e-2639e168f60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8bc44ad1-2ca1-4151-8610-1d42439433b0"/>
  </ds:schemaRefs>
</ds:datastoreItem>
</file>

<file path=customXml/itemProps3.xml><?xml version="1.0" encoding="utf-8"?>
<ds:datastoreItem xmlns:ds="http://schemas.openxmlformats.org/officeDocument/2006/customXml" ds:itemID="{FCDC61E7-86EA-4C9E-8353-378897F373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916</TotalTime>
  <Words>1568</Words>
  <Application>Microsoft Office PowerPoint</Application>
  <PresentationFormat>On-screen Show (16:9)</PresentationFormat>
  <Paragraphs>131</Paragraphs>
  <Slides>13</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Nunito Sans SemiBold</vt:lpstr>
      <vt:lpstr>Nunito</vt:lpstr>
      <vt:lpstr>Arial</vt:lpstr>
      <vt:lpstr>TSL</vt:lpstr>
      <vt:lpstr>Year 4 Multiplication   Presentation for Parents, Carers &amp; Guardians</vt:lpstr>
      <vt:lpstr>Important information about multiplication tables check (MTC)</vt:lpstr>
      <vt:lpstr>When the check will take place</vt:lpstr>
      <vt:lpstr>How the check is carried out</vt:lpstr>
      <vt:lpstr>The check questions</vt:lpstr>
      <vt:lpstr>Ways to support times table knowledge </vt:lpstr>
      <vt:lpstr>Counting and looking for patterns</vt:lpstr>
      <vt:lpstr>Repeated addition</vt:lpstr>
      <vt:lpstr>Multiplication is commutative</vt:lpstr>
      <vt:lpstr>Multiplication is the inverse of division</vt:lpstr>
      <vt:lpstr>Fact families</vt:lpstr>
      <vt:lpstr>Using known facts</vt:lpstr>
      <vt:lpstr>How best to prepare your child for the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SATs 2022 Presentation for Parents, Carers &amp; Guardians</dc:title>
  <dc:creator>Hannah Searle - Work</dc:creator>
  <cp:lastModifiedBy>Thorpe, Kirsty</cp:lastModifiedBy>
  <cp:revision>27</cp:revision>
  <dcterms:modified xsi:type="dcterms:W3CDTF">2024-07-08T10:04:16Z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0x010100D5C80AD067897B40A82E2E3DE28CDAE5</vt:lpwstr>
  </property>
  <property fmtid="{D5CDD505-2E9C-101B-9397-08002B2CF9AE}" pid="3" name="MediaServiceImageTags">
    <vt:lpwstr/>
  </property>
</Properties>
</file>