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2" r:id="rId6"/>
    <p:sldId id="258" r:id="rId7"/>
    <p:sldId id="259" r:id="rId8"/>
    <p:sldId id="260" r:id="rId9"/>
    <p:sldId id="261" r:id="rId10"/>
    <p:sldId id="264" r:id="rId11"/>
  </p:sldIdLst>
  <p:sldSz cx="7151688" cy="11898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B3D5A-EEBD-4729-99CE-2DAA3606B55F}" v="4" dt="2023-12-03T13:25:13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 snapToGrid="0">
      <p:cViewPr varScale="1">
        <p:scale>
          <a:sx n="48" d="100"/>
          <a:sy n="48" d="100"/>
        </p:scale>
        <p:origin x="28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Earl" userId="2cb986c0-7466-473b-accc-d4037b3f90e6" providerId="ADAL" clId="{C00B3D5A-EEBD-4729-99CE-2DAA3606B55F}"/>
    <pc:docChg chg="addSld delSld modSld">
      <pc:chgData name="Rebecca Earl" userId="2cb986c0-7466-473b-accc-d4037b3f90e6" providerId="ADAL" clId="{C00B3D5A-EEBD-4729-99CE-2DAA3606B55F}" dt="2023-12-03T13:25:18.188" v="6" actId="1076"/>
      <pc:docMkLst>
        <pc:docMk/>
      </pc:docMkLst>
      <pc:sldChg chg="addSp modSp mod">
        <pc:chgData name="Rebecca Earl" userId="2cb986c0-7466-473b-accc-d4037b3f90e6" providerId="ADAL" clId="{C00B3D5A-EEBD-4729-99CE-2DAA3606B55F}" dt="2023-12-03T13:25:18.188" v="6" actId="1076"/>
        <pc:sldMkLst>
          <pc:docMk/>
          <pc:sldMk cId="2276768604" sldId="264"/>
        </pc:sldMkLst>
        <pc:picChg chg="add mod">
          <ac:chgData name="Rebecca Earl" userId="2cb986c0-7466-473b-accc-d4037b3f90e6" providerId="ADAL" clId="{C00B3D5A-EEBD-4729-99CE-2DAA3606B55F}" dt="2023-12-03T13:25:02.226" v="4"/>
          <ac:picMkLst>
            <pc:docMk/>
            <pc:sldMk cId="2276768604" sldId="264"/>
            <ac:picMk id="6" creationId="{83DB6AF2-0C75-19E6-C946-810032A0B489}"/>
          </ac:picMkLst>
        </pc:picChg>
        <pc:picChg chg="add mod">
          <ac:chgData name="Rebecca Earl" userId="2cb986c0-7466-473b-accc-d4037b3f90e6" providerId="ADAL" clId="{C00B3D5A-EEBD-4729-99CE-2DAA3606B55F}" dt="2023-12-03T13:25:18.188" v="6" actId="1076"/>
          <ac:picMkLst>
            <pc:docMk/>
            <pc:sldMk cId="2276768604" sldId="264"/>
            <ac:picMk id="23" creationId="{811C857E-B4B8-E86D-2C63-E52C5B0F764F}"/>
          </ac:picMkLst>
        </pc:picChg>
      </pc:sldChg>
      <pc:sldChg chg="add del">
        <pc:chgData name="Rebecca Earl" userId="2cb986c0-7466-473b-accc-d4037b3f90e6" providerId="ADAL" clId="{C00B3D5A-EEBD-4729-99CE-2DAA3606B55F}" dt="2023-12-03T13:24:56.469" v="3" actId="47"/>
        <pc:sldMkLst>
          <pc:docMk/>
          <pc:sldMk cId="1918766478" sldId="265"/>
        </pc:sldMkLst>
      </pc:sldChg>
      <pc:sldChg chg="add del">
        <pc:chgData name="Rebecca Earl" userId="2cb986c0-7466-473b-accc-d4037b3f90e6" providerId="ADAL" clId="{C00B3D5A-EEBD-4729-99CE-2DAA3606B55F}" dt="2023-12-03T13:24:47.848" v="1" actId="47"/>
        <pc:sldMkLst>
          <pc:docMk/>
          <pc:sldMk cId="2926645648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77" y="1947248"/>
            <a:ext cx="6078935" cy="4142376"/>
          </a:xfrm>
        </p:spPr>
        <p:txBody>
          <a:bodyPr anchor="b"/>
          <a:lstStyle>
            <a:lvl1pPr algn="ctr"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961" y="6249369"/>
            <a:ext cx="5363766" cy="2872671"/>
          </a:xfrm>
        </p:spPr>
        <p:txBody>
          <a:bodyPr/>
          <a:lstStyle>
            <a:lvl1pPr marL="0" indent="0" algn="ctr">
              <a:buNone/>
              <a:defRPr sz="1877"/>
            </a:lvl1pPr>
            <a:lvl2pPr marL="357576" indent="0" algn="ctr">
              <a:buNone/>
              <a:defRPr sz="1564"/>
            </a:lvl2pPr>
            <a:lvl3pPr marL="715152" indent="0" algn="ctr">
              <a:buNone/>
              <a:defRPr sz="1408"/>
            </a:lvl3pPr>
            <a:lvl4pPr marL="1072728" indent="0" algn="ctr">
              <a:buNone/>
              <a:defRPr sz="1251"/>
            </a:lvl4pPr>
            <a:lvl5pPr marL="1430304" indent="0" algn="ctr">
              <a:buNone/>
              <a:defRPr sz="1251"/>
            </a:lvl5pPr>
            <a:lvl6pPr marL="1787881" indent="0" algn="ctr">
              <a:buNone/>
              <a:defRPr sz="1251"/>
            </a:lvl6pPr>
            <a:lvl7pPr marL="2145457" indent="0" algn="ctr">
              <a:buNone/>
              <a:defRPr sz="1251"/>
            </a:lvl7pPr>
            <a:lvl8pPr marL="2503033" indent="0" algn="ctr">
              <a:buNone/>
              <a:defRPr sz="1251"/>
            </a:lvl8pPr>
            <a:lvl9pPr marL="2860609" indent="0" algn="ctr">
              <a:buNone/>
              <a:defRPr sz="125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2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7927" y="633475"/>
            <a:ext cx="1542083" cy="10083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679" y="633475"/>
            <a:ext cx="4536852" cy="100832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9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6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54" y="2966319"/>
            <a:ext cx="6168331" cy="4949367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954" y="7962509"/>
            <a:ext cx="6168331" cy="2602755"/>
          </a:xfrm>
        </p:spPr>
        <p:txBody>
          <a:bodyPr/>
          <a:lstStyle>
            <a:lvl1pPr marL="0" indent="0">
              <a:buNone/>
              <a:defRPr sz="1877">
                <a:solidFill>
                  <a:schemeClr val="tx1"/>
                </a:solidFill>
              </a:defRPr>
            </a:lvl1pPr>
            <a:lvl2pPr marL="357576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5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679" y="3167375"/>
            <a:ext cx="3039467" cy="7549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0542" y="3167375"/>
            <a:ext cx="3039467" cy="7549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0" y="633477"/>
            <a:ext cx="6168331" cy="2299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11" y="2916740"/>
            <a:ext cx="3025499" cy="1429449"/>
          </a:xfrm>
        </p:spPr>
        <p:txBody>
          <a:bodyPr anchor="b"/>
          <a:lstStyle>
            <a:lvl1pPr marL="0" indent="0">
              <a:buNone/>
              <a:defRPr sz="1877" b="1"/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1" y="4346189"/>
            <a:ext cx="3025499" cy="63925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20542" y="2916740"/>
            <a:ext cx="3040399" cy="1429449"/>
          </a:xfrm>
        </p:spPr>
        <p:txBody>
          <a:bodyPr anchor="b"/>
          <a:lstStyle>
            <a:lvl1pPr marL="0" indent="0">
              <a:buNone/>
              <a:defRPr sz="1877" b="1"/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0542" y="4346189"/>
            <a:ext cx="3040399" cy="63925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9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8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7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0" y="793221"/>
            <a:ext cx="2306606" cy="2776273"/>
          </a:xfrm>
        </p:spPr>
        <p:txBody>
          <a:bodyPr anchor="b"/>
          <a:lstStyle>
            <a:lvl1pPr>
              <a:defRPr sz="25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399" y="1713139"/>
            <a:ext cx="3620542" cy="8455514"/>
          </a:xfrm>
        </p:spPr>
        <p:txBody>
          <a:bodyPr/>
          <a:lstStyle>
            <a:lvl1pPr>
              <a:defRPr sz="2503"/>
            </a:lvl1pPr>
            <a:lvl2pPr>
              <a:defRPr sz="2190"/>
            </a:lvl2pPr>
            <a:lvl3pPr>
              <a:defRPr sz="187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610" y="3569494"/>
            <a:ext cx="2306606" cy="6612929"/>
          </a:xfrm>
        </p:spPr>
        <p:txBody>
          <a:bodyPr/>
          <a:lstStyle>
            <a:lvl1pPr marL="0" indent="0">
              <a:buNone/>
              <a:defRPr sz="1251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0" y="793221"/>
            <a:ext cx="2306606" cy="2776273"/>
          </a:xfrm>
        </p:spPr>
        <p:txBody>
          <a:bodyPr anchor="b"/>
          <a:lstStyle>
            <a:lvl1pPr>
              <a:defRPr sz="25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0399" y="1713139"/>
            <a:ext cx="3620542" cy="8455514"/>
          </a:xfrm>
        </p:spPr>
        <p:txBody>
          <a:bodyPr anchor="t"/>
          <a:lstStyle>
            <a:lvl1pPr marL="0" indent="0">
              <a:buNone/>
              <a:defRPr sz="2503"/>
            </a:lvl1pPr>
            <a:lvl2pPr marL="357576" indent="0">
              <a:buNone/>
              <a:defRPr sz="2190"/>
            </a:lvl2pPr>
            <a:lvl3pPr marL="715152" indent="0">
              <a:buNone/>
              <a:defRPr sz="1877"/>
            </a:lvl3pPr>
            <a:lvl4pPr marL="1072728" indent="0">
              <a:buNone/>
              <a:defRPr sz="1564"/>
            </a:lvl4pPr>
            <a:lvl5pPr marL="1430304" indent="0">
              <a:buNone/>
              <a:defRPr sz="1564"/>
            </a:lvl5pPr>
            <a:lvl6pPr marL="1787881" indent="0">
              <a:buNone/>
              <a:defRPr sz="1564"/>
            </a:lvl6pPr>
            <a:lvl7pPr marL="2145457" indent="0">
              <a:buNone/>
              <a:defRPr sz="1564"/>
            </a:lvl7pPr>
            <a:lvl8pPr marL="2503033" indent="0">
              <a:buNone/>
              <a:defRPr sz="1564"/>
            </a:lvl8pPr>
            <a:lvl9pPr marL="2860609" indent="0">
              <a:buNone/>
              <a:defRPr sz="15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610" y="3569494"/>
            <a:ext cx="2306606" cy="6612929"/>
          </a:xfrm>
        </p:spPr>
        <p:txBody>
          <a:bodyPr/>
          <a:lstStyle>
            <a:lvl1pPr marL="0" indent="0">
              <a:buNone/>
              <a:defRPr sz="1251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679" y="633477"/>
            <a:ext cx="6168331" cy="229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679" y="3167375"/>
            <a:ext cx="6168331" cy="7549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678" y="11027976"/>
            <a:ext cx="1609130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D341-D6EA-451A-BCD9-F6AB79667A1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8997" y="11027976"/>
            <a:ext cx="2413695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0880" y="11027976"/>
            <a:ext cx="1609130" cy="633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7D81-ED8D-4F14-8C6B-5CC577574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5152" rtl="0" eaLnBrk="1" latinLnBrk="0" hangingPunct="1">
        <a:lnSpc>
          <a:spcPct val="90000"/>
        </a:lnSpc>
        <a:spcBef>
          <a:spcPct val="0"/>
        </a:spcBef>
        <a:buNone/>
        <a:defRPr sz="34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788" indent="-178788" algn="l" defTabSz="715152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6364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893940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3pPr>
      <a:lvl4pPr marL="1251516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3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5pPr>
      <a:lvl6pPr marL="1966669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2324245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2681821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3039397" indent="-178788" algn="l" defTabSz="715152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1pPr>
      <a:lvl2pPr marL="357576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2pPr>
      <a:lvl3pPr marL="715152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3pPr>
      <a:lvl4pPr marL="1072728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4pPr>
      <a:lvl5pPr marL="1430304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5pPr>
      <a:lvl6pPr marL="1787881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2145457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2503033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2860609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21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24.png"/><Relationship Id="rId2" Type="http://schemas.openxmlformats.org/officeDocument/2006/relationships/image" Target="../media/image4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16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25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16.png"/><Relationship Id="rId2" Type="http://schemas.openxmlformats.org/officeDocument/2006/relationships/image" Target="../media/image56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2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24.png"/><Relationship Id="rId2" Type="http://schemas.openxmlformats.org/officeDocument/2006/relationships/image" Target="../media/image70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16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3.png"/><Relationship Id="rId21" Type="http://schemas.openxmlformats.org/officeDocument/2006/relationships/image" Target="../media/image25.png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2.png"/><Relationship Id="rId16" Type="http://schemas.openxmlformats.org/officeDocument/2006/relationships/image" Target="../media/image95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B62B5540-F9F0-4DE9-9604-56E60D587687}"/>
              </a:ext>
            </a:extLst>
          </p:cNvPr>
          <p:cNvCxnSpPr>
            <a:cxnSpLocks/>
          </p:cNvCxnSpPr>
          <p:nvPr/>
        </p:nvCxnSpPr>
        <p:spPr>
          <a:xfrm flipH="1" flipV="1">
            <a:off x="6438187" y="1971255"/>
            <a:ext cx="110378" cy="29251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5EBFD940-ED44-4817-9673-4353D5862A7E}"/>
              </a:ext>
            </a:extLst>
          </p:cNvPr>
          <p:cNvCxnSpPr>
            <a:cxnSpLocks/>
          </p:cNvCxnSpPr>
          <p:nvPr/>
        </p:nvCxnSpPr>
        <p:spPr>
          <a:xfrm flipV="1">
            <a:off x="5856463" y="1963946"/>
            <a:ext cx="0" cy="23387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19DC4FD9-D636-4A4B-96E0-84A2C539C347}"/>
              </a:ext>
            </a:extLst>
          </p:cNvPr>
          <p:cNvCxnSpPr>
            <a:cxnSpLocks/>
          </p:cNvCxnSpPr>
          <p:nvPr/>
        </p:nvCxnSpPr>
        <p:spPr>
          <a:xfrm>
            <a:off x="5364658" y="1064467"/>
            <a:ext cx="14680" cy="32233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CD73EDE6-6DDB-4469-8AE9-4F1890CE22D5}"/>
              </a:ext>
            </a:extLst>
          </p:cNvPr>
          <p:cNvCxnSpPr>
            <a:cxnSpLocks/>
          </p:cNvCxnSpPr>
          <p:nvPr/>
        </p:nvCxnSpPr>
        <p:spPr>
          <a:xfrm flipV="1">
            <a:off x="5018246" y="1963946"/>
            <a:ext cx="0" cy="23387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63020DE-D772-4EF3-992F-7805D865BC13}"/>
              </a:ext>
            </a:extLst>
          </p:cNvPr>
          <p:cNvCxnSpPr>
            <a:cxnSpLocks/>
          </p:cNvCxnSpPr>
          <p:nvPr/>
        </p:nvCxnSpPr>
        <p:spPr>
          <a:xfrm>
            <a:off x="4444848" y="1064467"/>
            <a:ext cx="14680" cy="32233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67985D4D-AA66-4B12-917A-6B793B5C116A}"/>
              </a:ext>
            </a:extLst>
          </p:cNvPr>
          <p:cNvCxnSpPr>
            <a:cxnSpLocks/>
          </p:cNvCxnSpPr>
          <p:nvPr/>
        </p:nvCxnSpPr>
        <p:spPr>
          <a:xfrm>
            <a:off x="3790095" y="1076191"/>
            <a:ext cx="14680" cy="32233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9A22F9C8-EB05-49AE-96D2-2F63FC8EBA17}"/>
              </a:ext>
            </a:extLst>
          </p:cNvPr>
          <p:cNvCxnSpPr>
            <a:cxnSpLocks/>
          </p:cNvCxnSpPr>
          <p:nvPr/>
        </p:nvCxnSpPr>
        <p:spPr>
          <a:xfrm flipV="1">
            <a:off x="3437604" y="1933085"/>
            <a:ext cx="0" cy="23387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95B5CFA-92B1-4E26-B97C-F895AFAE00EF}"/>
              </a:ext>
            </a:extLst>
          </p:cNvPr>
          <p:cNvCxnSpPr>
            <a:cxnSpLocks/>
          </p:cNvCxnSpPr>
          <p:nvPr/>
        </p:nvCxnSpPr>
        <p:spPr>
          <a:xfrm flipV="1">
            <a:off x="2793986" y="1903088"/>
            <a:ext cx="145427" cy="40807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1370CC15-4B81-48B9-955D-C89181030BB2}"/>
              </a:ext>
            </a:extLst>
          </p:cNvPr>
          <p:cNvCxnSpPr>
            <a:cxnSpLocks/>
          </p:cNvCxnSpPr>
          <p:nvPr/>
        </p:nvCxnSpPr>
        <p:spPr>
          <a:xfrm>
            <a:off x="2891348" y="1063575"/>
            <a:ext cx="173416" cy="305307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66972459-A273-4A0F-9FDB-5BDEE4DDB53A}"/>
              </a:ext>
            </a:extLst>
          </p:cNvPr>
          <p:cNvCxnSpPr>
            <a:cxnSpLocks/>
          </p:cNvCxnSpPr>
          <p:nvPr/>
        </p:nvCxnSpPr>
        <p:spPr>
          <a:xfrm flipH="1" flipV="1">
            <a:off x="1362489" y="2349548"/>
            <a:ext cx="291704" cy="29989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3DDFE5E6-9A6B-4A3E-9562-42DE089C3674}"/>
              </a:ext>
            </a:extLst>
          </p:cNvPr>
          <p:cNvCxnSpPr>
            <a:cxnSpLocks/>
          </p:cNvCxnSpPr>
          <p:nvPr/>
        </p:nvCxnSpPr>
        <p:spPr>
          <a:xfrm flipV="1">
            <a:off x="894810" y="3467952"/>
            <a:ext cx="404787" cy="1366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C1AD9786-61F4-45F0-8CE2-FA1AA2850205}"/>
              </a:ext>
            </a:extLst>
          </p:cNvPr>
          <p:cNvCxnSpPr>
            <a:cxnSpLocks/>
          </p:cNvCxnSpPr>
          <p:nvPr/>
        </p:nvCxnSpPr>
        <p:spPr>
          <a:xfrm flipV="1">
            <a:off x="1996916" y="3661394"/>
            <a:ext cx="0" cy="23387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5CCD504F-708C-4052-9D08-DE04FB4B1FB3}"/>
              </a:ext>
            </a:extLst>
          </p:cNvPr>
          <p:cNvCxnSpPr>
            <a:cxnSpLocks/>
          </p:cNvCxnSpPr>
          <p:nvPr/>
        </p:nvCxnSpPr>
        <p:spPr>
          <a:xfrm flipV="1">
            <a:off x="664794" y="2610508"/>
            <a:ext cx="145427" cy="40807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4812A691-C4F5-4ACB-9046-21631BEC6EE3}"/>
              </a:ext>
            </a:extLst>
          </p:cNvPr>
          <p:cNvCxnSpPr>
            <a:cxnSpLocks/>
          </p:cNvCxnSpPr>
          <p:nvPr/>
        </p:nvCxnSpPr>
        <p:spPr>
          <a:xfrm flipV="1">
            <a:off x="3015136" y="3658179"/>
            <a:ext cx="0" cy="23387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22C44F5F-F7CF-4072-85BF-CF70CEA9FACE}"/>
              </a:ext>
            </a:extLst>
          </p:cNvPr>
          <p:cNvCxnSpPr>
            <a:cxnSpLocks/>
          </p:cNvCxnSpPr>
          <p:nvPr/>
        </p:nvCxnSpPr>
        <p:spPr>
          <a:xfrm flipH="1">
            <a:off x="3554335" y="2825883"/>
            <a:ext cx="1189" cy="2497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6CB7A184-22E0-41FA-9028-40B2AB99A2D8}"/>
              </a:ext>
            </a:extLst>
          </p:cNvPr>
          <p:cNvCxnSpPr>
            <a:cxnSpLocks/>
          </p:cNvCxnSpPr>
          <p:nvPr/>
        </p:nvCxnSpPr>
        <p:spPr>
          <a:xfrm flipV="1">
            <a:off x="3829727" y="3658179"/>
            <a:ext cx="0" cy="23387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B0F5639A-9703-4682-9BE5-6D6E33B4D31D}"/>
              </a:ext>
            </a:extLst>
          </p:cNvPr>
          <p:cNvCxnSpPr>
            <a:cxnSpLocks/>
          </p:cNvCxnSpPr>
          <p:nvPr/>
        </p:nvCxnSpPr>
        <p:spPr>
          <a:xfrm flipH="1">
            <a:off x="4288196" y="2839933"/>
            <a:ext cx="1189" cy="2497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2F295BF3-ECF2-4710-BF70-3FEF305BFBFB}"/>
              </a:ext>
            </a:extLst>
          </p:cNvPr>
          <p:cNvCxnSpPr>
            <a:cxnSpLocks/>
          </p:cNvCxnSpPr>
          <p:nvPr/>
        </p:nvCxnSpPr>
        <p:spPr>
          <a:xfrm flipV="1">
            <a:off x="4515277" y="3675728"/>
            <a:ext cx="0" cy="23387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307286" y="-605443"/>
            <a:ext cx="1166595" cy="453958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263F8C01-4316-4DCD-8371-CC1BEE60F69F}"/>
              </a:ext>
            </a:extLst>
          </p:cNvPr>
          <p:cNvCxnSpPr>
            <a:cxnSpLocks/>
          </p:cNvCxnSpPr>
          <p:nvPr/>
        </p:nvCxnSpPr>
        <p:spPr>
          <a:xfrm>
            <a:off x="5747628" y="4032237"/>
            <a:ext cx="399278" cy="3386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21D60AEC-5871-4AED-B74A-0E36DA6D0A11}"/>
              </a:ext>
            </a:extLst>
          </p:cNvPr>
          <p:cNvCxnSpPr>
            <a:cxnSpLocks/>
            <a:stCxn id="205" idx="0"/>
          </p:cNvCxnSpPr>
          <p:nvPr/>
        </p:nvCxnSpPr>
        <p:spPr>
          <a:xfrm flipH="1" flipV="1">
            <a:off x="6533761" y="5033795"/>
            <a:ext cx="161561" cy="21768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E8852A9-4DDB-4B4E-B3B1-B5544FEBEA51}"/>
              </a:ext>
            </a:extLst>
          </p:cNvPr>
          <p:cNvCxnSpPr>
            <a:cxnSpLocks/>
          </p:cNvCxnSpPr>
          <p:nvPr/>
        </p:nvCxnSpPr>
        <p:spPr>
          <a:xfrm flipV="1">
            <a:off x="5945336" y="5338761"/>
            <a:ext cx="0" cy="23387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DE86E606-E1D6-45AA-B2D2-55367E101812}"/>
              </a:ext>
            </a:extLst>
          </p:cNvPr>
          <p:cNvCxnSpPr>
            <a:cxnSpLocks/>
          </p:cNvCxnSpPr>
          <p:nvPr/>
        </p:nvCxnSpPr>
        <p:spPr>
          <a:xfrm flipV="1">
            <a:off x="5055993" y="5412028"/>
            <a:ext cx="0" cy="23387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67B4FF10-156F-4AA3-BD4B-BEB8360A2949}"/>
              </a:ext>
            </a:extLst>
          </p:cNvPr>
          <p:cNvCxnSpPr>
            <a:cxnSpLocks/>
          </p:cNvCxnSpPr>
          <p:nvPr/>
        </p:nvCxnSpPr>
        <p:spPr>
          <a:xfrm flipV="1">
            <a:off x="4076349" y="5393153"/>
            <a:ext cx="0" cy="23387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999F0C86-93CA-47D7-9171-51E01FA1C96D}"/>
              </a:ext>
            </a:extLst>
          </p:cNvPr>
          <p:cNvCxnSpPr>
            <a:cxnSpLocks/>
          </p:cNvCxnSpPr>
          <p:nvPr/>
        </p:nvCxnSpPr>
        <p:spPr>
          <a:xfrm flipV="1">
            <a:off x="3116651" y="5393153"/>
            <a:ext cx="0" cy="23387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020B2E68-C6D0-4D35-966D-98049DC0B354}"/>
              </a:ext>
            </a:extLst>
          </p:cNvPr>
          <p:cNvCxnSpPr>
            <a:cxnSpLocks/>
          </p:cNvCxnSpPr>
          <p:nvPr/>
        </p:nvCxnSpPr>
        <p:spPr>
          <a:xfrm>
            <a:off x="2489170" y="4534411"/>
            <a:ext cx="402178" cy="29744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4" name="Picture 1073">
            <a:extLst>
              <a:ext uri="{FF2B5EF4-FFF2-40B4-BE49-F238E27FC236}">
                <a16:creationId xmlns:a16="http://schemas.microsoft.com/office/drawing/2014/main" id="{C917DA27-7AEC-4796-8E78-F68DDF6A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6" y="6220663"/>
            <a:ext cx="768082" cy="720809"/>
          </a:xfrm>
          <a:prstGeom prst="rect">
            <a:avLst/>
          </a:prstGeom>
        </p:spPr>
      </p:pic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C79B3753-71DB-4199-BAFD-C0FB675B98CB}"/>
              </a:ext>
            </a:extLst>
          </p:cNvPr>
          <p:cNvCxnSpPr>
            <a:cxnSpLocks/>
          </p:cNvCxnSpPr>
          <p:nvPr/>
        </p:nvCxnSpPr>
        <p:spPr>
          <a:xfrm>
            <a:off x="501502" y="5227100"/>
            <a:ext cx="474316" cy="25094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EE1A79C0-D662-4B50-9D58-31C989DC72C8}"/>
              </a:ext>
            </a:extLst>
          </p:cNvPr>
          <p:cNvCxnSpPr>
            <a:cxnSpLocks/>
          </p:cNvCxnSpPr>
          <p:nvPr/>
        </p:nvCxnSpPr>
        <p:spPr>
          <a:xfrm>
            <a:off x="1299597" y="4583054"/>
            <a:ext cx="169398" cy="3520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9CBCDAB-299F-4CB2-A508-DD59096C8197}"/>
              </a:ext>
            </a:extLst>
          </p:cNvPr>
          <p:cNvCxnSpPr>
            <a:cxnSpLocks/>
          </p:cNvCxnSpPr>
          <p:nvPr/>
        </p:nvCxnSpPr>
        <p:spPr>
          <a:xfrm flipV="1">
            <a:off x="908855" y="6757719"/>
            <a:ext cx="161158" cy="24948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48AD85F-01A2-4907-A908-6679E8DE083A}"/>
              </a:ext>
            </a:extLst>
          </p:cNvPr>
          <p:cNvCxnSpPr>
            <a:cxnSpLocks/>
          </p:cNvCxnSpPr>
          <p:nvPr/>
        </p:nvCxnSpPr>
        <p:spPr>
          <a:xfrm flipV="1">
            <a:off x="1340765" y="7014773"/>
            <a:ext cx="120892" cy="28420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1E4A21C-6600-4528-AED5-EB2E832DD147}"/>
              </a:ext>
            </a:extLst>
          </p:cNvPr>
          <p:cNvCxnSpPr>
            <a:cxnSpLocks/>
          </p:cNvCxnSpPr>
          <p:nvPr/>
        </p:nvCxnSpPr>
        <p:spPr>
          <a:xfrm flipH="1">
            <a:off x="3300603" y="6303307"/>
            <a:ext cx="1189" cy="24976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34D655AC-3F6C-45B8-9A7F-8290B8070B7A}"/>
              </a:ext>
            </a:extLst>
          </p:cNvPr>
          <p:cNvCxnSpPr>
            <a:cxnSpLocks/>
          </p:cNvCxnSpPr>
          <p:nvPr/>
        </p:nvCxnSpPr>
        <p:spPr>
          <a:xfrm flipV="1">
            <a:off x="4324609" y="7122412"/>
            <a:ext cx="0" cy="23387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7D626848-30DC-4920-8FA7-44CF9CFA69D3}"/>
              </a:ext>
            </a:extLst>
          </p:cNvPr>
          <p:cNvCxnSpPr>
            <a:cxnSpLocks/>
          </p:cNvCxnSpPr>
          <p:nvPr/>
        </p:nvCxnSpPr>
        <p:spPr>
          <a:xfrm flipH="1">
            <a:off x="4708155" y="6216460"/>
            <a:ext cx="54986" cy="34072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C10282D3-8FE6-4DE7-AA84-ED7ED3AE1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51" y="10674946"/>
            <a:ext cx="501224" cy="485185"/>
          </a:xfrm>
          <a:prstGeom prst="rect">
            <a:avLst/>
          </a:prstGeom>
        </p:spPr>
      </p:pic>
      <p:pic>
        <p:nvPicPr>
          <p:cNvPr id="1064" name="Picture 1063">
            <a:extLst>
              <a:ext uri="{FF2B5EF4-FFF2-40B4-BE49-F238E27FC236}">
                <a16:creationId xmlns:a16="http://schemas.microsoft.com/office/drawing/2014/main" id="{77B44241-7F2D-4C87-ABDA-4696EC19C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62" y="10727738"/>
            <a:ext cx="435788" cy="435788"/>
          </a:xfrm>
          <a:prstGeom prst="rect">
            <a:avLst/>
          </a:prstGeom>
        </p:spPr>
      </p:pic>
      <p:pic>
        <p:nvPicPr>
          <p:cNvPr id="1063" name="Picture 1062">
            <a:extLst>
              <a:ext uri="{FF2B5EF4-FFF2-40B4-BE49-F238E27FC236}">
                <a16:creationId xmlns:a16="http://schemas.microsoft.com/office/drawing/2014/main" id="{F5E608BF-0E9E-4547-A16A-52B925591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965" y="8297926"/>
            <a:ext cx="555587" cy="577121"/>
          </a:xfrm>
          <a:prstGeom prst="rect">
            <a:avLst/>
          </a:prstGeom>
        </p:spPr>
      </p:pic>
      <p:pic>
        <p:nvPicPr>
          <p:cNvPr id="1062" name="Picture 1061">
            <a:extLst>
              <a:ext uri="{FF2B5EF4-FFF2-40B4-BE49-F238E27FC236}">
                <a16:creationId xmlns:a16="http://schemas.microsoft.com/office/drawing/2014/main" id="{A3BA3036-C3BD-4AAF-93DA-E8D8568BC0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024" r="45893"/>
          <a:stretch/>
        </p:blipFill>
        <p:spPr>
          <a:xfrm>
            <a:off x="6433389" y="6506716"/>
            <a:ext cx="644027" cy="502005"/>
          </a:xfrm>
          <a:prstGeom prst="rect">
            <a:avLst/>
          </a:prstGeom>
        </p:spPr>
      </p:pic>
      <p:pic>
        <p:nvPicPr>
          <p:cNvPr id="1061" name="Picture 1060">
            <a:extLst>
              <a:ext uri="{FF2B5EF4-FFF2-40B4-BE49-F238E27FC236}">
                <a16:creationId xmlns:a16="http://schemas.microsoft.com/office/drawing/2014/main" id="{428E0DF4-55C0-470F-A117-55F4B7CDE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653" y="7592772"/>
            <a:ext cx="508540" cy="488829"/>
          </a:xfrm>
          <a:prstGeom prst="rect">
            <a:avLst/>
          </a:prstGeom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8555CA9-2C7D-4CDD-B042-3E368A3FC5E0}"/>
              </a:ext>
            </a:extLst>
          </p:cNvPr>
          <p:cNvCxnSpPr>
            <a:cxnSpLocks/>
          </p:cNvCxnSpPr>
          <p:nvPr/>
        </p:nvCxnSpPr>
        <p:spPr>
          <a:xfrm>
            <a:off x="5810753" y="7853392"/>
            <a:ext cx="189431" cy="18592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71FCFA4-3D4A-442F-9245-2E344F334D9C}"/>
              </a:ext>
            </a:extLst>
          </p:cNvPr>
          <p:cNvCxnSpPr>
            <a:cxnSpLocks/>
          </p:cNvCxnSpPr>
          <p:nvPr/>
        </p:nvCxnSpPr>
        <p:spPr>
          <a:xfrm flipH="1" flipV="1">
            <a:off x="6298518" y="8593067"/>
            <a:ext cx="169857" cy="2619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025B606-20AC-4C9C-AF0F-BB0BA0EACD3C}"/>
              </a:ext>
            </a:extLst>
          </p:cNvPr>
          <p:cNvCxnSpPr>
            <a:cxnSpLocks/>
            <a:stCxn id="138" idx="0"/>
          </p:cNvCxnSpPr>
          <p:nvPr/>
        </p:nvCxnSpPr>
        <p:spPr>
          <a:xfrm flipH="1" flipV="1">
            <a:off x="5643941" y="8844768"/>
            <a:ext cx="44258" cy="2601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BDE4B47-E761-4485-8AEB-FB2189401E51}"/>
              </a:ext>
            </a:extLst>
          </p:cNvPr>
          <p:cNvCxnSpPr>
            <a:cxnSpLocks/>
          </p:cNvCxnSpPr>
          <p:nvPr/>
        </p:nvCxnSpPr>
        <p:spPr>
          <a:xfrm flipV="1">
            <a:off x="1761424" y="10541655"/>
            <a:ext cx="0" cy="2381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42E723F-7CE8-487F-BDFF-000D78AAFE90}"/>
              </a:ext>
            </a:extLst>
          </p:cNvPr>
          <p:cNvCxnSpPr>
            <a:cxnSpLocks/>
          </p:cNvCxnSpPr>
          <p:nvPr/>
        </p:nvCxnSpPr>
        <p:spPr>
          <a:xfrm flipV="1">
            <a:off x="719028" y="9964560"/>
            <a:ext cx="241784" cy="704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199AA53-19EF-4C53-B9AB-8CCF4DA6C59F}"/>
              </a:ext>
            </a:extLst>
          </p:cNvPr>
          <p:cNvCxnSpPr>
            <a:cxnSpLocks/>
          </p:cNvCxnSpPr>
          <p:nvPr/>
        </p:nvCxnSpPr>
        <p:spPr>
          <a:xfrm>
            <a:off x="4735648" y="7961684"/>
            <a:ext cx="134144" cy="2761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11EBB345-53F8-43B7-9D1B-8DB126937F24}"/>
              </a:ext>
            </a:extLst>
          </p:cNvPr>
          <p:cNvSpPr/>
          <p:nvPr/>
        </p:nvSpPr>
        <p:spPr>
          <a:xfrm>
            <a:off x="3969874" y="7748263"/>
            <a:ext cx="729751" cy="41336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Measurement: Length and Hei </a:t>
            </a:r>
            <a:r>
              <a:rPr lang="en-GB" sz="600" b="1" dirty="0" err="1">
                <a:solidFill>
                  <a:schemeClr val="tx1"/>
                </a:solidFill>
              </a:rPr>
              <a:t>ght</a:t>
            </a:r>
            <a:r>
              <a:rPr lang="en-GB" sz="600" b="1" dirty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125A6AC-50AD-4BBA-A7BA-B76713CA5999}"/>
              </a:ext>
            </a:extLst>
          </p:cNvPr>
          <p:cNvCxnSpPr>
            <a:cxnSpLocks/>
          </p:cNvCxnSpPr>
          <p:nvPr/>
        </p:nvCxnSpPr>
        <p:spPr>
          <a:xfrm flipV="1">
            <a:off x="4736817" y="8804265"/>
            <a:ext cx="0" cy="2338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BA8C4C7D-F958-4E95-92DA-A4166360517E}"/>
              </a:ext>
            </a:extLst>
          </p:cNvPr>
          <p:cNvCxnSpPr>
            <a:cxnSpLocks/>
          </p:cNvCxnSpPr>
          <p:nvPr/>
        </p:nvCxnSpPr>
        <p:spPr>
          <a:xfrm flipH="1">
            <a:off x="3452818" y="7991477"/>
            <a:ext cx="1189" cy="24976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991601F-FCDF-4D3F-B4AA-5E6A3AF57E23}"/>
              </a:ext>
            </a:extLst>
          </p:cNvPr>
          <p:cNvCxnSpPr>
            <a:cxnSpLocks/>
          </p:cNvCxnSpPr>
          <p:nvPr/>
        </p:nvCxnSpPr>
        <p:spPr>
          <a:xfrm>
            <a:off x="2942055" y="7638013"/>
            <a:ext cx="21007" cy="6338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06B3AC0-9CE9-4BE9-BAFE-FA7E871876E6}"/>
              </a:ext>
            </a:extLst>
          </p:cNvPr>
          <p:cNvCxnSpPr>
            <a:cxnSpLocks/>
          </p:cNvCxnSpPr>
          <p:nvPr/>
        </p:nvCxnSpPr>
        <p:spPr>
          <a:xfrm flipV="1">
            <a:off x="3807646" y="8838966"/>
            <a:ext cx="0" cy="2338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8CF9D1E-0730-4602-AC52-20D37D694CE0}"/>
              </a:ext>
            </a:extLst>
          </p:cNvPr>
          <p:cNvCxnSpPr>
            <a:cxnSpLocks/>
          </p:cNvCxnSpPr>
          <p:nvPr/>
        </p:nvCxnSpPr>
        <p:spPr>
          <a:xfrm flipV="1">
            <a:off x="2908669" y="8817987"/>
            <a:ext cx="0" cy="2338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EE0822D2-1B47-4031-B3D3-4A97E085B6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138" y="11142747"/>
            <a:ext cx="529081" cy="399456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97C719A8-6DE6-48C8-AA3D-D505CBBD6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8025" y="9431387"/>
            <a:ext cx="1717763" cy="514376"/>
          </a:xfrm>
          <a:prstGeom prst="rect">
            <a:avLst/>
          </a:prstGeom>
        </p:spPr>
      </p:pic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6BF09CD-E7D9-4712-95AC-3E9D53ECB4B1}"/>
              </a:ext>
            </a:extLst>
          </p:cNvPr>
          <p:cNvCxnSpPr>
            <a:cxnSpLocks/>
          </p:cNvCxnSpPr>
          <p:nvPr/>
        </p:nvCxnSpPr>
        <p:spPr>
          <a:xfrm>
            <a:off x="3181220" y="9805204"/>
            <a:ext cx="0" cy="21661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12B56B4-A331-4937-AE5A-D3CAC92334D0}"/>
              </a:ext>
            </a:extLst>
          </p:cNvPr>
          <p:cNvCxnSpPr>
            <a:cxnSpLocks/>
          </p:cNvCxnSpPr>
          <p:nvPr/>
        </p:nvCxnSpPr>
        <p:spPr>
          <a:xfrm flipV="1">
            <a:off x="4644172" y="10561718"/>
            <a:ext cx="0" cy="3657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4FAF1A-6334-49F5-9339-8036940FD8F0}"/>
              </a:ext>
            </a:extLst>
          </p:cNvPr>
          <p:cNvCxnSpPr>
            <a:cxnSpLocks/>
          </p:cNvCxnSpPr>
          <p:nvPr/>
        </p:nvCxnSpPr>
        <p:spPr>
          <a:xfrm>
            <a:off x="4013070" y="9782862"/>
            <a:ext cx="0" cy="21661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10630-6EE1-4070-B45A-C73DC29283BE}"/>
              </a:ext>
            </a:extLst>
          </p:cNvPr>
          <p:cNvGrpSpPr/>
          <p:nvPr/>
        </p:nvGrpSpPr>
        <p:grpSpPr>
          <a:xfrm rot="16200000">
            <a:off x="-928040" y="3158604"/>
            <a:ext cx="9399657" cy="5863660"/>
            <a:chOff x="1875295" y="769441"/>
            <a:chExt cx="9308995" cy="5652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E205-F7FA-4522-B9B7-B1B2C075C7DB}"/>
                </a:ext>
              </a:extLst>
            </p:cNvPr>
            <p:cNvGrpSpPr/>
            <p:nvPr/>
          </p:nvGrpSpPr>
          <p:grpSpPr>
            <a:xfrm>
              <a:off x="1875295" y="769441"/>
              <a:ext cx="9308995" cy="5652862"/>
              <a:chOff x="1621998" y="723762"/>
              <a:chExt cx="9308995" cy="5652862"/>
            </a:xfrm>
          </p:grpSpPr>
          <p:sp>
            <p:nvSpPr>
              <p:cNvPr id="13" name="Block Arc 8">
                <a:extLst>
                  <a:ext uri="{FF2B5EF4-FFF2-40B4-BE49-F238E27FC236}">
                    <a16:creationId xmlns:a16="http://schemas.microsoft.com/office/drawing/2014/main" id="{8D4D75C9-6E3D-4148-9CEA-F788D528D516}"/>
                  </a:ext>
                </a:extLst>
              </p:cNvPr>
              <p:cNvSpPr/>
              <p:nvPr/>
            </p:nvSpPr>
            <p:spPr>
              <a:xfrm>
                <a:off x="1827214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67000"/>
                    </a:srgbClr>
                  </a:gs>
                  <a:gs pos="48000">
                    <a:srgbClr val="FFC000">
                      <a:lumMod val="97000"/>
                      <a:lumOff val="3000"/>
                    </a:srgbClr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Block Arc 8">
                <a:extLst>
                  <a:ext uri="{FF2B5EF4-FFF2-40B4-BE49-F238E27FC236}">
                    <a16:creationId xmlns:a16="http://schemas.microsoft.com/office/drawing/2014/main" id="{1216E341-3DE0-408F-BAC4-7EB4628E39BC}"/>
                  </a:ext>
                </a:extLst>
              </p:cNvPr>
              <p:cNvSpPr/>
              <p:nvPr/>
            </p:nvSpPr>
            <p:spPr>
              <a:xfrm flipV="1">
                <a:off x="3554475" y="2405808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67000"/>
                    </a:srgbClr>
                  </a:gs>
                  <a:gs pos="48000">
                    <a:srgbClr val="ED7D31">
                      <a:lumMod val="97000"/>
                      <a:lumOff val="3000"/>
                    </a:srgbClr>
                  </a:gs>
                  <a:gs pos="100000">
                    <a:srgbClr val="ED7D31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Block Arc 8">
                <a:extLst>
                  <a:ext uri="{FF2B5EF4-FFF2-40B4-BE49-F238E27FC236}">
                    <a16:creationId xmlns:a16="http://schemas.microsoft.com/office/drawing/2014/main" id="{01A5C1A6-DFA6-4175-9A15-275D9D3B9E4D}"/>
                  </a:ext>
                </a:extLst>
              </p:cNvPr>
              <p:cNvSpPr/>
              <p:nvPr/>
            </p:nvSpPr>
            <p:spPr>
              <a:xfrm>
                <a:off x="5247563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0AD47">
                      <a:lumMod val="67000"/>
                    </a:srgbClr>
                  </a:gs>
                  <a:gs pos="48000">
                    <a:srgbClr val="70AD47">
                      <a:lumMod val="97000"/>
                      <a:lumOff val="3000"/>
                    </a:srgbClr>
                  </a:gs>
                  <a:gs pos="100000">
                    <a:srgbClr val="70AD47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Block Arc 8">
                <a:extLst>
                  <a:ext uri="{FF2B5EF4-FFF2-40B4-BE49-F238E27FC236}">
                    <a16:creationId xmlns:a16="http://schemas.microsoft.com/office/drawing/2014/main" id="{B2E4EDAD-739D-460F-A374-07CA3DA4DC40}"/>
                  </a:ext>
                </a:extLst>
              </p:cNvPr>
              <p:cNvSpPr/>
              <p:nvPr/>
            </p:nvSpPr>
            <p:spPr>
              <a:xfrm>
                <a:off x="8667912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5A5A5">
                      <a:lumMod val="67000"/>
                    </a:srgbClr>
                  </a:gs>
                  <a:gs pos="48000">
                    <a:srgbClr val="A5A5A5">
                      <a:lumMod val="97000"/>
                      <a:lumOff val="3000"/>
                    </a:srgbClr>
                  </a:gs>
                  <a:gs pos="100000">
                    <a:srgbClr val="A5A5A5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Block Arc 8">
                <a:extLst>
                  <a:ext uri="{FF2B5EF4-FFF2-40B4-BE49-F238E27FC236}">
                    <a16:creationId xmlns:a16="http://schemas.microsoft.com/office/drawing/2014/main" id="{3AB2B34C-331B-48A2-A839-21B312632F37}"/>
                  </a:ext>
                </a:extLst>
              </p:cNvPr>
              <p:cNvSpPr/>
              <p:nvPr/>
            </p:nvSpPr>
            <p:spPr>
              <a:xfrm flipV="1">
                <a:off x="6948359" y="2405809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B9BD5">
                      <a:lumMod val="67000"/>
                    </a:srgbClr>
                  </a:gs>
                  <a:gs pos="48000">
                    <a:srgbClr val="5B9BD5">
                      <a:lumMod val="97000"/>
                      <a:lumOff val="3000"/>
                    </a:srgbClr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731B45F7-A0F4-4A47-8531-A3F232C1EDD0}"/>
                  </a:ext>
                </a:extLst>
              </p:cNvPr>
              <p:cNvSpPr/>
              <p:nvPr/>
            </p:nvSpPr>
            <p:spPr>
              <a:xfrm>
                <a:off x="8453674" y="4452191"/>
                <a:ext cx="951880" cy="903125"/>
              </a:xfrm>
              <a:prstGeom prst="donut">
                <a:avLst/>
              </a:pr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2601E629-2CC4-43F1-AED0-DF078250AA4E}"/>
                  </a:ext>
                </a:extLst>
              </p:cNvPr>
              <p:cNvSpPr/>
              <p:nvPr/>
            </p:nvSpPr>
            <p:spPr>
              <a:xfrm>
                <a:off x="1621998" y="4452192"/>
                <a:ext cx="951880" cy="903125"/>
              </a:xfrm>
              <a:prstGeom prst="donu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104BA8D2-71B0-435C-9F75-0A4E1B87B497}"/>
                  </a:ext>
                </a:extLst>
              </p:cNvPr>
              <p:cNvSpPr/>
              <p:nvPr/>
            </p:nvSpPr>
            <p:spPr>
              <a:xfrm>
                <a:off x="5061514" y="4452191"/>
                <a:ext cx="951880" cy="903125"/>
              </a:xfrm>
              <a:prstGeom prst="donu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090ABA85-2014-4EFF-A4A2-7C792283B5C7}"/>
                  </a:ext>
                </a:extLst>
              </p:cNvPr>
              <p:cNvSpPr/>
              <p:nvPr/>
            </p:nvSpPr>
            <p:spPr>
              <a:xfrm>
                <a:off x="6735435" y="1684851"/>
                <a:ext cx="951880" cy="903125"/>
              </a:xfrm>
              <a:prstGeom prst="donut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3B7B3374-FFA0-4618-A7ED-50A66BF422B1}"/>
                  </a:ext>
                </a:extLst>
              </p:cNvPr>
              <p:cNvSpPr/>
              <p:nvPr/>
            </p:nvSpPr>
            <p:spPr>
              <a:xfrm>
                <a:off x="3343275" y="1684850"/>
                <a:ext cx="951880" cy="903125"/>
              </a:xfrm>
              <a:prstGeom prst="donu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AE62D-DD35-4B84-BF5E-05D26A60976A}"/>
                </a:ext>
              </a:extLst>
            </p:cNvPr>
            <p:cNvSpPr/>
            <p:nvPr/>
          </p:nvSpPr>
          <p:spPr>
            <a:xfrm>
              <a:off x="1945506" y="4797519"/>
              <a:ext cx="853462" cy="3640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52A2A-B2F6-4A15-85BA-63A230CE2326}"/>
                </a:ext>
              </a:extLst>
            </p:cNvPr>
            <p:cNvSpPr/>
            <p:nvPr/>
          </p:nvSpPr>
          <p:spPr>
            <a:xfrm>
              <a:off x="8817142" y="4776396"/>
              <a:ext cx="731539" cy="3146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67A2-6E3B-4570-B9F3-0BB23E4C41DE}"/>
                </a:ext>
              </a:extLst>
            </p:cNvPr>
            <p:cNvSpPr/>
            <p:nvPr/>
          </p:nvSpPr>
          <p:spPr>
            <a:xfrm>
              <a:off x="7104785" y="2015163"/>
              <a:ext cx="731539" cy="3146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  <a:endParaRPr kumimoji="0" 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CBD85-A540-469A-8264-240596A5B751}"/>
                </a:ext>
              </a:extLst>
            </p:cNvPr>
            <p:cNvSpPr/>
            <p:nvPr/>
          </p:nvSpPr>
          <p:spPr>
            <a:xfrm>
              <a:off x="5379669" y="4767385"/>
              <a:ext cx="853462" cy="3640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9A0165-39DF-4F3C-AC85-16ECD436CF2F}"/>
                </a:ext>
              </a:extLst>
            </p:cNvPr>
            <p:cNvSpPr/>
            <p:nvPr/>
          </p:nvSpPr>
          <p:spPr>
            <a:xfrm>
              <a:off x="3644876" y="2005383"/>
              <a:ext cx="853462" cy="3640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</a:rPr>
                <a:t>2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50A91-E112-4E9B-AF52-BB6C682E78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9519" y="11117003"/>
            <a:ext cx="1687083" cy="4252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58B67B-97FE-4532-8FD3-B03E7962DB79}"/>
              </a:ext>
            </a:extLst>
          </p:cNvPr>
          <p:cNvCxnSpPr>
            <a:cxnSpLocks/>
            <a:stCxn id="103" idx="0"/>
          </p:cNvCxnSpPr>
          <p:nvPr/>
        </p:nvCxnSpPr>
        <p:spPr>
          <a:xfrm flipV="1">
            <a:off x="839957" y="10421286"/>
            <a:ext cx="500808" cy="6957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FEB9A22-8BFC-43BC-85CC-E141CBECA74E}"/>
              </a:ext>
            </a:extLst>
          </p:cNvPr>
          <p:cNvCxnSpPr>
            <a:cxnSpLocks/>
          </p:cNvCxnSpPr>
          <p:nvPr/>
        </p:nvCxnSpPr>
        <p:spPr>
          <a:xfrm flipV="1">
            <a:off x="4204386" y="10589465"/>
            <a:ext cx="0" cy="5740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0ED9A27-7A4B-4186-B0BA-FA4D7217F899}"/>
              </a:ext>
            </a:extLst>
          </p:cNvPr>
          <p:cNvCxnSpPr>
            <a:cxnSpLocks/>
          </p:cNvCxnSpPr>
          <p:nvPr/>
        </p:nvCxnSpPr>
        <p:spPr>
          <a:xfrm flipV="1">
            <a:off x="3476900" y="10589465"/>
            <a:ext cx="0" cy="2381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6883DAC-4250-48D7-AA6C-496F6C025179}"/>
              </a:ext>
            </a:extLst>
          </p:cNvPr>
          <p:cNvCxnSpPr>
            <a:cxnSpLocks/>
          </p:cNvCxnSpPr>
          <p:nvPr/>
        </p:nvCxnSpPr>
        <p:spPr>
          <a:xfrm flipV="1">
            <a:off x="969469" y="10285995"/>
            <a:ext cx="149336" cy="1902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815CB79-C1E5-4015-9D5F-5682ED56428E}"/>
              </a:ext>
            </a:extLst>
          </p:cNvPr>
          <p:cNvCxnSpPr>
            <a:cxnSpLocks/>
          </p:cNvCxnSpPr>
          <p:nvPr/>
        </p:nvCxnSpPr>
        <p:spPr>
          <a:xfrm flipH="1">
            <a:off x="1490431" y="9674872"/>
            <a:ext cx="136872" cy="9352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E09D7DE-061D-4DED-9F90-F1577D9DAEFF}"/>
              </a:ext>
            </a:extLst>
          </p:cNvPr>
          <p:cNvCxnSpPr>
            <a:cxnSpLocks/>
          </p:cNvCxnSpPr>
          <p:nvPr/>
        </p:nvCxnSpPr>
        <p:spPr>
          <a:xfrm>
            <a:off x="959381" y="8434270"/>
            <a:ext cx="173980" cy="2261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CB65AC7-14A3-4C0D-8A38-0ECA82D94DF0}"/>
              </a:ext>
            </a:extLst>
          </p:cNvPr>
          <p:cNvCxnSpPr>
            <a:cxnSpLocks/>
          </p:cNvCxnSpPr>
          <p:nvPr/>
        </p:nvCxnSpPr>
        <p:spPr>
          <a:xfrm>
            <a:off x="664794" y="9478061"/>
            <a:ext cx="193914" cy="1900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B4964EF-B0F2-48B1-9B5D-06A30489BEDA}"/>
              </a:ext>
            </a:extLst>
          </p:cNvPr>
          <p:cNvCxnSpPr>
            <a:cxnSpLocks/>
            <a:stCxn id="111" idx="3"/>
          </p:cNvCxnSpPr>
          <p:nvPr/>
        </p:nvCxnSpPr>
        <p:spPr>
          <a:xfrm>
            <a:off x="1205502" y="8055574"/>
            <a:ext cx="506211" cy="2960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040AD83-A741-425B-8B19-90D8F5CA444B}"/>
              </a:ext>
            </a:extLst>
          </p:cNvPr>
          <p:cNvSpPr/>
          <p:nvPr/>
        </p:nvSpPr>
        <p:spPr>
          <a:xfrm>
            <a:off x="3686920" y="11172019"/>
            <a:ext cx="1198897" cy="307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Number: Addition &amp; Subtraction within 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3E6F73DD-C4A5-4C02-9C67-E768BF3AA6D2}"/>
              </a:ext>
            </a:extLst>
          </p:cNvPr>
          <p:cNvSpPr/>
          <p:nvPr/>
        </p:nvSpPr>
        <p:spPr>
          <a:xfrm>
            <a:off x="4560071" y="10827593"/>
            <a:ext cx="1198897" cy="307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Number: Place Value (within 10)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88C6EFA-8D3D-4548-9440-AA40E5C309FD}"/>
              </a:ext>
            </a:extLst>
          </p:cNvPr>
          <p:cNvSpPr/>
          <p:nvPr/>
        </p:nvSpPr>
        <p:spPr>
          <a:xfrm>
            <a:off x="3797436" y="9497426"/>
            <a:ext cx="1198897" cy="307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Number: Place Value (20)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A92C165-68BE-4A04-AC3B-6201D52D854A}"/>
              </a:ext>
            </a:extLst>
          </p:cNvPr>
          <p:cNvSpPr/>
          <p:nvPr/>
        </p:nvSpPr>
        <p:spPr>
          <a:xfrm>
            <a:off x="2877452" y="10792135"/>
            <a:ext cx="1198897" cy="307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Number: Addition and Subtraction (20) 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CC84C3A3-2746-4814-909A-7197FC88256B}"/>
              </a:ext>
            </a:extLst>
          </p:cNvPr>
          <p:cNvSpPr/>
          <p:nvPr/>
        </p:nvSpPr>
        <p:spPr>
          <a:xfrm>
            <a:off x="2532943" y="9495187"/>
            <a:ext cx="1198897" cy="307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Number :Place Value (50)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087268BD-3C8A-4096-99D5-FE19C1028E54}"/>
              </a:ext>
            </a:extLst>
          </p:cNvPr>
          <p:cNvSpPr/>
          <p:nvPr/>
        </p:nvSpPr>
        <p:spPr>
          <a:xfrm>
            <a:off x="2065337" y="11172019"/>
            <a:ext cx="1198897" cy="307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Number: Multiplication and Division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E9109FA-59FC-410C-BDD2-69B5EC5E5D3D}"/>
              </a:ext>
            </a:extLst>
          </p:cNvPr>
          <p:cNvCxnSpPr>
            <a:cxnSpLocks/>
          </p:cNvCxnSpPr>
          <p:nvPr/>
        </p:nvCxnSpPr>
        <p:spPr>
          <a:xfrm flipV="1">
            <a:off x="2579063" y="10583049"/>
            <a:ext cx="0" cy="5740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3D6692D3-5563-400D-908B-5C5275C26BA1}"/>
              </a:ext>
            </a:extLst>
          </p:cNvPr>
          <p:cNvSpPr/>
          <p:nvPr/>
        </p:nvSpPr>
        <p:spPr>
          <a:xfrm>
            <a:off x="1275227" y="10772310"/>
            <a:ext cx="940094" cy="307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Measurement: Length &amp; Height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4F0EB76F-27A8-4C40-B499-5EFF162B6C18}"/>
              </a:ext>
            </a:extLst>
          </p:cNvPr>
          <p:cNvSpPr/>
          <p:nvPr/>
        </p:nvSpPr>
        <p:spPr>
          <a:xfrm>
            <a:off x="416419" y="11117002"/>
            <a:ext cx="847076" cy="37506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chemeClr val="tx1"/>
                </a:solidFill>
              </a:rPr>
              <a:t>Measurement: Mass &amp; Volume 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6A945BA-A544-4B6E-8660-5EE2110A9C3D}"/>
              </a:ext>
            </a:extLst>
          </p:cNvPr>
          <p:cNvSpPr/>
          <p:nvPr/>
        </p:nvSpPr>
        <p:spPr>
          <a:xfrm>
            <a:off x="59884" y="10378267"/>
            <a:ext cx="848778" cy="36690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Fractions: 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9C7AC60-2698-49D1-BB17-D62DAE8746AC}"/>
              </a:ext>
            </a:extLst>
          </p:cNvPr>
          <p:cNvSpPr/>
          <p:nvPr/>
        </p:nvSpPr>
        <p:spPr>
          <a:xfrm>
            <a:off x="1632041" y="9578384"/>
            <a:ext cx="729751" cy="30777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Geometry Position and Direction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BEF1FBF-2D8C-492F-B89F-0415A7F83116}"/>
              </a:ext>
            </a:extLst>
          </p:cNvPr>
          <p:cNvSpPr/>
          <p:nvPr/>
        </p:nvSpPr>
        <p:spPr>
          <a:xfrm>
            <a:off x="105840" y="9860642"/>
            <a:ext cx="704381" cy="3679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Geometry: Shape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8A25BEA-3447-44D5-9E18-E9B28393175C}"/>
              </a:ext>
            </a:extLst>
          </p:cNvPr>
          <p:cNvSpPr/>
          <p:nvPr/>
        </p:nvSpPr>
        <p:spPr>
          <a:xfrm>
            <a:off x="40772" y="8979792"/>
            <a:ext cx="736600" cy="6800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Number: Place Value (within 100)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C4729E80-4546-4934-B65C-C6913A11A338}"/>
              </a:ext>
            </a:extLst>
          </p:cNvPr>
          <p:cNvSpPr/>
          <p:nvPr/>
        </p:nvSpPr>
        <p:spPr>
          <a:xfrm>
            <a:off x="52821" y="8333444"/>
            <a:ext cx="940094" cy="307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Measurement: Money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50B3B5B1-5BE6-48E9-877E-6FD37BC82AD4}"/>
              </a:ext>
            </a:extLst>
          </p:cNvPr>
          <p:cNvSpPr/>
          <p:nvPr/>
        </p:nvSpPr>
        <p:spPr>
          <a:xfrm>
            <a:off x="211409" y="7887634"/>
            <a:ext cx="994093" cy="33587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Measurement: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BA328229-A434-47E5-B543-3DDA5C598E01}"/>
              </a:ext>
            </a:extLst>
          </p:cNvPr>
          <p:cNvSpPr/>
          <p:nvPr/>
        </p:nvSpPr>
        <p:spPr>
          <a:xfrm>
            <a:off x="1711713" y="7684972"/>
            <a:ext cx="821230" cy="30777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Number: Place Value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2471F18-4685-41DC-A6E6-BD8F661F3D06}"/>
              </a:ext>
            </a:extLst>
          </p:cNvPr>
          <p:cNvCxnSpPr>
            <a:cxnSpLocks/>
          </p:cNvCxnSpPr>
          <p:nvPr/>
        </p:nvCxnSpPr>
        <p:spPr>
          <a:xfrm>
            <a:off x="2517203" y="7970540"/>
            <a:ext cx="173980" cy="22615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AEC1C575-8BCE-4EC2-8F6F-5BFE9A5C6793}"/>
              </a:ext>
            </a:extLst>
          </p:cNvPr>
          <p:cNvSpPr/>
          <p:nvPr/>
        </p:nvSpPr>
        <p:spPr>
          <a:xfrm>
            <a:off x="2565883" y="8997389"/>
            <a:ext cx="792913" cy="34222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tx1"/>
                </a:solidFill>
              </a:rPr>
              <a:t>Number: Addition &amp; Subtraction  (Connection to be made to money)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7CB1113-F7DA-4BC9-BDD3-7FA0719284C2}"/>
              </a:ext>
            </a:extLst>
          </p:cNvPr>
          <p:cNvSpPr/>
          <p:nvPr/>
        </p:nvSpPr>
        <p:spPr>
          <a:xfrm>
            <a:off x="2324140" y="7356285"/>
            <a:ext cx="940094" cy="30777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C6EA7575-8C50-4831-AF7C-89F5AF13CF7A}"/>
              </a:ext>
            </a:extLst>
          </p:cNvPr>
          <p:cNvSpPr/>
          <p:nvPr/>
        </p:nvSpPr>
        <p:spPr>
          <a:xfrm>
            <a:off x="3094591" y="7716647"/>
            <a:ext cx="848778" cy="36690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Fractions: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1167E96E-CCB8-4885-86F2-46E5E8D2FDB9}"/>
              </a:ext>
            </a:extLst>
          </p:cNvPr>
          <p:cNvSpPr/>
          <p:nvPr/>
        </p:nvSpPr>
        <p:spPr>
          <a:xfrm>
            <a:off x="3463887" y="9102624"/>
            <a:ext cx="822481" cy="27539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Measurement: Time 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FECCD092-6007-4B90-82C7-B2E60B894248}"/>
              </a:ext>
            </a:extLst>
          </p:cNvPr>
          <p:cNvSpPr/>
          <p:nvPr/>
        </p:nvSpPr>
        <p:spPr>
          <a:xfrm>
            <a:off x="4368552" y="8999308"/>
            <a:ext cx="704381" cy="36794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Geometry: Properties of shape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5ADE9D1D-4A0F-4510-A5A9-9B65BFED5408}"/>
              </a:ext>
            </a:extLst>
          </p:cNvPr>
          <p:cNvSpPr/>
          <p:nvPr/>
        </p:nvSpPr>
        <p:spPr>
          <a:xfrm>
            <a:off x="5218152" y="9104944"/>
            <a:ext cx="940094" cy="3077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tx1"/>
                </a:solidFill>
              </a:rPr>
              <a:t>Geometry: Position and Direction (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7F45BFDA-8F7B-44E8-8CC6-FFCFBDF8C3C3}"/>
              </a:ext>
            </a:extLst>
          </p:cNvPr>
          <p:cNvSpPr/>
          <p:nvPr/>
        </p:nvSpPr>
        <p:spPr>
          <a:xfrm>
            <a:off x="6302911" y="8913520"/>
            <a:ext cx="848777" cy="49357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Measurement: Mass, Capacity and Temperature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B2C8446-3C22-4E07-B218-C01F8DB0114A}"/>
              </a:ext>
            </a:extLst>
          </p:cNvPr>
          <p:cNvSpPr/>
          <p:nvPr/>
        </p:nvSpPr>
        <p:spPr>
          <a:xfrm>
            <a:off x="4911540" y="7341157"/>
            <a:ext cx="940094" cy="28281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Consolidation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B51C54E-E6F5-4500-B56A-60A34F54B118}"/>
              </a:ext>
            </a:extLst>
          </p:cNvPr>
          <p:cNvCxnSpPr>
            <a:cxnSpLocks/>
          </p:cNvCxnSpPr>
          <p:nvPr/>
        </p:nvCxnSpPr>
        <p:spPr>
          <a:xfrm>
            <a:off x="5867744" y="7579343"/>
            <a:ext cx="270235" cy="20727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F051D731-27DD-47CA-86D5-1A31B9BBBA53}"/>
              </a:ext>
            </a:extLst>
          </p:cNvPr>
          <p:cNvSpPr/>
          <p:nvPr/>
        </p:nvSpPr>
        <p:spPr>
          <a:xfrm>
            <a:off x="4707142" y="5976532"/>
            <a:ext cx="1001037" cy="3077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Number: Place Value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30418E5F-2D37-4812-9BB1-1BF574C9346C}"/>
              </a:ext>
            </a:extLst>
          </p:cNvPr>
          <p:cNvSpPr/>
          <p:nvPr/>
        </p:nvSpPr>
        <p:spPr>
          <a:xfrm>
            <a:off x="3961514" y="7269514"/>
            <a:ext cx="792913" cy="34222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Number: Addition &amp; Subtraction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9CAA89D6-B9FE-4464-BC28-C5152020DB52}"/>
              </a:ext>
            </a:extLst>
          </p:cNvPr>
          <p:cNvCxnSpPr>
            <a:cxnSpLocks/>
          </p:cNvCxnSpPr>
          <p:nvPr/>
        </p:nvCxnSpPr>
        <p:spPr>
          <a:xfrm flipH="1">
            <a:off x="4079506" y="6296012"/>
            <a:ext cx="1189" cy="24976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E10DE222-435B-40BE-8E95-174484D881CB}"/>
              </a:ext>
            </a:extLst>
          </p:cNvPr>
          <p:cNvSpPr/>
          <p:nvPr/>
        </p:nvSpPr>
        <p:spPr>
          <a:xfrm>
            <a:off x="3679199" y="5968283"/>
            <a:ext cx="848778" cy="426562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tx1"/>
                </a:solidFill>
              </a:rPr>
              <a:t>Measurement: Links to be made to money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973209F1-AF42-4571-B05C-8132E4D96774}"/>
              </a:ext>
            </a:extLst>
          </p:cNvPr>
          <p:cNvSpPr/>
          <p:nvPr/>
        </p:nvSpPr>
        <p:spPr>
          <a:xfrm>
            <a:off x="2646604" y="6046212"/>
            <a:ext cx="940094" cy="3077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Multiplication and Division </a:t>
            </a:r>
          </a:p>
          <a:p>
            <a:pPr algn="ctr"/>
            <a:r>
              <a:rPr lang="en-GB" sz="600" dirty="0">
                <a:solidFill>
                  <a:schemeClr val="tx1"/>
                </a:solidFill>
              </a:rPr>
              <a:t>(A + B)</a:t>
            </a:r>
          </a:p>
          <a:p>
            <a:pPr algn="ctr"/>
            <a:r>
              <a:rPr lang="en-GB" sz="600" dirty="0">
                <a:solidFill>
                  <a:schemeClr val="tx1"/>
                </a:solidFill>
              </a:rPr>
              <a:t>eek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2FC9C287-6F40-47F4-B6D9-AAEDEEE569AC}"/>
              </a:ext>
            </a:extLst>
          </p:cNvPr>
          <p:cNvSpPr/>
          <p:nvPr/>
        </p:nvSpPr>
        <p:spPr>
          <a:xfrm>
            <a:off x="1118805" y="7193333"/>
            <a:ext cx="1035540" cy="3077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tx1"/>
                </a:solidFill>
              </a:rPr>
              <a:t>Measurement: Length &amp; Perimeter (Make reference to shape)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A4867A4B-C0BA-45E1-B5EC-EC625D21D6A7}"/>
              </a:ext>
            </a:extLst>
          </p:cNvPr>
          <p:cNvSpPr/>
          <p:nvPr/>
        </p:nvSpPr>
        <p:spPr>
          <a:xfrm>
            <a:off x="211410" y="6935059"/>
            <a:ext cx="934243" cy="3077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Measurement: Time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B76A7D25-7DCE-4FD6-9FCC-55FBB85344A2}"/>
              </a:ext>
            </a:extLst>
          </p:cNvPr>
          <p:cNvSpPr/>
          <p:nvPr/>
        </p:nvSpPr>
        <p:spPr>
          <a:xfrm>
            <a:off x="1491179" y="5930085"/>
            <a:ext cx="940094" cy="28281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Measurement: Mass and Capacity 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A0E4B45B-F0A3-4111-8AEB-9587E7720E2C}"/>
              </a:ext>
            </a:extLst>
          </p:cNvPr>
          <p:cNvSpPr/>
          <p:nvPr/>
        </p:nvSpPr>
        <p:spPr>
          <a:xfrm>
            <a:off x="113847" y="5201675"/>
            <a:ext cx="696374" cy="50804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Fractions A: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140002C5-7BC9-4B4B-8636-9772CE920CB9}"/>
              </a:ext>
            </a:extLst>
          </p:cNvPr>
          <p:cNvSpPr/>
          <p:nvPr/>
        </p:nvSpPr>
        <p:spPr>
          <a:xfrm>
            <a:off x="312540" y="4556877"/>
            <a:ext cx="892963" cy="41300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Fractions B: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AF06F69-4345-4E87-99DF-C9C0E72D5BC6}"/>
              </a:ext>
            </a:extLst>
          </p:cNvPr>
          <p:cNvCxnSpPr>
            <a:cxnSpLocks/>
          </p:cNvCxnSpPr>
          <p:nvPr/>
        </p:nvCxnSpPr>
        <p:spPr>
          <a:xfrm>
            <a:off x="1145646" y="4870391"/>
            <a:ext cx="165387" cy="19599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A7BF8479-21D2-4829-9E87-4AA641A22A1C}"/>
              </a:ext>
            </a:extLst>
          </p:cNvPr>
          <p:cNvSpPr/>
          <p:nvPr/>
        </p:nvSpPr>
        <p:spPr>
          <a:xfrm>
            <a:off x="1836884" y="4275661"/>
            <a:ext cx="821230" cy="307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Number: Place Value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A44C2CC8-FAEB-4769-97C6-532D3E918392}"/>
              </a:ext>
            </a:extLst>
          </p:cNvPr>
          <p:cNvSpPr/>
          <p:nvPr/>
        </p:nvSpPr>
        <p:spPr>
          <a:xfrm>
            <a:off x="2746764" y="5593253"/>
            <a:ext cx="792913" cy="3422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Number: Addition &amp; Subtraction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0626029D-E23A-4A14-992D-711D4A5656C4}"/>
              </a:ext>
            </a:extLst>
          </p:cNvPr>
          <p:cNvSpPr/>
          <p:nvPr/>
        </p:nvSpPr>
        <p:spPr>
          <a:xfrm>
            <a:off x="2794187" y="4278055"/>
            <a:ext cx="1035540" cy="307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Number: Multiplication and Division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CE257EF7-6C2C-4894-B7A6-DEEA8806ADDE}"/>
              </a:ext>
            </a:extLst>
          </p:cNvPr>
          <p:cNvCxnSpPr>
            <a:cxnSpLocks/>
          </p:cNvCxnSpPr>
          <p:nvPr/>
        </p:nvCxnSpPr>
        <p:spPr>
          <a:xfrm flipH="1">
            <a:off x="3311957" y="4589275"/>
            <a:ext cx="1189" cy="24976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82492696-FB73-4347-A2AB-6180FA04A076}"/>
              </a:ext>
            </a:extLst>
          </p:cNvPr>
          <p:cNvCxnSpPr>
            <a:cxnSpLocks/>
          </p:cNvCxnSpPr>
          <p:nvPr/>
        </p:nvCxnSpPr>
        <p:spPr>
          <a:xfrm flipH="1">
            <a:off x="4324609" y="4576702"/>
            <a:ext cx="1189" cy="24976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641D3634-3722-42F0-A931-786B67822C5A}"/>
              </a:ext>
            </a:extLst>
          </p:cNvPr>
          <p:cNvSpPr/>
          <p:nvPr/>
        </p:nvSpPr>
        <p:spPr>
          <a:xfrm>
            <a:off x="3667698" y="5568571"/>
            <a:ext cx="848778" cy="3669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Number: Decimals (A+B) (Week 14-17)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AAB4A370-6478-41B0-94AE-B95E74FE8C6F}"/>
              </a:ext>
            </a:extLst>
          </p:cNvPr>
          <p:cNvSpPr/>
          <p:nvPr/>
        </p:nvSpPr>
        <p:spPr>
          <a:xfrm>
            <a:off x="3976829" y="4273022"/>
            <a:ext cx="892963" cy="3493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Measurement: Area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02C2EF09-FEC1-47BC-89D6-7CFC4430305F}"/>
              </a:ext>
            </a:extLst>
          </p:cNvPr>
          <p:cNvSpPr/>
          <p:nvPr/>
        </p:nvSpPr>
        <p:spPr>
          <a:xfrm>
            <a:off x="4707142" y="5622217"/>
            <a:ext cx="729751" cy="307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tx1"/>
                </a:solidFill>
              </a:rPr>
              <a:t>Measurement:  Length and Perimeter (Week 19-20)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235594A-15F2-48F6-8BDD-2F8311956132}"/>
              </a:ext>
            </a:extLst>
          </p:cNvPr>
          <p:cNvSpPr/>
          <p:nvPr/>
        </p:nvSpPr>
        <p:spPr>
          <a:xfrm>
            <a:off x="5553668" y="5564049"/>
            <a:ext cx="729751" cy="307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Measurement: Money 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99767F09-59A5-4211-B524-ACF240627216}"/>
              </a:ext>
            </a:extLst>
          </p:cNvPr>
          <p:cNvSpPr/>
          <p:nvPr/>
        </p:nvSpPr>
        <p:spPr>
          <a:xfrm>
            <a:off x="6267537" y="5251477"/>
            <a:ext cx="855570" cy="3077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Fractions: 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08B65A46-52D2-4786-9F17-43666FDD9F07}"/>
              </a:ext>
            </a:extLst>
          </p:cNvPr>
          <p:cNvCxnSpPr>
            <a:cxnSpLocks/>
          </p:cNvCxnSpPr>
          <p:nvPr/>
        </p:nvCxnSpPr>
        <p:spPr>
          <a:xfrm flipV="1">
            <a:off x="5643941" y="4410289"/>
            <a:ext cx="514305" cy="2649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B6C13DEF-3DAA-4023-95A1-CDDCE09B61D6}"/>
              </a:ext>
            </a:extLst>
          </p:cNvPr>
          <p:cNvSpPr/>
          <p:nvPr/>
        </p:nvSpPr>
        <p:spPr>
          <a:xfrm>
            <a:off x="4982956" y="4315148"/>
            <a:ext cx="873507" cy="2828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Measurement Time: 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DD4E49C9-11A4-46C5-9104-A3F34484FEF7}"/>
              </a:ext>
            </a:extLst>
          </p:cNvPr>
          <p:cNvSpPr/>
          <p:nvPr/>
        </p:nvSpPr>
        <p:spPr>
          <a:xfrm>
            <a:off x="5254226" y="3960583"/>
            <a:ext cx="704381" cy="2753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b="1" dirty="0">
                <a:solidFill>
                  <a:schemeClr val="tx1"/>
                </a:solidFill>
              </a:rPr>
              <a:t>Geometry: Shape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FE0D94F4-BBB6-4FC7-8076-53984AD8BC11}"/>
              </a:ext>
            </a:extLst>
          </p:cNvPr>
          <p:cNvSpPr/>
          <p:nvPr/>
        </p:nvSpPr>
        <p:spPr>
          <a:xfrm>
            <a:off x="6347135" y="2880976"/>
            <a:ext cx="696374" cy="5080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Geometry: Position and Direction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3D78B0C4-5723-48A5-ADAA-22097DA941B8}"/>
              </a:ext>
            </a:extLst>
          </p:cNvPr>
          <p:cNvSpPr/>
          <p:nvPr/>
        </p:nvSpPr>
        <p:spPr>
          <a:xfrm>
            <a:off x="5579038" y="2507804"/>
            <a:ext cx="704381" cy="3679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Statistics 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6D158952-CDB6-43A3-B01F-8B38BE9F941A}"/>
              </a:ext>
            </a:extLst>
          </p:cNvPr>
          <p:cNvCxnSpPr>
            <a:cxnSpLocks/>
          </p:cNvCxnSpPr>
          <p:nvPr/>
        </p:nvCxnSpPr>
        <p:spPr>
          <a:xfrm>
            <a:off x="5931914" y="2867917"/>
            <a:ext cx="10985" cy="32386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2BC2FDFB-4E38-479A-A91A-4141E6D97A27}"/>
              </a:ext>
            </a:extLst>
          </p:cNvPr>
          <p:cNvCxnSpPr>
            <a:cxnSpLocks/>
            <a:stCxn id="214" idx="2"/>
          </p:cNvCxnSpPr>
          <p:nvPr/>
        </p:nvCxnSpPr>
        <p:spPr>
          <a:xfrm flipH="1">
            <a:off x="6468376" y="3389022"/>
            <a:ext cx="226946" cy="19993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F3F227-46BC-4329-A99F-72F86532F5AB}"/>
              </a:ext>
            </a:extLst>
          </p:cNvPr>
          <p:cNvSpPr/>
          <p:nvPr/>
        </p:nvSpPr>
        <p:spPr>
          <a:xfrm rot="16200000">
            <a:off x="1915843" y="1492491"/>
            <a:ext cx="738664" cy="3263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" wrap="none" lIns="91440" tIns="45721" rIns="91440" bIns="4572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6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3F89769D-E94C-46CA-9D03-5A211F20BC9A}"/>
              </a:ext>
            </a:extLst>
          </p:cNvPr>
          <p:cNvSpPr/>
          <p:nvPr/>
        </p:nvSpPr>
        <p:spPr>
          <a:xfrm>
            <a:off x="4137618" y="3838883"/>
            <a:ext cx="821230" cy="30777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Number: Place Value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6F8B9C47-3C0F-4C37-B48D-6EB0657B49C6}"/>
              </a:ext>
            </a:extLst>
          </p:cNvPr>
          <p:cNvSpPr/>
          <p:nvPr/>
        </p:nvSpPr>
        <p:spPr>
          <a:xfrm>
            <a:off x="3991006" y="2603460"/>
            <a:ext cx="792913" cy="3422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Number: Addition &amp; Subtraction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A0C14773-5F55-4AC0-ABFC-46946846FEA2}"/>
              </a:ext>
            </a:extLst>
          </p:cNvPr>
          <p:cNvSpPr/>
          <p:nvPr/>
        </p:nvSpPr>
        <p:spPr>
          <a:xfrm>
            <a:off x="3337167" y="3858628"/>
            <a:ext cx="704381" cy="27539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tx1"/>
                </a:solidFill>
              </a:rPr>
              <a:t>Number: Multiplication and Division (A)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5E59D165-75B1-4C19-B140-D18231CC9883}"/>
              </a:ext>
            </a:extLst>
          </p:cNvPr>
          <p:cNvSpPr/>
          <p:nvPr/>
        </p:nvSpPr>
        <p:spPr>
          <a:xfrm>
            <a:off x="2995409" y="2570957"/>
            <a:ext cx="848778" cy="36690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Fractions A: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B51AF32E-B4D5-4F61-8B7B-57ACDA53E93D}"/>
              </a:ext>
            </a:extLst>
          </p:cNvPr>
          <p:cNvSpPr/>
          <p:nvPr/>
        </p:nvSpPr>
        <p:spPr>
          <a:xfrm>
            <a:off x="2444017" y="3838081"/>
            <a:ext cx="729751" cy="30777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tx1"/>
                </a:solidFill>
              </a:rPr>
              <a:t>Number: Multiplication (B)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6AF4FFD8-1A1D-491E-91B5-B78B290C8BE8}"/>
              </a:ext>
            </a:extLst>
          </p:cNvPr>
          <p:cNvSpPr/>
          <p:nvPr/>
        </p:nvSpPr>
        <p:spPr>
          <a:xfrm>
            <a:off x="1537012" y="3844004"/>
            <a:ext cx="785867" cy="3272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Fractions B: 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ECE0011D-7C1D-4DE4-B79C-16ECEA8388C6}"/>
              </a:ext>
            </a:extLst>
          </p:cNvPr>
          <p:cNvSpPr/>
          <p:nvPr/>
        </p:nvSpPr>
        <p:spPr>
          <a:xfrm>
            <a:off x="305271" y="3578512"/>
            <a:ext cx="696374" cy="50804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Number: Decimals and Percentages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F90C970D-6F00-4BE1-ADE5-2D515468B456}"/>
              </a:ext>
            </a:extLst>
          </p:cNvPr>
          <p:cNvSpPr/>
          <p:nvPr/>
        </p:nvSpPr>
        <p:spPr>
          <a:xfrm>
            <a:off x="72466" y="2957312"/>
            <a:ext cx="704381" cy="36794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Measurement: Area and Perimeter 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E32E2051-E2D3-4431-9864-693F49E4FDC4}"/>
              </a:ext>
            </a:extLst>
          </p:cNvPr>
          <p:cNvSpPr/>
          <p:nvPr/>
        </p:nvSpPr>
        <p:spPr>
          <a:xfrm>
            <a:off x="16216" y="1729045"/>
            <a:ext cx="883627" cy="41975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Geometry: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Shape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333E1960-0C68-4471-8F5E-7943504AA904}"/>
              </a:ext>
            </a:extLst>
          </p:cNvPr>
          <p:cNvSpPr/>
          <p:nvPr/>
        </p:nvSpPr>
        <p:spPr>
          <a:xfrm>
            <a:off x="146880" y="1111979"/>
            <a:ext cx="883627" cy="35221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Geometry Position and Direction</a:t>
            </a:r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0F004403-7D5F-4A2C-A0F3-0FA3546B559C}"/>
              </a:ext>
            </a:extLst>
          </p:cNvPr>
          <p:cNvCxnSpPr>
            <a:cxnSpLocks/>
          </p:cNvCxnSpPr>
          <p:nvPr/>
        </p:nvCxnSpPr>
        <p:spPr>
          <a:xfrm>
            <a:off x="748166" y="1552839"/>
            <a:ext cx="218400" cy="26887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1CB557F5-64F0-407C-AB1B-01237701A45D}"/>
              </a:ext>
            </a:extLst>
          </p:cNvPr>
          <p:cNvSpPr/>
          <p:nvPr/>
        </p:nvSpPr>
        <p:spPr>
          <a:xfrm>
            <a:off x="2467326" y="2279278"/>
            <a:ext cx="821230" cy="30777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Number: Place Value (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98278A99-961E-4A33-975B-2139260F6477}"/>
              </a:ext>
            </a:extLst>
          </p:cNvPr>
          <p:cNvSpPr/>
          <p:nvPr/>
        </p:nvSpPr>
        <p:spPr>
          <a:xfrm>
            <a:off x="2445097" y="928641"/>
            <a:ext cx="892070" cy="30777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Number:  </a:t>
            </a:r>
          </a:p>
          <a:p>
            <a:pPr algn="ctr"/>
            <a:r>
              <a:rPr lang="en-GB" sz="800" b="1" dirty="0">
                <a:solidFill>
                  <a:schemeClr val="bg1"/>
                </a:solidFill>
              </a:rPr>
              <a:t>+ - x ÷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57A556BB-CD47-40A4-98E4-20DFC36F009E}"/>
              </a:ext>
            </a:extLst>
          </p:cNvPr>
          <p:cNvSpPr/>
          <p:nvPr/>
        </p:nvSpPr>
        <p:spPr>
          <a:xfrm>
            <a:off x="3132386" y="2104384"/>
            <a:ext cx="729751" cy="30777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bg1"/>
                </a:solidFill>
              </a:rPr>
              <a:t>Number: Fractions (A+B)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28C48939-68BF-4C3E-B211-3231CB19C61E}"/>
              </a:ext>
            </a:extLst>
          </p:cNvPr>
          <p:cNvSpPr/>
          <p:nvPr/>
        </p:nvSpPr>
        <p:spPr>
          <a:xfrm>
            <a:off x="3419798" y="873930"/>
            <a:ext cx="704381" cy="36794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Measurement: Converting Units  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6C75A4F2-3277-4540-81C4-CB64234ADB86}"/>
              </a:ext>
            </a:extLst>
          </p:cNvPr>
          <p:cNvSpPr/>
          <p:nvPr/>
        </p:nvSpPr>
        <p:spPr>
          <a:xfrm>
            <a:off x="3785526" y="2161681"/>
            <a:ext cx="774544" cy="37625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bg1"/>
                </a:solidFill>
              </a:rPr>
              <a:t>Number: Ratio</a:t>
            </a:r>
          </a:p>
        </p:txBody>
      </p: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6233C0B5-B5D3-495E-9CDA-AE95C7320689}"/>
              </a:ext>
            </a:extLst>
          </p:cNvPr>
          <p:cNvCxnSpPr>
            <a:cxnSpLocks/>
          </p:cNvCxnSpPr>
          <p:nvPr/>
        </p:nvCxnSpPr>
        <p:spPr>
          <a:xfrm flipV="1">
            <a:off x="4041548" y="1971255"/>
            <a:ext cx="0" cy="233873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F3842F0E-578C-4C87-A843-870D662C1299}"/>
              </a:ext>
            </a:extLst>
          </p:cNvPr>
          <p:cNvSpPr/>
          <p:nvPr/>
        </p:nvSpPr>
        <p:spPr>
          <a:xfrm>
            <a:off x="4229098" y="911515"/>
            <a:ext cx="602052" cy="30777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>
                <a:solidFill>
                  <a:schemeClr val="bg1"/>
                </a:solidFill>
              </a:rPr>
              <a:t>Number: Algebra 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B76B575B-8846-4BEC-BC81-65A24E1A44C9}"/>
              </a:ext>
            </a:extLst>
          </p:cNvPr>
          <p:cNvSpPr/>
          <p:nvPr/>
        </p:nvSpPr>
        <p:spPr>
          <a:xfrm>
            <a:off x="4624802" y="2132924"/>
            <a:ext cx="883627" cy="41975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Number: Decimals) 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8DAFA8F6-AFBD-4FD8-89A5-B52C4CD51940}"/>
              </a:ext>
            </a:extLst>
          </p:cNvPr>
          <p:cNvSpPr/>
          <p:nvPr/>
        </p:nvSpPr>
        <p:spPr>
          <a:xfrm>
            <a:off x="4927126" y="900498"/>
            <a:ext cx="883627" cy="35221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Number: Fraction, Decimals and Percentage 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DDBD9AE6-7A87-4625-BB9D-2DA33D795376}"/>
              </a:ext>
            </a:extLst>
          </p:cNvPr>
          <p:cNvSpPr/>
          <p:nvPr/>
        </p:nvSpPr>
        <p:spPr>
          <a:xfrm>
            <a:off x="5599970" y="2176119"/>
            <a:ext cx="704381" cy="30777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bg1"/>
                </a:solidFill>
              </a:rPr>
              <a:t>Statistics)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3E677B65-BED7-4735-889C-972A17F2ED09}"/>
              </a:ext>
            </a:extLst>
          </p:cNvPr>
          <p:cNvSpPr/>
          <p:nvPr/>
        </p:nvSpPr>
        <p:spPr>
          <a:xfrm>
            <a:off x="5853776" y="893121"/>
            <a:ext cx="704381" cy="27539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dirty="0">
                <a:solidFill>
                  <a:schemeClr val="bg1"/>
                </a:solidFill>
              </a:rPr>
              <a:t>Geometry (Shape: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8C2B8324-608E-4CE8-88D2-304D15884558}"/>
              </a:ext>
            </a:extLst>
          </p:cNvPr>
          <p:cNvCxnSpPr>
            <a:cxnSpLocks/>
          </p:cNvCxnSpPr>
          <p:nvPr/>
        </p:nvCxnSpPr>
        <p:spPr>
          <a:xfrm>
            <a:off x="6139566" y="1076191"/>
            <a:ext cx="14680" cy="32233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3A2B17E2-A62B-4F3C-A9CC-FA334FD11F5A}"/>
              </a:ext>
            </a:extLst>
          </p:cNvPr>
          <p:cNvSpPr/>
          <p:nvPr/>
        </p:nvSpPr>
        <p:spPr>
          <a:xfrm>
            <a:off x="6354028" y="2258273"/>
            <a:ext cx="696374" cy="50804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" b="1" dirty="0">
                <a:solidFill>
                  <a:schemeClr val="bg1"/>
                </a:solidFill>
              </a:rPr>
              <a:t>Geometry: Position and Direction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B01194-FFA8-CBC3-B7AA-A7CC2571580D}"/>
              </a:ext>
            </a:extLst>
          </p:cNvPr>
          <p:cNvSpPr/>
          <p:nvPr/>
        </p:nvSpPr>
        <p:spPr>
          <a:xfrm>
            <a:off x="4949071" y="7709354"/>
            <a:ext cx="848777" cy="49357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Statistics: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A2015-CC2D-BE98-7797-8F0304B7B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115" y="8537451"/>
            <a:ext cx="508540" cy="48882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A5ADCF-0447-3AF6-9D57-2D1D063AF1FC}"/>
              </a:ext>
            </a:extLst>
          </p:cNvPr>
          <p:cNvSpPr/>
          <p:nvPr/>
        </p:nvSpPr>
        <p:spPr>
          <a:xfrm>
            <a:off x="595567" y="4082180"/>
            <a:ext cx="892963" cy="41300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Geometry: (Shape)</a:t>
            </a:r>
          </a:p>
          <a:p>
            <a:pPr algn="ctr"/>
            <a:r>
              <a:rPr lang="en-GB" sz="600" dirty="0">
                <a:solidFill>
                  <a:schemeClr val="tx1"/>
                </a:solidFill>
              </a:rPr>
              <a:t>Recap 2-3 lessons on properties of shape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0755A8-793E-37D1-9B5D-EA493307CCBD}"/>
              </a:ext>
            </a:extLst>
          </p:cNvPr>
          <p:cNvSpPr/>
          <p:nvPr/>
        </p:nvSpPr>
        <p:spPr>
          <a:xfrm>
            <a:off x="1938205" y="5420508"/>
            <a:ext cx="892963" cy="413001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Statistics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4BA99A-522C-A5B9-2843-B444C14A10F9}"/>
              </a:ext>
            </a:extLst>
          </p:cNvPr>
          <p:cNvCxnSpPr>
            <a:cxnSpLocks/>
            <a:stCxn id="180" idx="2"/>
          </p:cNvCxnSpPr>
          <p:nvPr/>
        </p:nvCxnSpPr>
        <p:spPr>
          <a:xfrm flipH="1">
            <a:off x="1409601" y="6212900"/>
            <a:ext cx="551625" cy="714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A5CB09-6C75-6207-B3D4-A1DCC537E712}"/>
              </a:ext>
            </a:extLst>
          </p:cNvPr>
          <p:cNvCxnSpPr>
            <a:cxnSpLocks/>
          </p:cNvCxnSpPr>
          <p:nvPr/>
        </p:nvCxnSpPr>
        <p:spPr>
          <a:xfrm flipH="1" flipV="1">
            <a:off x="1745274" y="5426065"/>
            <a:ext cx="215952" cy="32549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6E83B87-3F61-F60A-CFF2-BA740EAC757C}"/>
              </a:ext>
            </a:extLst>
          </p:cNvPr>
          <p:cNvSpPr/>
          <p:nvPr/>
        </p:nvSpPr>
        <p:spPr>
          <a:xfrm>
            <a:off x="1647757" y="2594530"/>
            <a:ext cx="883627" cy="41975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Statistics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D8E15C-2A5A-FC92-FB5E-04B73ADEF8A1}"/>
              </a:ext>
            </a:extLst>
          </p:cNvPr>
          <p:cNvCxnSpPr>
            <a:cxnSpLocks/>
          </p:cNvCxnSpPr>
          <p:nvPr/>
        </p:nvCxnSpPr>
        <p:spPr>
          <a:xfrm flipH="1" flipV="1">
            <a:off x="514562" y="2216431"/>
            <a:ext cx="262285" cy="17099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FFA771F-2AA2-42CE-315F-587A14C0E20F}"/>
              </a:ext>
            </a:extLst>
          </p:cNvPr>
          <p:cNvSpPr/>
          <p:nvPr/>
        </p:nvSpPr>
        <p:spPr>
          <a:xfrm>
            <a:off x="47033" y="613471"/>
            <a:ext cx="883627" cy="35221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Number: Decimals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FFF1ED-1AF9-6911-3D19-B3CD2E0E0A0D}"/>
              </a:ext>
            </a:extLst>
          </p:cNvPr>
          <p:cNvCxnSpPr>
            <a:cxnSpLocks/>
          </p:cNvCxnSpPr>
          <p:nvPr/>
        </p:nvCxnSpPr>
        <p:spPr>
          <a:xfrm>
            <a:off x="885214" y="954362"/>
            <a:ext cx="368967" cy="63982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E31B2C6-AD8A-CA91-36BA-D24AE7A10655}"/>
              </a:ext>
            </a:extLst>
          </p:cNvPr>
          <p:cNvSpPr/>
          <p:nvPr/>
        </p:nvSpPr>
        <p:spPr>
          <a:xfrm>
            <a:off x="1025800" y="612318"/>
            <a:ext cx="883627" cy="35221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Number:  Negative Number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BA1BAB-699D-AF21-8308-43CD7B195089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1467614" y="964537"/>
            <a:ext cx="178669" cy="48098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B324403-DB53-B6B5-12CD-041D65AD82F8}"/>
              </a:ext>
            </a:extLst>
          </p:cNvPr>
          <p:cNvSpPr/>
          <p:nvPr/>
        </p:nvSpPr>
        <p:spPr>
          <a:xfrm>
            <a:off x="1922986" y="569631"/>
            <a:ext cx="883627" cy="35221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Measurement: Converting Units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D442D7-E1E2-4C8E-57E6-C296AEC2FE11}"/>
              </a:ext>
            </a:extLst>
          </p:cNvPr>
          <p:cNvCxnSpPr>
            <a:cxnSpLocks/>
          </p:cNvCxnSpPr>
          <p:nvPr/>
        </p:nvCxnSpPr>
        <p:spPr>
          <a:xfrm flipH="1">
            <a:off x="1805971" y="877647"/>
            <a:ext cx="195346" cy="53439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34231F3-CBA9-E3E1-9C3B-BF0880720CD3}"/>
              </a:ext>
            </a:extLst>
          </p:cNvPr>
          <p:cNvSpPr/>
          <p:nvPr/>
        </p:nvSpPr>
        <p:spPr>
          <a:xfrm>
            <a:off x="1625423" y="2186158"/>
            <a:ext cx="797850" cy="35221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</a:rPr>
              <a:t>Measurement: Volume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0C7C6E-7AD2-3B42-A0E0-11CEC35ED899}"/>
              </a:ext>
            </a:extLst>
          </p:cNvPr>
          <p:cNvCxnSpPr>
            <a:cxnSpLocks/>
          </p:cNvCxnSpPr>
          <p:nvPr/>
        </p:nvCxnSpPr>
        <p:spPr>
          <a:xfrm flipV="1">
            <a:off x="1834900" y="1933085"/>
            <a:ext cx="72523" cy="26482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81DCF76A-7C14-8263-59FC-6707E1B2A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7356" y="-20515"/>
            <a:ext cx="4419983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DD4B68D3-44A2-4247-BAB1-B7CAD0AF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623" y="2128714"/>
            <a:ext cx="842910" cy="83701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5926239-8DA6-4819-A56D-B7BF45163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579" y="4024800"/>
            <a:ext cx="826927" cy="69341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5746509-A9A1-4DFF-8735-88DA34F6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" y="4219781"/>
            <a:ext cx="1067651" cy="892809"/>
          </a:xfrm>
          <a:prstGeom prst="rect">
            <a:avLst/>
          </a:prstGeom>
        </p:spPr>
      </p:pic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265550" y="-605439"/>
            <a:ext cx="1166595" cy="4539589"/>
          </a:xfrm>
          <a:prstGeom prst="downArrow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10630-6EE1-4070-B45A-C73DC29283BE}"/>
              </a:ext>
            </a:extLst>
          </p:cNvPr>
          <p:cNvGrpSpPr/>
          <p:nvPr/>
        </p:nvGrpSpPr>
        <p:grpSpPr>
          <a:xfrm rot="16200000">
            <a:off x="-889940" y="3185603"/>
            <a:ext cx="9399657" cy="5863660"/>
            <a:chOff x="1875295" y="769441"/>
            <a:chExt cx="9308995" cy="5652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E205-F7FA-4522-B9B7-B1B2C075C7DB}"/>
                </a:ext>
              </a:extLst>
            </p:cNvPr>
            <p:cNvGrpSpPr/>
            <p:nvPr/>
          </p:nvGrpSpPr>
          <p:grpSpPr>
            <a:xfrm>
              <a:off x="1875295" y="769441"/>
              <a:ext cx="9308995" cy="5652862"/>
              <a:chOff x="1621998" y="723762"/>
              <a:chExt cx="9308995" cy="5652862"/>
            </a:xfrm>
          </p:grpSpPr>
          <p:sp>
            <p:nvSpPr>
              <p:cNvPr id="13" name="Block Arc 8">
                <a:extLst>
                  <a:ext uri="{FF2B5EF4-FFF2-40B4-BE49-F238E27FC236}">
                    <a16:creationId xmlns:a16="http://schemas.microsoft.com/office/drawing/2014/main" id="{8D4D75C9-6E3D-4148-9CEA-F788D528D516}"/>
                  </a:ext>
                </a:extLst>
              </p:cNvPr>
              <p:cNvSpPr/>
              <p:nvPr/>
            </p:nvSpPr>
            <p:spPr>
              <a:xfrm>
                <a:off x="1827214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Block Arc 8">
                <a:extLst>
                  <a:ext uri="{FF2B5EF4-FFF2-40B4-BE49-F238E27FC236}">
                    <a16:creationId xmlns:a16="http://schemas.microsoft.com/office/drawing/2014/main" id="{1216E341-3DE0-408F-BAC4-7EB4628E39BC}"/>
                  </a:ext>
                </a:extLst>
              </p:cNvPr>
              <p:cNvSpPr/>
              <p:nvPr/>
            </p:nvSpPr>
            <p:spPr>
              <a:xfrm flipV="1">
                <a:off x="3554475" y="2405808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Block Arc 8">
                <a:extLst>
                  <a:ext uri="{FF2B5EF4-FFF2-40B4-BE49-F238E27FC236}">
                    <a16:creationId xmlns:a16="http://schemas.microsoft.com/office/drawing/2014/main" id="{01A5C1A6-DFA6-4175-9A15-275D9D3B9E4D}"/>
                  </a:ext>
                </a:extLst>
              </p:cNvPr>
              <p:cNvSpPr/>
              <p:nvPr/>
            </p:nvSpPr>
            <p:spPr>
              <a:xfrm>
                <a:off x="5247563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Block Arc 8">
                <a:extLst>
                  <a:ext uri="{FF2B5EF4-FFF2-40B4-BE49-F238E27FC236}">
                    <a16:creationId xmlns:a16="http://schemas.microsoft.com/office/drawing/2014/main" id="{B2E4EDAD-739D-460F-A374-07CA3DA4DC40}"/>
                  </a:ext>
                </a:extLst>
              </p:cNvPr>
              <p:cNvSpPr/>
              <p:nvPr/>
            </p:nvSpPr>
            <p:spPr>
              <a:xfrm>
                <a:off x="8667912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Block Arc 8">
                <a:extLst>
                  <a:ext uri="{FF2B5EF4-FFF2-40B4-BE49-F238E27FC236}">
                    <a16:creationId xmlns:a16="http://schemas.microsoft.com/office/drawing/2014/main" id="{3AB2B34C-331B-48A2-A839-21B312632F37}"/>
                  </a:ext>
                </a:extLst>
              </p:cNvPr>
              <p:cNvSpPr/>
              <p:nvPr/>
            </p:nvSpPr>
            <p:spPr>
              <a:xfrm flipV="1">
                <a:off x="6948359" y="2405809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731B45F7-A0F4-4A47-8531-A3F232C1EDD0}"/>
                  </a:ext>
                </a:extLst>
              </p:cNvPr>
              <p:cNvSpPr/>
              <p:nvPr/>
            </p:nvSpPr>
            <p:spPr>
              <a:xfrm>
                <a:off x="8453674" y="4452191"/>
                <a:ext cx="951880" cy="903125"/>
              </a:xfrm>
              <a:prstGeom prst="donu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2601E629-2CC4-43F1-AED0-DF078250AA4E}"/>
                  </a:ext>
                </a:extLst>
              </p:cNvPr>
              <p:cNvSpPr/>
              <p:nvPr/>
            </p:nvSpPr>
            <p:spPr>
              <a:xfrm>
                <a:off x="1621998" y="4452192"/>
                <a:ext cx="951880" cy="903125"/>
              </a:xfrm>
              <a:prstGeom prst="donu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104BA8D2-71B0-435C-9F75-0A4E1B87B497}"/>
                  </a:ext>
                </a:extLst>
              </p:cNvPr>
              <p:cNvSpPr/>
              <p:nvPr/>
            </p:nvSpPr>
            <p:spPr>
              <a:xfrm>
                <a:off x="5061514" y="4452191"/>
                <a:ext cx="951880" cy="903125"/>
              </a:xfrm>
              <a:prstGeom prst="donu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090ABA85-2014-4EFF-A4A2-7C792283B5C7}"/>
                  </a:ext>
                </a:extLst>
              </p:cNvPr>
              <p:cNvSpPr/>
              <p:nvPr/>
            </p:nvSpPr>
            <p:spPr>
              <a:xfrm>
                <a:off x="6735435" y="1684851"/>
                <a:ext cx="951880" cy="903125"/>
              </a:xfrm>
              <a:prstGeom prst="donu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3B7B3374-FFA0-4618-A7ED-50A66BF422B1}"/>
                  </a:ext>
                </a:extLst>
              </p:cNvPr>
              <p:cNvSpPr/>
              <p:nvPr/>
            </p:nvSpPr>
            <p:spPr>
              <a:xfrm>
                <a:off x="3343275" y="1684850"/>
                <a:ext cx="951880" cy="903125"/>
              </a:xfrm>
              <a:prstGeom prst="donu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AE62D-DD35-4B84-BF5E-05D26A60976A}"/>
                </a:ext>
              </a:extLst>
            </p:cNvPr>
            <p:cNvSpPr/>
            <p:nvPr/>
          </p:nvSpPr>
          <p:spPr>
            <a:xfrm>
              <a:off x="2158871" y="4720249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Aut</a:t>
              </a: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52A2A-B2F6-4A15-85BA-63A230CE2326}"/>
                </a:ext>
              </a:extLst>
            </p:cNvPr>
            <p:cNvSpPr/>
            <p:nvPr/>
          </p:nvSpPr>
          <p:spPr>
            <a:xfrm>
              <a:off x="8969546" y="4640407"/>
              <a:ext cx="426731" cy="5866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Sum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67A2-6E3B-4570-B9F3-0BB23E4C41DE}"/>
                </a:ext>
              </a:extLst>
            </p:cNvPr>
            <p:cNvSpPr/>
            <p:nvPr/>
          </p:nvSpPr>
          <p:spPr>
            <a:xfrm>
              <a:off x="7257189" y="1945621"/>
              <a:ext cx="426731" cy="45372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CBD85-A540-469A-8264-240596A5B751}"/>
                </a:ext>
              </a:extLst>
            </p:cNvPr>
            <p:cNvSpPr/>
            <p:nvPr/>
          </p:nvSpPr>
          <p:spPr>
            <a:xfrm>
              <a:off x="5593033" y="4700159"/>
              <a:ext cx="426731" cy="4985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9A0165-39DF-4F3C-AC85-16ECD436CF2F}"/>
                </a:ext>
              </a:extLst>
            </p:cNvPr>
            <p:cNvSpPr/>
            <p:nvPr/>
          </p:nvSpPr>
          <p:spPr>
            <a:xfrm>
              <a:off x="3858243" y="1928110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Aut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F3F227-46BC-4329-A99F-72F86532F5AB}"/>
              </a:ext>
            </a:extLst>
          </p:cNvPr>
          <p:cNvSpPr/>
          <p:nvPr/>
        </p:nvSpPr>
        <p:spPr>
          <a:xfrm rot="16200000">
            <a:off x="2069731" y="1351427"/>
            <a:ext cx="430887" cy="6085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"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Sum 2</a:t>
            </a:r>
            <a:endParaRPr kumimoji="0" lang="en-US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62EEDD-D18D-4615-970E-57C306BF7865}"/>
              </a:ext>
            </a:extLst>
          </p:cNvPr>
          <p:cNvSpPr txBox="1"/>
          <p:nvPr/>
        </p:nvSpPr>
        <p:spPr>
          <a:xfrm>
            <a:off x="2673295" y="10636772"/>
            <a:ext cx="13509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Number: Place value</a:t>
            </a:r>
          </a:p>
          <a:p>
            <a:r>
              <a:rPr lang="en-GB" sz="900" b="1" dirty="0"/>
              <a:t> (within 10) (Week  1-5)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Sort and count objects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Introduce &lt; &gt; and =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Ordinal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The number line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Ordinal numbers  2</a:t>
            </a:r>
            <a:r>
              <a:rPr lang="en-GB" sz="800" baseline="30000" dirty="0"/>
              <a:t>nd</a:t>
            </a:r>
            <a:r>
              <a:rPr lang="en-GB" sz="800" dirty="0"/>
              <a:t> 3</a:t>
            </a:r>
            <a:r>
              <a:rPr lang="en-GB" sz="800" baseline="30000" dirty="0"/>
              <a:t>rd</a:t>
            </a:r>
            <a:r>
              <a:rPr lang="en-GB" sz="800" dirty="0"/>
              <a:t> </a:t>
            </a:r>
            <a:r>
              <a:rPr lang="en-GB" sz="800" baseline="30000" dirty="0"/>
              <a:t> </a:t>
            </a:r>
            <a:endParaRPr lang="en-GB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C019B1-0488-45EA-9121-88EF1AB53532}"/>
              </a:ext>
            </a:extLst>
          </p:cNvPr>
          <p:cNvSpPr txBox="1"/>
          <p:nvPr/>
        </p:nvSpPr>
        <p:spPr>
          <a:xfrm>
            <a:off x="137463" y="9967971"/>
            <a:ext cx="1481190" cy="129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Addition &amp; Subtraction (within 10) (Week 6-10)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+ and – symbol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Number bonds to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Fact families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a part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Problem solving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F0C19B-23CA-4AAE-A30D-2C51FF6B99CF}"/>
              </a:ext>
            </a:extLst>
          </p:cNvPr>
          <p:cNvCxnSpPr>
            <a:cxnSpLocks/>
          </p:cNvCxnSpPr>
          <p:nvPr/>
        </p:nvCxnSpPr>
        <p:spPr>
          <a:xfrm flipV="1">
            <a:off x="3439807" y="10318862"/>
            <a:ext cx="0" cy="42412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0B2E20-6686-410B-8CCD-FE3442FD3DC3}"/>
              </a:ext>
            </a:extLst>
          </p:cNvPr>
          <p:cNvSpPr txBox="1"/>
          <p:nvPr/>
        </p:nvSpPr>
        <p:spPr>
          <a:xfrm>
            <a:off x="67628" y="7476248"/>
            <a:ext cx="2702857" cy="123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Place value (within 20) ( Week 11-13)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Numbers from 11-20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forwards and backwards to 20 in numerals and words.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one more and one less than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groups of objects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Tens and ones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Order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 err="1"/>
              <a:t>Numberline</a:t>
            </a:r>
            <a:r>
              <a:rPr lang="en-GB" sz="800" dirty="0"/>
              <a:t>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FB1F56-834F-49DF-8F0F-70545E851A2E}"/>
              </a:ext>
            </a:extLst>
          </p:cNvPr>
          <p:cNvCxnSpPr>
            <a:cxnSpLocks/>
          </p:cNvCxnSpPr>
          <p:nvPr/>
        </p:nvCxnSpPr>
        <p:spPr>
          <a:xfrm>
            <a:off x="4326358" y="7318406"/>
            <a:ext cx="1752778" cy="397197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707318-AE0A-4782-BBFC-3E3951525222}"/>
              </a:ext>
            </a:extLst>
          </p:cNvPr>
          <p:cNvCxnSpPr>
            <a:cxnSpLocks/>
          </p:cNvCxnSpPr>
          <p:nvPr/>
        </p:nvCxnSpPr>
        <p:spPr>
          <a:xfrm>
            <a:off x="1369062" y="6321058"/>
            <a:ext cx="505923" cy="57396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427347B-09CF-4670-BBEF-79AFA8D93D66}"/>
              </a:ext>
            </a:extLst>
          </p:cNvPr>
          <p:cNvSpPr txBox="1"/>
          <p:nvPr/>
        </p:nvSpPr>
        <p:spPr>
          <a:xfrm>
            <a:off x="5201020" y="5499053"/>
            <a:ext cx="1784568" cy="76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Length &amp; Height (Week 21-22)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length and height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Measure length.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CM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5376D5D-92AD-4164-958F-76B5D6D862C6}"/>
              </a:ext>
            </a:extLst>
          </p:cNvPr>
          <p:cNvCxnSpPr>
            <a:cxnSpLocks/>
            <a:stCxn id="55" idx="0"/>
          </p:cNvCxnSpPr>
          <p:nvPr/>
        </p:nvCxnSpPr>
        <p:spPr>
          <a:xfrm flipH="1" flipV="1">
            <a:off x="5066985" y="4994513"/>
            <a:ext cx="1026319" cy="50454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1A0BA54-5282-4406-9EDF-0415A7BD8A06}"/>
              </a:ext>
            </a:extLst>
          </p:cNvPr>
          <p:cNvSpPr txBox="1"/>
          <p:nvPr/>
        </p:nvSpPr>
        <p:spPr>
          <a:xfrm>
            <a:off x="3439703" y="3584689"/>
            <a:ext cx="1568987" cy="126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Mass &amp; Volume (23-24)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Introduce volume and mass.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Measure mass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mass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Introduce capacity and volume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and measure  capacity. 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8EFDD51-582B-47AF-BCE1-456C5C149CE3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3855864" y="3389468"/>
            <a:ext cx="368333" cy="19522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8455F3D-BE30-415E-B668-EBA73A531C49}"/>
              </a:ext>
            </a:extLst>
          </p:cNvPr>
          <p:cNvCxnSpPr>
            <a:cxnSpLocks/>
          </p:cNvCxnSpPr>
          <p:nvPr/>
        </p:nvCxnSpPr>
        <p:spPr>
          <a:xfrm>
            <a:off x="1936021" y="4200784"/>
            <a:ext cx="1213424" cy="91459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57CC670-2467-4E67-9988-0EB039871936}"/>
              </a:ext>
            </a:extLst>
          </p:cNvPr>
          <p:cNvSpPr txBox="1"/>
          <p:nvPr/>
        </p:nvSpPr>
        <p:spPr>
          <a:xfrm>
            <a:off x="737199" y="3750341"/>
            <a:ext cx="2256633" cy="126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Multiplication &amp; Division (Week 19-20)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in 10s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Make equal groups- sharing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equal groups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Make arrays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Make doubles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in 2’s, 10’s and 5’s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Make doubles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BEE5C30-0EA7-43CA-9E83-3D765D3C9A1F}"/>
              </a:ext>
            </a:extLst>
          </p:cNvPr>
          <p:cNvSpPr txBox="1"/>
          <p:nvPr/>
        </p:nvSpPr>
        <p:spPr>
          <a:xfrm>
            <a:off x="31227" y="2599597"/>
            <a:ext cx="1449339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Fractions (Week 25-26)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a half.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a quarter.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9DD38E0-8B8B-4A48-843F-EBC4FC143D8E}"/>
              </a:ext>
            </a:extLst>
          </p:cNvPr>
          <p:cNvCxnSpPr>
            <a:cxnSpLocks/>
          </p:cNvCxnSpPr>
          <p:nvPr/>
        </p:nvCxnSpPr>
        <p:spPr>
          <a:xfrm flipV="1">
            <a:off x="970103" y="3123166"/>
            <a:ext cx="499318" cy="150727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A1A2DDE-6BE3-4D77-8694-5E909DCCD414}"/>
              </a:ext>
            </a:extLst>
          </p:cNvPr>
          <p:cNvSpPr txBox="1"/>
          <p:nvPr/>
        </p:nvSpPr>
        <p:spPr>
          <a:xfrm>
            <a:off x="731454" y="875679"/>
            <a:ext cx="208033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Position &amp; Direction (Week 28)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Describe turns.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Describe position. 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C9AB80D-B3BE-4EEA-9C6C-BF1B7D694DF8}"/>
              </a:ext>
            </a:extLst>
          </p:cNvPr>
          <p:cNvCxnSpPr>
            <a:cxnSpLocks/>
          </p:cNvCxnSpPr>
          <p:nvPr/>
        </p:nvCxnSpPr>
        <p:spPr>
          <a:xfrm>
            <a:off x="2499698" y="1070577"/>
            <a:ext cx="665913" cy="57845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976B6EF-B1B7-4C82-B9E4-AB633EE6D762}"/>
              </a:ext>
            </a:extLst>
          </p:cNvPr>
          <p:cNvSpPr txBox="1"/>
          <p:nvPr/>
        </p:nvSpPr>
        <p:spPr>
          <a:xfrm>
            <a:off x="2912996" y="2038392"/>
            <a:ext cx="2107986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Place Value (within 100)</a:t>
            </a:r>
          </a:p>
          <a:p>
            <a:r>
              <a:rPr lang="en-GB" sz="1001" b="1" dirty="0"/>
              <a:t>(Week 29-30)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Counting to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Partitioning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Ordering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One more, one less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Tens to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numbers 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BC8D1D2-3FAA-469F-8ECF-B4DAD20ECE86}"/>
              </a:ext>
            </a:extLst>
          </p:cNvPr>
          <p:cNvCxnSpPr>
            <a:cxnSpLocks/>
          </p:cNvCxnSpPr>
          <p:nvPr/>
        </p:nvCxnSpPr>
        <p:spPr>
          <a:xfrm flipH="1" flipV="1">
            <a:off x="3855864" y="1603903"/>
            <a:ext cx="432228" cy="50305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0D11160-D4B9-4931-9CAF-122ACBB34B02}"/>
              </a:ext>
            </a:extLst>
          </p:cNvPr>
          <p:cNvSpPr txBox="1"/>
          <p:nvPr/>
        </p:nvSpPr>
        <p:spPr>
          <a:xfrm>
            <a:off x="3929800" y="764658"/>
            <a:ext cx="1483724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Money (Week 31-32)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Recognising coins &amp; notes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Counting coins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676B365-9864-47D2-AEC1-42066E3F05AB}"/>
              </a:ext>
            </a:extLst>
          </p:cNvPr>
          <p:cNvSpPr txBox="1"/>
          <p:nvPr/>
        </p:nvSpPr>
        <p:spPr>
          <a:xfrm>
            <a:off x="5504115" y="608880"/>
            <a:ext cx="1870120" cy="76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Time</a:t>
            </a:r>
          </a:p>
          <a:p>
            <a:r>
              <a:rPr lang="en-GB" sz="1001" b="1" dirty="0"/>
              <a:t> (Week  33-34)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Before &amp; after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Dates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Time to the hour and half past..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667371C-91D9-4DCB-B514-65B71A8F38E3}"/>
              </a:ext>
            </a:extLst>
          </p:cNvPr>
          <p:cNvCxnSpPr>
            <a:cxnSpLocks/>
          </p:cNvCxnSpPr>
          <p:nvPr/>
        </p:nvCxnSpPr>
        <p:spPr>
          <a:xfrm flipV="1">
            <a:off x="4608808" y="1280684"/>
            <a:ext cx="0" cy="50409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5F206A6-6813-4E84-A06D-5ABFC0DCE79B}"/>
              </a:ext>
            </a:extLst>
          </p:cNvPr>
          <p:cNvCxnSpPr>
            <a:cxnSpLocks/>
          </p:cNvCxnSpPr>
          <p:nvPr/>
        </p:nvCxnSpPr>
        <p:spPr>
          <a:xfrm flipH="1">
            <a:off x="6133180" y="1262312"/>
            <a:ext cx="66498" cy="34159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EEF74AD4-59AB-41D4-8C66-3A076C1F6A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63" t="6928"/>
          <a:stretch/>
        </p:blipFill>
        <p:spPr>
          <a:xfrm>
            <a:off x="6671345" y="220520"/>
            <a:ext cx="480343" cy="40741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B7A9CA-9DFE-44A1-9F19-887C296BC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220" y="890446"/>
            <a:ext cx="302647" cy="46117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66FE0A5-87F1-41FF-9F1D-E4A6FDE37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136" y="9902781"/>
            <a:ext cx="914479" cy="91447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2713523-344E-4427-BB2E-7467671B9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9400" y="10921878"/>
            <a:ext cx="1048682" cy="54931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F5EA675-5CE6-4E06-9EFD-DC751D50B0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7955" y="9502979"/>
            <a:ext cx="791682" cy="38779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360963F-F265-420C-8F63-6E3A66F90E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342" y="9455776"/>
            <a:ext cx="470937" cy="54628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6C28761-818E-42E2-8F97-E0561AED97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16546" y="8798428"/>
            <a:ext cx="470937" cy="54628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146C5F0-130B-407F-AB7D-6662C415F4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2106" y="8929084"/>
            <a:ext cx="1057566" cy="96600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765D182-83EA-4AB5-A941-25C0871DE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0152" y="9412343"/>
            <a:ext cx="950333" cy="55404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5B7277E-8ACB-4148-8EB3-304A89ACAD9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7371" b="19105"/>
          <a:stretch/>
        </p:blipFill>
        <p:spPr>
          <a:xfrm>
            <a:off x="162194" y="51719"/>
            <a:ext cx="592888" cy="1029338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A016424-D99F-113C-7AEB-27528431F353}"/>
              </a:ext>
            </a:extLst>
          </p:cNvPr>
          <p:cNvCxnSpPr>
            <a:cxnSpLocks/>
          </p:cNvCxnSpPr>
          <p:nvPr/>
        </p:nvCxnSpPr>
        <p:spPr>
          <a:xfrm flipV="1">
            <a:off x="1369062" y="10296292"/>
            <a:ext cx="536921" cy="31375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A2796C-D9A7-B32C-32D7-B86E070158B8}"/>
              </a:ext>
            </a:extLst>
          </p:cNvPr>
          <p:cNvCxnSpPr>
            <a:cxnSpLocks/>
          </p:cNvCxnSpPr>
          <p:nvPr/>
        </p:nvCxnSpPr>
        <p:spPr>
          <a:xfrm flipH="1">
            <a:off x="1250353" y="7992680"/>
            <a:ext cx="847745" cy="99480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8722A9-E190-AAC1-434A-2D7A4CAF44C5}"/>
              </a:ext>
            </a:extLst>
          </p:cNvPr>
          <p:cNvCxnSpPr>
            <a:cxnSpLocks/>
          </p:cNvCxnSpPr>
          <p:nvPr/>
        </p:nvCxnSpPr>
        <p:spPr>
          <a:xfrm>
            <a:off x="2073741" y="7984358"/>
            <a:ext cx="1332166" cy="45101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A406A51-DD5A-FB09-AEF9-74438DC872EE}"/>
              </a:ext>
            </a:extLst>
          </p:cNvPr>
          <p:cNvSpPr txBox="1"/>
          <p:nvPr/>
        </p:nvSpPr>
        <p:spPr>
          <a:xfrm>
            <a:off x="2989790" y="7171610"/>
            <a:ext cx="1481190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Addition &amp; Subtraction (within 20) (Week 14-16)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Number bonds to 20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Fact families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Subtraction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Doubles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Missing number problems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D764CE-D6B4-534B-5ECA-138A1C3F2DBC}"/>
              </a:ext>
            </a:extLst>
          </p:cNvPr>
          <p:cNvSpPr txBox="1"/>
          <p:nvPr/>
        </p:nvSpPr>
        <p:spPr>
          <a:xfrm>
            <a:off x="-17438" y="5906467"/>
            <a:ext cx="2256633" cy="150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Place Value (within 50) (Week 17-18)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Numbers from 50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Tens and ones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Order numbers within 50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numbers  within 50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objects within 50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in 2’s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in 5’s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54D85A32-758F-467C-A887-615F014FD2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4411" y="5783172"/>
            <a:ext cx="666465" cy="638551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386E444-FF0A-F797-6A4F-34E89DC889D3}"/>
              </a:ext>
            </a:extLst>
          </p:cNvPr>
          <p:cNvCxnSpPr>
            <a:cxnSpLocks/>
          </p:cNvCxnSpPr>
          <p:nvPr/>
        </p:nvCxnSpPr>
        <p:spPr>
          <a:xfrm flipV="1">
            <a:off x="4326358" y="6952197"/>
            <a:ext cx="174396" cy="35127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E7122CC-6A33-6CA4-DC2F-AED66124609B}"/>
              </a:ext>
            </a:extLst>
          </p:cNvPr>
          <p:cNvSpPr txBox="1"/>
          <p:nvPr/>
        </p:nvSpPr>
        <p:spPr>
          <a:xfrm>
            <a:off x="32866" y="1445343"/>
            <a:ext cx="1483724" cy="76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Shape (Week 27)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Identify and sort 2D shapes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Identify and sort 3D shapes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Patterns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E5F0595-0A7E-D0A1-4E7C-E73E5488C5E4}"/>
              </a:ext>
            </a:extLst>
          </p:cNvPr>
          <p:cNvCxnSpPr>
            <a:cxnSpLocks/>
          </p:cNvCxnSpPr>
          <p:nvPr/>
        </p:nvCxnSpPr>
        <p:spPr>
          <a:xfrm>
            <a:off x="564648" y="2147902"/>
            <a:ext cx="609995" cy="311995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E8AF3ED-C4FF-5012-1064-A52B4B367B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2505" y="9330811"/>
            <a:ext cx="1587491" cy="40851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A53B572-297C-4725-D7D8-8B951E2B82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7275" y="8526604"/>
            <a:ext cx="689353" cy="68935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0CA7E155-55C3-FF75-708A-BD1A91A09C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0152" y="45835"/>
            <a:ext cx="4419983" cy="701101"/>
          </a:xfrm>
          <a:prstGeom prst="rect">
            <a:avLst/>
          </a:prstGeom>
        </p:spPr>
      </p:pic>
      <p:sp>
        <p:nvSpPr>
          <p:cNvPr id="193" name="TextBox 192">
            <a:extLst>
              <a:ext uri="{FF2B5EF4-FFF2-40B4-BE49-F238E27FC236}">
                <a16:creationId xmlns:a16="http://schemas.microsoft.com/office/drawing/2014/main" id="{2E3C938C-B5B0-7EEE-DEA0-B7E40A12BD96}"/>
              </a:ext>
            </a:extLst>
          </p:cNvPr>
          <p:cNvSpPr txBox="1"/>
          <p:nvPr/>
        </p:nvSpPr>
        <p:spPr>
          <a:xfrm>
            <a:off x="1448993" y="2174918"/>
            <a:ext cx="1488510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1.13 (EK) Know two more and two less than numbers up to 100</a:t>
            </a:r>
          </a:p>
          <a:p>
            <a:pPr algn="ctr"/>
            <a:r>
              <a:rPr lang="en-GB" sz="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1.18 (EK) Recall number bonds to 10</a:t>
            </a:r>
            <a:r>
              <a:rPr lang="en-GB" sz="400" dirty="0"/>
              <a:t> </a:t>
            </a:r>
          </a:p>
          <a:p>
            <a:pPr algn="ctr"/>
            <a:endParaRPr lang="en-GB" sz="800" dirty="0"/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EF117B68-422D-E8A2-FE37-6BAD84861D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1565" y="6610438"/>
            <a:ext cx="1487553" cy="481626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13AC238F-4686-01F1-F6D6-90410A262DB2}"/>
              </a:ext>
            </a:extLst>
          </p:cNvPr>
          <p:cNvSpPr txBox="1"/>
          <p:nvPr/>
        </p:nvSpPr>
        <p:spPr>
          <a:xfrm>
            <a:off x="1032461" y="9022801"/>
            <a:ext cx="1747044" cy="43088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50" dirty="0"/>
              <a:t>1.14 (EK) Know 10 more than a single digit number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96DB81E-64F3-3C8E-EE8E-B1BD22CBD411}"/>
              </a:ext>
            </a:extLst>
          </p:cNvPr>
          <p:cNvSpPr txBox="1"/>
          <p:nvPr/>
        </p:nvSpPr>
        <p:spPr>
          <a:xfrm>
            <a:off x="3746563" y="8392291"/>
            <a:ext cx="2215611" cy="25391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050" dirty="0"/>
              <a:t>1.15 (EK) Know double 6, 7, 8, 9, 10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D52E09A-480F-C076-0690-006B8C034119}"/>
              </a:ext>
            </a:extLst>
          </p:cNvPr>
          <p:cNvSpPr txBox="1"/>
          <p:nvPr/>
        </p:nvSpPr>
        <p:spPr>
          <a:xfrm>
            <a:off x="4834191" y="7872640"/>
            <a:ext cx="2165805" cy="43088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100" dirty="0"/>
              <a:t>1.16 (EK) Know half of 12, 14, 16, 18. 20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C48666C-E9C9-A919-A2E5-F9BAE6CE9947}"/>
              </a:ext>
            </a:extLst>
          </p:cNvPr>
          <p:cNvSpPr txBox="1"/>
          <p:nvPr/>
        </p:nvSpPr>
        <p:spPr>
          <a:xfrm>
            <a:off x="4099443" y="10926054"/>
            <a:ext cx="1740073" cy="9233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1.17 (EK) Recall the odd and even numbers up to 10</a:t>
            </a:r>
          </a:p>
          <a:p>
            <a:pPr algn="ctr"/>
            <a:r>
              <a:rPr lang="en-GB" sz="105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1.18 (EK) Recall number bonds to 10</a:t>
            </a:r>
            <a:r>
              <a:rPr lang="en-GB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84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1DB440CB-C53A-4E06-AABE-3E36E11BE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5"/>
          <a:stretch/>
        </p:blipFill>
        <p:spPr>
          <a:xfrm>
            <a:off x="1377856" y="837303"/>
            <a:ext cx="581281" cy="55330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0C93308-99DE-4C63-B6AC-36FCB340E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79" y="3110240"/>
            <a:ext cx="629439" cy="77953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CBA9CA4-7815-4976-8CC0-0E2D59D02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48"/>
          <a:stretch/>
        </p:blipFill>
        <p:spPr>
          <a:xfrm>
            <a:off x="3247527" y="1921226"/>
            <a:ext cx="954310" cy="101369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42E170D-4C1F-4301-9657-5BFADEAD5DA4}"/>
              </a:ext>
            </a:extLst>
          </p:cNvPr>
          <p:cNvSpPr txBox="1"/>
          <p:nvPr/>
        </p:nvSpPr>
        <p:spPr>
          <a:xfrm>
            <a:off x="3204100" y="4059228"/>
            <a:ext cx="2202814" cy="76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Properties of Shape</a:t>
            </a:r>
          </a:p>
          <a:p>
            <a:r>
              <a:rPr lang="en-GB" sz="1001" b="1" dirty="0"/>
              <a:t>(Week 21-23)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Recognise and sort  2D &amp; 3D shapes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vertices, faces &amp; edges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Lines of symmetry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47F0476-27C2-4A49-B74D-E49497B8D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859" y="3801166"/>
            <a:ext cx="2133375" cy="1007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DDC75-730F-45BD-8363-93CB81326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03" y="10237886"/>
            <a:ext cx="874336" cy="550364"/>
          </a:xfrm>
          <a:prstGeom prst="rect">
            <a:avLst/>
          </a:prstGeom>
        </p:spPr>
      </p:pic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298596" y="-545614"/>
            <a:ext cx="1166595" cy="4539589"/>
          </a:xfrm>
          <a:prstGeom prst="down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10630-6EE1-4070-B45A-C73DC29283BE}"/>
              </a:ext>
            </a:extLst>
          </p:cNvPr>
          <p:cNvGrpSpPr/>
          <p:nvPr/>
        </p:nvGrpSpPr>
        <p:grpSpPr>
          <a:xfrm rot="16200000">
            <a:off x="-857115" y="3403566"/>
            <a:ext cx="9399657" cy="5863660"/>
            <a:chOff x="1875295" y="769441"/>
            <a:chExt cx="9308995" cy="5652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E205-F7FA-4522-B9B7-B1B2C075C7DB}"/>
                </a:ext>
              </a:extLst>
            </p:cNvPr>
            <p:cNvGrpSpPr/>
            <p:nvPr/>
          </p:nvGrpSpPr>
          <p:grpSpPr>
            <a:xfrm>
              <a:off x="1875295" y="769441"/>
              <a:ext cx="9308995" cy="5652862"/>
              <a:chOff x="1621998" y="723762"/>
              <a:chExt cx="9308995" cy="5652862"/>
            </a:xfrm>
          </p:grpSpPr>
          <p:sp>
            <p:nvSpPr>
              <p:cNvPr id="13" name="Block Arc 8">
                <a:extLst>
                  <a:ext uri="{FF2B5EF4-FFF2-40B4-BE49-F238E27FC236}">
                    <a16:creationId xmlns:a16="http://schemas.microsoft.com/office/drawing/2014/main" id="{8D4D75C9-6E3D-4148-9CEA-F788D528D516}"/>
                  </a:ext>
                </a:extLst>
              </p:cNvPr>
              <p:cNvSpPr/>
              <p:nvPr/>
            </p:nvSpPr>
            <p:spPr>
              <a:xfrm>
                <a:off x="1827214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Block Arc 8">
                <a:extLst>
                  <a:ext uri="{FF2B5EF4-FFF2-40B4-BE49-F238E27FC236}">
                    <a16:creationId xmlns:a16="http://schemas.microsoft.com/office/drawing/2014/main" id="{1216E341-3DE0-408F-BAC4-7EB4628E39BC}"/>
                  </a:ext>
                </a:extLst>
              </p:cNvPr>
              <p:cNvSpPr/>
              <p:nvPr/>
            </p:nvSpPr>
            <p:spPr>
              <a:xfrm flipV="1">
                <a:off x="3554475" y="2405808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Block Arc 8">
                <a:extLst>
                  <a:ext uri="{FF2B5EF4-FFF2-40B4-BE49-F238E27FC236}">
                    <a16:creationId xmlns:a16="http://schemas.microsoft.com/office/drawing/2014/main" id="{01A5C1A6-DFA6-4175-9A15-275D9D3B9E4D}"/>
                  </a:ext>
                </a:extLst>
              </p:cNvPr>
              <p:cNvSpPr/>
              <p:nvPr/>
            </p:nvSpPr>
            <p:spPr>
              <a:xfrm>
                <a:off x="5247563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Block Arc 8">
                <a:extLst>
                  <a:ext uri="{FF2B5EF4-FFF2-40B4-BE49-F238E27FC236}">
                    <a16:creationId xmlns:a16="http://schemas.microsoft.com/office/drawing/2014/main" id="{B2E4EDAD-739D-460F-A374-07CA3DA4DC40}"/>
                  </a:ext>
                </a:extLst>
              </p:cNvPr>
              <p:cNvSpPr/>
              <p:nvPr/>
            </p:nvSpPr>
            <p:spPr>
              <a:xfrm>
                <a:off x="8667912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Block Arc 8">
                <a:extLst>
                  <a:ext uri="{FF2B5EF4-FFF2-40B4-BE49-F238E27FC236}">
                    <a16:creationId xmlns:a16="http://schemas.microsoft.com/office/drawing/2014/main" id="{3AB2B34C-331B-48A2-A839-21B312632F37}"/>
                  </a:ext>
                </a:extLst>
              </p:cNvPr>
              <p:cNvSpPr/>
              <p:nvPr/>
            </p:nvSpPr>
            <p:spPr>
              <a:xfrm flipV="1">
                <a:off x="6948359" y="2405809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731B45F7-A0F4-4A47-8531-A3F232C1EDD0}"/>
                  </a:ext>
                </a:extLst>
              </p:cNvPr>
              <p:cNvSpPr/>
              <p:nvPr/>
            </p:nvSpPr>
            <p:spPr>
              <a:xfrm>
                <a:off x="8453674" y="4452191"/>
                <a:ext cx="951880" cy="903125"/>
              </a:xfrm>
              <a:prstGeom prst="donu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2601E629-2CC4-43F1-AED0-DF078250AA4E}"/>
                  </a:ext>
                </a:extLst>
              </p:cNvPr>
              <p:cNvSpPr/>
              <p:nvPr/>
            </p:nvSpPr>
            <p:spPr>
              <a:xfrm>
                <a:off x="1621998" y="4452192"/>
                <a:ext cx="951880" cy="903125"/>
              </a:xfrm>
              <a:prstGeom prst="don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104BA8D2-71B0-435C-9F75-0A4E1B87B497}"/>
                  </a:ext>
                </a:extLst>
              </p:cNvPr>
              <p:cNvSpPr/>
              <p:nvPr/>
            </p:nvSpPr>
            <p:spPr>
              <a:xfrm>
                <a:off x="5061514" y="4452191"/>
                <a:ext cx="951880" cy="903125"/>
              </a:xfrm>
              <a:prstGeom prst="don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090ABA85-2014-4EFF-A4A2-7C792283B5C7}"/>
                  </a:ext>
                </a:extLst>
              </p:cNvPr>
              <p:cNvSpPr/>
              <p:nvPr/>
            </p:nvSpPr>
            <p:spPr>
              <a:xfrm>
                <a:off x="6735435" y="1684851"/>
                <a:ext cx="951880" cy="903125"/>
              </a:xfrm>
              <a:prstGeom prst="donu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3B7B3374-FFA0-4618-A7ED-50A66BF422B1}"/>
                  </a:ext>
                </a:extLst>
              </p:cNvPr>
              <p:cNvSpPr/>
              <p:nvPr/>
            </p:nvSpPr>
            <p:spPr>
              <a:xfrm>
                <a:off x="3343275" y="1684850"/>
                <a:ext cx="951880" cy="903125"/>
              </a:xfrm>
              <a:prstGeom prst="don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AE62D-DD35-4B84-BF5E-05D26A60976A}"/>
                </a:ext>
              </a:extLst>
            </p:cNvPr>
            <p:cNvSpPr/>
            <p:nvPr/>
          </p:nvSpPr>
          <p:spPr>
            <a:xfrm>
              <a:off x="2158871" y="4720249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Aut</a:t>
              </a: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52A2A-B2F6-4A15-85BA-63A230CE2326}"/>
                </a:ext>
              </a:extLst>
            </p:cNvPr>
            <p:cNvSpPr/>
            <p:nvPr/>
          </p:nvSpPr>
          <p:spPr>
            <a:xfrm>
              <a:off x="8969546" y="4640407"/>
              <a:ext cx="426731" cy="5866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Sum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67A2-6E3B-4570-B9F3-0BB23E4C41DE}"/>
                </a:ext>
              </a:extLst>
            </p:cNvPr>
            <p:cNvSpPr/>
            <p:nvPr/>
          </p:nvSpPr>
          <p:spPr>
            <a:xfrm>
              <a:off x="7257189" y="1945621"/>
              <a:ext cx="426731" cy="45372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CBD85-A540-469A-8264-240596A5B751}"/>
                </a:ext>
              </a:extLst>
            </p:cNvPr>
            <p:cNvSpPr/>
            <p:nvPr/>
          </p:nvSpPr>
          <p:spPr>
            <a:xfrm>
              <a:off x="5593033" y="4700159"/>
              <a:ext cx="426731" cy="4985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9A0165-39DF-4F3C-AC85-16ECD436CF2F}"/>
                </a:ext>
              </a:extLst>
            </p:cNvPr>
            <p:cNvSpPr/>
            <p:nvPr/>
          </p:nvSpPr>
          <p:spPr>
            <a:xfrm>
              <a:off x="3858243" y="1928110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Aut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F3F227-46BC-4329-A99F-72F86532F5AB}"/>
              </a:ext>
            </a:extLst>
          </p:cNvPr>
          <p:cNvSpPr/>
          <p:nvPr/>
        </p:nvSpPr>
        <p:spPr>
          <a:xfrm rot="16200000">
            <a:off x="2069731" y="1351427"/>
            <a:ext cx="430887" cy="6085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"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Sum 2</a:t>
            </a:r>
            <a:endParaRPr kumimoji="0" lang="en-US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3E4523-D0F6-4E31-BEB5-D58DC0370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237" y="9803415"/>
            <a:ext cx="481501" cy="5653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A6DCC47-9415-4110-9EE1-F08888F22C81}"/>
              </a:ext>
            </a:extLst>
          </p:cNvPr>
          <p:cNvSpPr txBox="1"/>
          <p:nvPr/>
        </p:nvSpPr>
        <p:spPr>
          <a:xfrm>
            <a:off x="2023080" y="10583321"/>
            <a:ext cx="1970267" cy="123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Place Value (Week 1-4)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Recap from year 1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Represent numbers to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Using a place value chart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Tens and ones addition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Order objects and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in 5’s, 10’s and 3’s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Number line counting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Estimate a number line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9451FE-9DCC-49F1-A7CB-BE0FC855DFC6}"/>
              </a:ext>
            </a:extLst>
          </p:cNvPr>
          <p:cNvCxnSpPr>
            <a:cxnSpLocks/>
          </p:cNvCxnSpPr>
          <p:nvPr/>
        </p:nvCxnSpPr>
        <p:spPr>
          <a:xfrm flipV="1">
            <a:off x="3916886" y="10309687"/>
            <a:ext cx="0" cy="32993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EE52972-5C17-4942-A6CB-9990C3BEE6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255" y="11034188"/>
            <a:ext cx="2128830" cy="567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871F2E-DE0F-419A-8FD5-C680BC307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4686" y="10567713"/>
            <a:ext cx="662438" cy="7220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66278F0-3077-4D62-BD0A-64FB49A04A33}"/>
              </a:ext>
            </a:extLst>
          </p:cNvPr>
          <p:cNvSpPr txBox="1"/>
          <p:nvPr/>
        </p:nvSpPr>
        <p:spPr>
          <a:xfrm>
            <a:off x="3878191" y="8481018"/>
            <a:ext cx="1426451" cy="11081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Money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Notes &amp; coins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the amount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the total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the difference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change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BF81B5-34F0-474B-B825-E4B48223931F}"/>
              </a:ext>
            </a:extLst>
          </p:cNvPr>
          <p:cNvCxnSpPr>
            <a:cxnSpLocks/>
          </p:cNvCxnSpPr>
          <p:nvPr/>
        </p:nvCxnSpPr>
        <p:spPr>
          <a:xfrm flipV="1">
            <a:off x="5476065" y="7661106"/>
            <a:ext cx="903106" cy="3529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486A50-DB29-480A-BD28-A83852F84079}"/>
              </a:ext>
            </a:extLst>
          </p:cNvPr>
          <p:cNvCxnSpPr>
            <a:cxnSpLocks/>
          </p:cNvCxnSpPr>
          <p:nvPr/>
        </p:nvCxnSpPr>
        <p:spPr>
          <a:xfrm>
            <a:off x="3934456" y="7616861"/>
            <a:ext cx="0" cy="82690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570F090F-835D-4D14-A49F-2272EB8413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876889"/>
            <a:ext cx="1290622" cy="59018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8EF90E2-FB1C-4487-8153-1F05D39EF0AD}"/>
              </a:ext>
            </a:extLst>
          </p:cNvPr>
          <p:cNvSpPr/>
          <p:nvPr/>
        </p:nvSpPr>
        <p:spPr>
          <a:xfrm>
            <a:off x="3896367" y="7138507"/>
            <a:ext cx="22874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Number: Multiplication &amp; Division </a:t>
            </a:r>
            <a:r>
              <a:rPr lang="en-GB" sz="1000" b="1" dirty="0">
                <a:solidFill>
                  <a:srgbClr val="FF0000"/>
                </a:solidFill>
              </a:rPr>
              <a:t>(Links made to Money) </a:t>
            </a:r>
            <a:r>
              <a:rPr lang="en-GB" sz="1000" b="1" dirty="0"/>
              <a:t>(Week 10-14)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Multiplication sentences using x symbol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2,5, 10 times tables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by 2, 5 &amp;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Odd and even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Equal groups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Multiplication sentences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Double/half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B5681F6-2E4A-4719-A106-939DC1DEAC90}"/>
              </a:ext>
            </a:extLst>
          </p:cNvPr>
          <p:cNvCxnSpPr>
            <a:cxnSpLocks/>
          </p:cNvCxnSpPr>
          <p:nvPr/>
        </p:nvCxnSpPr>
        <p:spPr>
          <a:xfrm flipV="1">
            <a:off x="2285174" y="6774152"/>
            <a:ext cx="478547" cy="422845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8CE7BB8-00D9-4664-A276-B6A35485C4A2}"/>
              </a:ext>
            </a:extLst>
          </p:cNvPr>
          <p:cNvSpPr/>
          <p:nvPr/>
        </p:nvSpPr>
        <p:spPr>
          <a:xfrm>
            <a:off x="2742000" y="742594"/>
            <a:ext cx="1895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Statistics (Week 32-33)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Make tally charts.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Draw pictograms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Interpret pictograms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Block diagrams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211BF4-CA34-4892-B62F-191EE4DFA793}"/>
              </a:ext>
            </a:extLst>
          </p:cNvPr>
          <p:cNvCxnSpPr>
            <a:cxnSpLocks/>
          </p:cNvCxnSpPr>
          <p:nvPr/>
        </p:nvCxnSpPr>
        <p:spPr>
          <a:xfrm flipH="1" flipV="1">
            <a:off x="1500389" y="5617073"/>
            <a:ext cx="522691" cy="26396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66611F5C-B940-4A0E-B5C9-AD531AE97CE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794" b="-1"/>
          <a:stretch/>
        </p:blipFill>
        <p:spPr>
          <a:xfrm>
            <a:off x="2799824" y="6179300"/>
            <a:ext cx="619344" cy="2886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6F4A01E-C6E2-47D0-B98B-FB8BA66E8AF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12" t="9039" r="49619" b="5431"/>
          <a:stretch/>
        </p:blipFill>
        <p:spPr>
          <a:xfrm>
            <a:off x="3132267" y="9408234"/>
            <a:ext cx="656909" cy="505241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2860196-A3B8-4D28-BCDA-0CBD3AD3113E}"/>
              </a:ext>
            </a:extLst>
          </p:cNvPr>
          <p:cNvCxnSpPr>
            <a:cxnSpLocks/>
          </p:cNvCxnSpPr>
          <p:nvPr/>
        </p:nvCxnSpPr>
        <p:spPr>
          <a:xfrm flipV="1">
            <a:off x="5919816" y="3885794"/>
            <a:ext cx="337147" cy="34332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41DCD63-34AE-4EA0-AC84-566F96C7C8CA}"/>
              </a:ext>
            </a:extLst>
          </p:cNvPr>
          <p:cNvCxnSpPr>
            <a:cxnSpLocks/>
          </p:cNvCxnSpPr>
          <p:nvPr/>
        </p:nvCxnSpPr>
        <p:spPr>
          <a:xfrm>
            <a:off x="4639877" y="4601673"/>
            <a:ext cx="319803" cy="35685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0185F63-CB93-4B9C-B171-C77787EEF676}"/>
              </a:ext>
            </a:extLst>
          </p:cNvPr>
          <p:cNvSpPr txBox="1"/>
          <p:nvPr/>
        </p:nvSpPr>
        <p:spPr>
          <a:xfrm>
            <a:off x="1749728" y="2513156"/>
            <a:ext cx="2202814" cy="76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Position &amp; Direction (Week 26-28)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Describing movement &amp; turns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Making patterns with shape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D74C685-2949-4367-B0E4-B5064C90D19E}"/>
              </a:ext>
            </a:extLst>
          </p:cNvPr>
          <p:cNvCxnSpPr>
            <a:cxnSpLocks/>
          </p:cNvCxnSpPr>
          <p:nvPr/>
        </p:nvCxnSpPr>
        <p:spPr>
          <a:xfrm>
            <a:off x="2653744" y="3027504"/>
            <a:ext cx="354469" cy="42165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1C24124-0B53-41A3-B801-684A93AD465C}"/>
              </a:ext>
            </a:extLst>
          </p:cNvPr>
          <p:cNvSpPr txBox="1"/>
          <p:nvPr/>
        </p:nvSpPr>
        <p:spPr>
          <a:xfrm>
            <a:off x="4943034" y="813959"/>
            <a:ext cx="10345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Consolidation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7D7B660-CD09-42F5-BA2F-4C8AE1FE8AEE}"/>
              </a:ext>
            </a:extLst>
          </p:cNvPr>
          <p:cNvCxnSpPr>
            <a:cxnSpLocks/>
          </p:cNvCxnSpPr>
          <p:nvPr/>
        </p:nvCxnSpPr>
        <p:spPr>
          <a:xfrm>
            <a:off x="688928" y="2415765"/>
            <a:ext cx="521072" cy="28608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4D085AD-CEA5-4C48-B7AB-CBA53CC7B0A9}"/>
              </a:ext>
            </a:extLst>
          </p:cNvPr>
          <p:cNvSpPr txBox="1"/>
          <p:nvPr/>
        </p:nvSpPr>
        <p:spPr>
          <a:xfrm>
            <a:off x="56649" y="1836178"/>
            <a:ext cx="2642413" cy="89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Mass, Capacity &amp; Temperature (Week 29-31)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mass &amp; volume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Measure mass in gr &amp; kg, capacity in ml &amp; l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Temperature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BCE842-95A0-4349-BEEF-55B8F34530DC}"/>
              </a:ext>
            </a:extLst>
          </p:cNvPr>
          <p:cNvCxnSpPr>
            <a:cxnSpLocks/>
          </p:cNvCxnSpPr>
          <p:nvPr/>
        </p:nvCxnSpPr>
        <p:spPr>
          <a:xfrm>
            <a:off x="5208332" y="1298822"/>
            <a:ext cx="0" cy="35685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7A74DD56-9627-432E-A06E-5432F301F3E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8657" b="20495"/>
          <a:stretch/>
        </p:blipFill>
        <p:spPr>
          <a:xfrm>
            <a:off x="163865" y="65787"/>
            <a:ext cx="863556" cy="1494241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6504D58-EC56-49E3-FCBE-04B824E1D4E7}"/>
              </a:ext>
            </a:extLst>
          </p:cNvPr>
          <p:cNvCxnSpPr>
            <a:cxnSpLocks/>
          </p:cNvCxnSpPr>
          <p:nvPr/>
        </p:nvCxnSpPr>
        <p:spPr>
          <a:xfrm flipH="1" flipV="1">
            <a:off x="1189426" y="8942525"/>
            <a:ext cx="560302" cy="8089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0D5C97-7AD0-AB92-745A-245550B3BA34}"/>
              </a:ext>
            </a:extLst>
          </p:cNvPr>
          <p:cNvCxnSpPr>
            <a:cxnSpLocks/>
          </p:cNvCxnSpPr>
          <p:nvPr/>
        </p:nvCxnSpPr>
        <p:spPr>
          <a:xfrm flipV="1">
            <a:off x="1736700" y="8658716"/>
            <a:ext cx="1151711" cy="36470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4066363-8E93-7226-2FE4-048EF895C82D}"/>
              </a:ext>
            </a:extLst>
          </p:cNvPr>
          <p:cNvSpPr txBox="1"/>
          <p:nvPr/>
        </p:nvSpPr>
        <p:spPr>
          <a:xfrm>
            <a:off x="1027421" y="7023424"/>
            <a:ext cx="1449339" cy="1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Fractions (Week15-17)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Recognise ½ , ¼ and 1/3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a third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Equivalence 2/4 – ½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¾ 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Equal and unequal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Unit fractions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in fractions up to 1 whole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42709B2-1E1C-010F-D994-9EBC4D019A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1761" y="7268435"/>
            <a:ext cx="620737" cy="6635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A876D4-7100-DE04-0785-089C90148D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1092" y="7352457"/>
            <a:ext cx="508133" cy="4459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C008E96-C355-9FD3-0CA1-07921FEC138C}"/>
              </a:ext>
            </a:extLst>
          </p:cNvPr>
          <p:cNvSpPr txBox="1"/>
          <p:nvPr/>
        </p:nvSpPr>
        <p:spPr>
          <a:xfrm>
            <a:off x="92505" y="5166458"/>
            <a:ext cx="220281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Time (Week 18-20)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O'clock and 1/2 past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¼ past and to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Telling time to 5 minutes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Durations of time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7DA2D1-6B9B-08C8-8369-BDE29CEA9902}"/>
              </a:ext>
            </a:extLst>
          </p:cNvPr>
          <p:cNvSpPr txBox="1"/>
          <p:nvPr/>
        </p:nvSpPr>
        <p:spPr>
          <a:xfrm>
            <a:off x="1419462" y="9054804"/>
            <a:ext cx="2304451" cy="175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Addition &amp; Subtraction (Week 5-9)  </a:t>
            </a:r>
            <a:r>
              <a:rPr lang="en-GB" sz="1001" b="1" dirty="0">
                <a:solidFill>
                  <a:srgbClr val="FF0000"/>
                </a:solidFill>
              </a:rPr>
              <a:t>Links made  to money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Recap number bonds to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Bonds to 100- tens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 1’s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10 more &amp; 10 less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Fact families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three 1 digit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Across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the next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Subtract across 10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7391BFD-7272-9D93-A0F8-DDA1BA0EC376}"/>
              </a:ext>
            </a:extLst>
          </p:cNvPr>
          <p:cNvCxnSpPr>
            <a:cxnSpLocks/>
          </p:cNvCxnSpPr>
          <p:nvPr/>
        </p:nvCxnSpPr>
        <p:spPr>
          <a:xfrm flipV="1">
            <a:off x="1992452" y="5149006"/>
            <a:ext cx="815971" cy="73870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7BAD69F8-AE09-7A78-08E0-78CA7AE032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3390" y="4150737"/>
            <a:ext cx="2206943" cy="634039"/>
          </a:xfrm>
          <a:prstGeom prst="rect">
            <a:avLst/>
          </a:prstGeom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F69CE5D-5096-45C4-625B-B58A8EDF6E4F}"/>
              </a:ext>
            </a:extLst>
          </p:cNvPr>
          <p:cNvCxnSpPr>
            <a:cxnSpLocks/>
          </p:cNvCxnSpPr>
          <p:nvPr/>
        </p:nvCxnSpPr>
        <p:spPr>
          <a:xfrm flipH="1" flipV="1">
            <a:off x="4504451" y="3374514"/>
            <a:ext cx="768699" cy="84155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57905222-D1E3-4BC5-8F1B-2165E924F2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1798" y="708276"/>
            <a:ext cx="713434" cy="639793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880AE1A-ED63-BF2E-49E0-DC0CC3EA9C17}"/>
              </a:ext>
            </a:extLst>
          </p:cNvPr>
          <p:cNvCxnSpPr>
            <a:cxnSpLocks/>
          </p:cNvCxnSpPr>
          <p:nvPr/>
        </p:nvCxnSpPr>
        <p:spPr>
          <a:xfrm flipV="1">
            <a:off x="3175563" y="8608112"/>
            <a:ext cx="599934" cy="38131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B6D1B486-2F69-4DD0-A86F-3DF392B5724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6992" y="8249353"/>
            <a:ext cx="1728880" cy="86057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5CADC63A-3353-C2E4-947F-819B9C625631}"/>
              </a:ext>
            </a:extLst>
          </p:cNvPr>
          <p:cNvSpPr txBox="1"/>
          <p:nvPr/>
        </p:nvSpPr>
        <p:spPr>
          <a:xfrm>
            <a:off x="6325240" y="3868581"/>
            <a:ext cx="82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Week (24-25)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9CD5B5EB-EB10-992F-7FC0-1A3E7EA772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7959" y="-21823"/>
            <a:ext cx="4415183" cy="69935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5D8E685E-84A3-22C8-B6A3-E97AEB4DB3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7984" y="9295528"/>
            <a:ext cx="689353" cy="68935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58E9F8F-B1EA-8532-6C5D-485DF308E5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60242" y="10464456"/>
            <a:ext cx="1587491" cy="40851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DE97E04E-479D-1241-710D-1BCBE30788E1}"/>
              </a:ext>
            </a:extLst>
          </p:cNvPr>
          <p:cNvSpPr txBox="1"/>
          <p:nvPr/>
        </p:nvSpPr>
        <p:spPr>
          <a:xfrm>
            <a:off x="3934456" y="9626399"/>
            <a:ext cx="2497798" cy="43088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2.13 (EK) Recall number bonds to 20 (making 20)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DE32BC2-B7C6-2506-5251-B695B73BED8E}"/>
              </a:ext>
            </a:extLst>
          </p:cNvPr>
          <p:cNvSpPr txBox="1"/>
          <p:nvPr/>
        </p:nvSpPr>
        <p:spPr>
          <a:xfrm>
            <a:off x="74537" y="8425569"/>
            <a:ext cx="1226444" cy="41549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2.14 (EK) Recall compositions of numbers within 20 (Make 15 etc)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EF02785-6B7A-1195-16C7-AB70B05606DF}"/>
              </a:ext>
            </a:extLst>
          </p:cNvPr>
          <p:cNvSpPr txBox="1"/>
          <p:nvPr/>
        </p:nvSpPr>
        <p:spPr>
          <a:xfrm>
            <a:off x="6103730" y="6676855"/>
            <a:ext cx="941913" cy="57708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50" dirty="0"/>
              <a:t>2.11 (EK) Know double 11-20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3426779-05FE-136A-A154-009215E2CF15}"/>
              </a:ext>
            </a:extLst>
          </p:cNvPr>
          <p:cNvSpPr txBox="1"/>
          <p:nvPr/>
        </p:nvSpPr>
        <p:spPr>
          <a:xfrm>
            <a:off x="95138" y="10889881"/>
            <a:ext cx="1113052" cy="9233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2.12 (EK) Know double 10, 20, 30, 40, 50</a:t>
            </a:r>
            <a:r>
              <a:rPr lang="en-GB" sz="9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2.13</a:t>
            </a:r>
          </a:p>
          <a:p>
            <a:pPr algn="ctr"/>
            <a:r>
              <a:rPr lang="en-GB" sz="9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(EK) Recall number bonds to 20 (making 20)</a:t>
            </a:r>
            <a:r>
              <a:rPr lang="en-GB" sz="900" dirty="0"/>
              <a:t>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814733D-1BB8-EF93-BD1D-3CE63C1A4A9C}"/>
              </a:ext>
            </a:extLst>
          </p:cNvPr>
          <p:cNvSpPr txBox="1"/>
          <p:nvPr/>
        </p:nvSpPr>
        <p:spPr>
          <a:xfrm>
            <a:off x="3639263" y="11426047"/>
            <a:ext cx="1730375" cy="41549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50" dirty="0"/>
              <a:t>2.13 (EK) Know half of 10, 20, 40, 60, 80 and 100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E478B58-B941-2481-FF1D-4527E23C39F2}"/>
              </a:ext>
            </a:extLst>
          </p:cNvPr>
          <p:cNvSpPr txBox="1"/>
          <p:nvPr/>
        </p:nvSpPr>
        <p:spPr>
          <a:xfrm>
            <a:off x="3364" y="9023419"/>
            <a:ext cx="1186062" cy="7232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2.14 (EK) Recall compositions of numbers within 20 (Make 15 etc</a:t>
            </a:r>
            <a:r>
              <a:rPr lang="en-GB" sz="1100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36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AD2CB8AD-DDA4-4802-9AA8-CA1E8B23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5" y="3393035"/>
            <a:ext cx="849498" cy="5942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4224BAE-A458-4365-994E-FDAA8E4A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593" y="910678"/>
            <a:ext cx="708686" cy="4672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85F26CD-8055-40B1-AB9B-37D39E0DE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517" y="2186183"/>
            <a:ext cx="1951851" cy="7319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A92059-CE81-4D9B-AB01-13FB590EC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215" y="8782932"/>
            <a:ext cx="1289741" cy="443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1164D-D2F1-4126-A616-90AA7D808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341" y="8894635"/>
            <a:ext cx="1072412" cy="11281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923ADC-CEDD-4326-9B01-323DE96C1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915" y="10715737"/>
            <a:ext cx="1043614" cy="868351"/>
          </a:xfrm>
          <a:prstGeom prst="rect">
            <a:avLst/>
          </a:prstGeom>
        </p:spPr>
      </p:pic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292341" y="-542214"/>
            <a:ext cx="1166595" cy="4539589"/>
          </a:xfrm>
          <a:prstGeom prst="downArrow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10630-6EE1-4070-B45A-C73DC29283BE}"/>
              </a:ext>
            </a:extLst>
          </p:cNvPr>
          <p:cNvGrpSpPr/>
          <p:nvPr/>
        </p:nvGrpSpPr>
        <p:grpSpPr>
          <a:xfrm rot="16200000">
            <a:off x="-893490" y="3140067"/>
            <a:ext cx="9399657" cy="5863660"/>
            <a:chOff x="1875295" y="769441"/>
            <a:chExt cx="9308995" cy="5652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E205-F7FA-4522-B9B7-B1B2C075C7DB}"/>
                </a:ext>
              </a:extLst>
            </p:cNvPr>
            <p:cNvGrpSpPr/>
            <p:nvPr/>
          </p:nvGrpSpPr>
          <p:grpSpPr>
            <a:xfrm>
              <a:off x="1875295" y="769441"/>
              <a:ext cx="9308995" cy="5652862"/>
              <a:chOff x="1621998" y="723762"/>
              <a:chExt cx="9308995" cy="5652862"/>
            </a:xfrm>
          </p:grpSpPr>
          <p:sp>
            <p:nvSpPr>
              <p:cNvPr id="13" name="Block Arc 8">
                <a:extLst>
                  <a:ext uri="{FF2B5EF4-FFF2-40B4-BE49-F238E27FC236}">
                    <a16:creationId xmlns:a16="http://schemas.microsoft.com/office/drawing/2014/main" id="{8D4D75C9-6E3D-4148-9CEA-F788D528D516}"/>
                  </a:ext>
                </a:extLst>
              </p:cNvPr>
              <p:cNvSpPr/>
              <p:nvPr/>
            </p:nvSpPr>
            <p:spPr>
              <a:xfrm>
                <a:off x="1827214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Block Arc 8">
                <a:extLst>
                  <a:ext uri="{FF2B5EF4-FFF2-40B4-BE49-F238E27FC236}">
                    <a16:creationId xmlns:a16="http://schemas.microsoft.com/office/drawing/2014/main" id="{1216E341-3DE0-408F-BAC4-7EB4628E39BC}"/>
                  </a:ext>
                </a:extLst>
              </p:cNvPr>
              <p:cNvSpPr/>
              <p:nvPr/>
            </p:nvSpPr>
            <p:spPr>
              <a:xfrm flipV="1">
                <a:off x="3554475" y="2405808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Block Arc 8">
                <a:extLst>
                  <a:ext uri="{FF2B5EF4-FFF2-40B4-BE49-F238E27FC236}">
                    <a16:creationId xmlns:a16="http://schemas.microsoft.com/office/drawing/2014/main" id="{01A5C1A6-DFA6-4175-9A15-275D9D3B9E4D}"/>
                  </a:ext>
                </a:extLst>
              </p:cNvPr>
              <p:cNvSpPr/>
              <p:nvPr/>
            </p:nvSpPr>
            <p:spPr>
              <a:xfrm>
                <a:off x="5247563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Block Arc 8">
                <a:extLst>
                  <a:ext uri="{FF2B5EF4-FFF2-40B4-BE49-F238E27FC236}">
                    <a16:creationId xmlns:a16="http://schemas.microsoft.com/office/drawing/2014/main" id="{B2E4EDAD-739D-460F-A374-07CA3DA4DC40}"/>
                  </a:ext>
                </a:extLst>
              </p:cNvPr>
              <p:cNvSpPr/>
              <p:nvPr/>
            </p:nvSpPr>
            <p:spPr>
              <a:xfrm>
                <a:off x="8667912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Block Arc 8">
                <a:extLst>
                  <a:ext uri="{FF2B5EF4-FFF2-40B4-BE49-F238E27FC236}">
                    <a16:creationId xmlns:a16="http://schemas.microsoft.com/office/drawing/2014/main" id="{3AB2B34C-331B-48A2-A839-21B312632F37}"/>
                  </a:ext>
                </a:extLst>
              </p:cNvPr>
              <p:cNvSpPr/>
              <p:nvPr/>
            </p:nvSpPr>
            <p:spPr>
              <a:xfrm flipV="1">
                <a:off x="6948359" y="2405809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731B45F7-A0F4-4A47-8531-A3F232C1EDD0}"/>
                  </a:ext>
                </a:extLst>
              </p:cNvPr>
              <p:cNvSpPr/>
              <p:nvPr/>
            </p:nvSpPr>
            <p:spPr>
              <a:xfrm>
                <a:off x="8453674" y="4452191"/>
                <a:ext cx="951880" cy="903125"/>
              </a:xfrm>
              <a:prstGeom prst="donut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2601E629-2CC4-43F1-AED0-DF078250AA4E}"/>
                  </a:ext>
                </a:extLst>
              </p:cNvPr>
              <p:cNvSpPr/>
              <p:nvPr/>
            </p:nvSpPr>
            <p:spPr>
              <a:xfrm>
                <a:off x="1621998" y="4452192"/>
                <a:ext cx="951880" cy="903125"/>
              </a:xfrm>
              <a:prstGeom prst="donu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104BA8D2-71B0-435C-9F75-0A4E1B87B497}"/>
                  </a:ext>
                </a:extLst>
              </p:cNvPr>
              <p:cNvSpPr/>
              <p:nvPr/>
            </p:nvSpPr>
            <p:spPr>
              <a:xfrm>
                <a:off x="5061514" y="4452191"/>
                <a:ext cx="951880" cy="903125"/>
              </a:xfrm>
              <a:prstGeom prst="donu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090ABA85-2014-4EFF-A4A2-7C792283B5C7}"/>
                  </a:ext>
                </a:extLst>
              </p:cNvPr>
              <p:cNvSpPr/>
              <p:nvPr/>
            </p:nvSpPr>
            <p:spPr>
              <a:xfrm>
                <a:off x="6735435" y="1684851"/>
                <a:ext cx="951880" cy="903125"/>
              </a:xfrm>
              <a:prstGeom prst="donu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3B7B3374-FFA0-4618-A7ED-50A66BF422B1}"/>
                  </a:ext>
                </a:extLst>
              </p:cNvPr>
              <p:cNvSpPr/>
              <p:nvPr/>
            </p:nvSpPr>
            <p:spPr>
              <a:xfrm>
                <a:off x="3343275" y="1684850"/>
                <a:ext cx="951880" cy="903125"/>
              </a:xfrm>
              <a:prstGeom prst="donu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AE62D-DD35-4B84-BF5E-05D26A60976A}"/>
                </a:ext>
              </a:extLst>
            </p:cNvPr>
            <p:cNvSpPr/>
            <p:nvPr/>
          </p:nvSpPr>
          <p:spPr>
            <a:xfrm>
              <a:off x="2158871" y="4720249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Aut</a:t>
              </a: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52A2A-B2F6-4A15-85BA-63A230CE2326}"/>
                </a:ext>
              </a:extLst>
            </p:cNvPr>
            <p:cNvSpPr/>
            <p:nvPr/>
          </p:nvSpPr>
          <p:spPr>
            <a:xfrm>
              <a:off x="8969546" y="4640407"/>
              <a:ext cx="426731" cy="5866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Sum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67A2-6E3B-4570-B9F3-0BB23E4C41DE}"/>
                </a:ext>
              </a:extLst>
            </p:cNvPr>
            <p:cNvSpPr/>
            <p:nvPr/>
          </p:nvSpPr>
          <p:spPr>
            <a:xfrm>
              <a:off x="7257189" y="1945621"/>
              <a:ext cx="426731" cy="45372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CBD85-A540-469A-8264-240596A5B751}"/>
                </a:ext>
              </a:extLst>
            </p:cNvPr>
            <p:cNvSpPr/>
            <p:nvPr/>
          </p:nvSpPr>
          <p:spPr>
            <a:xfrm>
              <a:off x="5593033" y="4700159"/>
              <a:ext cx="426731" cy="4985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9A0165-39DF-4F3C-AC85-16ECD436CF2F}"/>
                </a:ext>
              </a:extLst>
            </p:cNvPr>
            <p:cNvSpPr/>
            <p:nvPr/>
          </p:nvSpPr>
          <p:spPr>
            <a:xfrm>
              <a:off x="3858243" y="1928110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Aut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F3F227-46BC-4329-A99F-72F86532F5AB}"/>
              </a:ext>
            </a:extLst>
          </p:cNvPr>
          <p:cNvSpPr/>
          <p:nvPr/>
        </p:nvSpPr>
        <p:spPr>
          <a:xfrm rot="16200000">
            <a:off x="2069731" y="1351427"/>
            <a:ext cx="430887" cy="6085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"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Sum 2</a:t>
            </a:r>
            <a:endParaRPr kumimoji="0" lang="en-US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B43921-D2B0-4CA0-861B-C5868407BA72}"/>
              </a:ext>
            </a:extLst>
          </p:cNvPr>
          <p:cNvSpPr txBox="1"/>
          <p:nvPr/>
        </p:nvSpPr>
        <p:spPr>
          <a:xfrm>
            <a:off x="3484314" y="10653000"/>
            <a:ext cx="197026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Number: Place Value (Week 1-3)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Represent numbers to 100 &amp;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Number line to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Compare numbers to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Order numbers to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Flexible partitioning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100, 10, 1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Count in 50’s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07B8AD-4BB8-4292-B0E8-F6A8502F6F58}"/>
              </a:ext>
            </a:extLst>
          </p:cNvPr>
          <p:cNvCxnSpPr>
            <a:cxnSpLocks/>
          </p:cNvCxnSpPr>
          <p:nvPr/>
        </p:nvCxnSpPr>
        <p:spPr>
          <a:xfrm flipV="1">
            <a:off x="4211085" y="10385807"/>
            <a:ext cx="0" cy="32993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AD8C56A-A0AA-4E12-8F59-A298F7D3AE5B}"/>
              </a:ext>
            </a:extLst>
          </p:cNvPr>
          <p:cNvSpPr txBox="1"/>
          <p:nvPr/>
        </p:nvSpPr>
        <p:spPr>
          <a:xfrm>
            <a:off x="-102928" y="10328153"/>
            <a:ext cx="2672707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Addition &amp; Subtraction (Week 4-8)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multiples of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2-digit and 1-digit numbers – not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3-digit and 1-digit numbers – not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Spot the Pattern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a1’S across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 two 2-digit numbers – not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 two 3-digit numbers – not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76944-F274-4745-857F-B680DA68F854}"/>
              </a:ext>
            </a:extLst>
          </p:cNvPr>
          <p:cNvSpPr txBox="1"/>
          <p:nvPr/>
        </p:nvSpPr>
        <p:spPr>
          <a:xfrm>
            <a:off x="3795099" y="8971654"/>
            <a:ext cx="2909765" cy="135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Addition &amp; Subtraction (Week 4-8)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2-digit and 1-digit numbers – 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3-digit and 1-digit numbers –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 two 2-digit numbers –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 two 3-digit numbers – crossing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Estimate answers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Inverse Operations </a:t>
            </a:r>
          </a:p>
          <a:p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F96B4-CA8B-4ED8-87BF-3E7FBDD74A2F}"/>
              </a:ext>
            </a:extLst>
          </p:cNvPr>
          <p:cNvCxnSpPr>
            <a:cxnSpLocks/>
          </p:cNvCxnSpPr>
          <p:nvPr/>
        </p:nvCxnSpPr>
        <p:spPr>
          <a:xfrm flipV="1">
            <a:off x="913262" y="9856110"/>
            <a:ext cx="369253" cy="49229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CB9A07A-7E0E-4375-8B9E-A5835DF538C2}"/>
              </a:ext>
            </a:extLst>
          </p:cNvPr>
          <p:cNvCxnSpPr>
            <a:cxnSpLocks/>
          </p:cNvCxnSpPr>
          <p:nvPr/>
        </p:nvCxnSpPr>
        <p:spPr>
          <a:xfrm flipH="1" flipV="1">
            <a:off x="3531610" y="8598644"/>
            <a:ext cx="349581" cy="48057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19A9E4D-87C4-47FD-B610-30CF43C72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90" y="9380999"/>
            <a:ext cx="748885" cy="78483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0D7B1EF-9136-4D1B-B5E6-11F1A90C3D2A}"/>
              </a:ext>
            </a:extLst>
          </p:cNvPr>
          <p:cNvSpPr txBox="1"/>
          <p:nvPr/>
        </p:nvSpPr>
        <p:spPr>
          <a:xfrm>
            <a:off x="52024" y="7111769"/>
            <a:ext cx="2909765" cy="126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Multiplication &amp; Division (B) (Week 15-17)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Multiplies of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Related Calculations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2 x 1 digits no exchange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2 x 1 and exchange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2 by 1 no exchange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2 by 1 with exchange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Scaling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4F6C42-A43C-44A9-B439-76AF5396ED37}"/>
              </a:ext>
            </a:extLst>
          </p:cNvPr>
          <p:cNvCxnSpPr>
            <a:cxnSpLocks/>
          </p:cNvCxnSpPr>
          <p:nvPr/>
        </p:nvCxnSpPr>
        <p:spPr>
          <a:xfrm flipV="1">
            <a:off x="5910682" y="7340336"/>
            <a:ext cx="428683" cy="38306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8289E5-43ED-489D-A010-2FA021834740}"/>
              </a:ext>
            </a:extLst>
          </p:cNvPr>
          <p:cNvSpPr txBox="1"/>
          <p:nvPr/>
        </p:nvSpPr>
        <p:spPr>
          <a:xfrm>
            <a:off x="1754693" y="7331306"/>
            <a:ext cx="29097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Number: Multiplication &amp; Division (A) (Week 11-14)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Use arrays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Equal groups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2,5, 10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X by 3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Divide by 3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3,4,8 </a:t>
            </a:r>
            <a:r>
              <a:rPr lang="en-GB" sz="600" dirty="0" err="1"/>
              <a:t>timestable</a:t>
            </a:r>
            <a:r>
              <a:rPr lang="en-GB" sz="600" dirty="0"/>
              <a:t>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0146559-EECB-435B-84BB-01CB9631282D}"/>
              </a:ext>
            </a:extLst>
          </p:cNvPr>
          <p:cNvCxnSpPr>
            <a:cxnSpLocks/>
          </p:cNvCxnSpPr>
          <p:nvPr/>
        </p:nvCxnSpPr>
        <p:spPr>
          <a:xfrm flipV="1">
            <a:off x="3787823" y="7077865"/>
            <a:ext cx="2044288" cy="30561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A3E6F726-F718-4D0E-9EFA-6E86ACF362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684" y="8128518"/>
            <a:ext cx="1531875" cy="3138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C2CF3C6-E287-4CB6-8329-4B8136401C3D}"/>
              </a:ext>
            </a:extLst>
          </p:cNvPr>
          <p:cNvSpPr txBox="1"/>
          <p:nvPr/>
        </p:nvSpPr>
        <p:spPr>
          <a:xfrm>
            <a:off x="4117904" y="7456791"/>
            <a:ext cx="2430054" cy="73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Money (Week 8-10)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Count in £’s and pence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Convert between £’s and pence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money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Find Change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A70209-B427-44B1-B4A2-5F54852E16F4}"/>
              </a:ext>
            </a:extLst>
          </p:cNvPr>
          <p:cNvCxnSpPr>
            <a:cxnSpLocks/>
          </p:cNvCxnSpPr>
          <p:nvPr/>
        </p:nvCxnSpPr>
        <p:spPr>
          <a:xfrm flipH="1">
            <a:off x="1445346" y="4777212"/>
            <a:ext cx="41207" cy="58894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E48CAE3-DC24-4686-BF71-72378966EF7D}"/>
              </a:ext>
            </a:extLst>
          </p:cNvPr>
          <p:cNvSpPr/>
          <p:nvPr/>
        </p:nvSpPr>
        <p:spPr>
          <a:xfrm>
            <a:off x="5181499" y="576620"/>
            <a:ext cx="14892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Statistics (Week 30)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Make tally charts.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Draw pictograms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Bar charts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Tables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E04E82-F8DC-47B8-A371-6EBADB830887}"/>
              </a:ext>
            </a:extLst>
          </p:cNvPr>
          <p:cNvSpPr txBox="1"/>
          <p:nvPr/>
        </p:nvSpPr>
        <p:spPr>
          <a:xfrm>
            <a:off x="4157889" y="3807127"/>
            <a:ext cx="1959445" cy="153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Mass &amp; Capacity (Week 22-23)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Measure &amp; compare mass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Measure &amp; compare capacity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Grams/kilograms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Add and subtract mass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Equivalent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L and ml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DDADC9-0FCC-4B0D-B110-F718D8AE48A0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1506907" y="6814418"/>
            <a:ext cx="536145" cy="29735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33733A8-E1BF-46FD-9932-C34E88E02305}"/>
              </a:ext>
            </a:extLst>
          </p:cNvPr>
          <p:cNvCxnSpPr>
            <a:cxnSpLocks/>
          </p:cNvCxnSpPr>
          <p:nvPr/>
        </p:nvCxnSpPr>
        <p:spPr>
          <a:xfrm>
            <a:off x="1774979" y="4566051"/>
            <a:ext cx="1628656" cy="61521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46BD639C-8F7F-4931-8B75-B014D2B7CA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2838" y="3972127"/>
            <a:ext cx="1363453" cy="62438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FDCCD5E-6C9D-4AF8-B9FC-797E9374D14D}"/>
              </a:ext>
            </a:extLst>
          </p:cNvPr>
          <p:cNvSpPr txBox="1"/>
          <p:nvPr/>
        </p:nvSpPr>
        <p:spPr>
          <a:xfrm>
            <a:off x="-86525" y="1878074"/>
            <a:ext cx="1879497" cy="1478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u="sng" dirty="0"/>
              <a:t>Number: Fractions (B</a:t>
            </a:r>
            <a:r>
              <a:rPr lang="en-GB" sz="1001" dirty="0"/>
              <a:t>) </a:t>
            </a:r>
          </a:p>
          <a:p>
            <a:r>
              <a:rPr lang="en-GB" sz="1001" dirty="0"/>
              <a:t>(Week 26-27)</a:t>
            </a:r>
          </a:p>
          <a:p>
            <a:endParaRPr lang="en-GB" sz="100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Add and subtract fractions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Partition the whole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Unit fraction (objects)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Non Unit fraction (Object)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Reason fraction of an amount 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8CC9E5A-C869-4601-8F58-25DC8DEBC1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3832" y="3516890"/>
            <a:ext cx="1664723" cy="31345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B234092-24B5-4C00-8988-1E598F738F61}"/>
              </a:ext>
            </a:extLst>
          </p:cNvPr>
          <p:cNvSpPr txBox="1"/>
          <p:nvPr/>
        </p:nvSpPr>
        <p:spPr>
          <a:xfrm>
            <a:off x="2554692" y="1991145"/>
            <a:ext cx="2306913" cy="86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Fractions A: Week (26-28</a:t>
            </a:r>
          </a:p>
          <a:p>
            <a:r>
              <a:rPr lang="en-GB" sz="1001" dirty="0"/>
              <a:t>Understand the denominators </a:t>
            </a:r>
          </a:p>
          <a:p>
            <a:r>
              <a:rPr lang="en-GB" sz="1001" dirty="0"/>
              <a:t>Compare and order</a:t>
            </a:r>
          </a:p>
          <a:p>
            <a:r>
              <a:rPr lang="en-GB" sz="1001" dirty="0"/>
              <a:t>Fractions and scales </a:t>
            </a:r>
          </a:p>
          <a:p>
            <a:r>
              <a:rPr lang="en-GB" sz="1001" dirty="0"/>
              <a:t>Equivalent fractions on a number line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2BE4F74-78D2-4851-AF0A-9AF4E0ED9F7F}"/>
              </a:ext>
            </a:extLst>
          </p:cNvPr>
          <p:cNvCxnSpPr>
            <a:cxnSpLocks/>
          </p:cNvCxnSpPr>
          <p:nvPr/>
        </p:nvCxnSpPr>
        <p:spPr>
          <a:xfrm>
            <a:off x="3525831" y="3077499"/>
            <a:ext cx="263818" cy="35626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59517C05-82DB-4471-AADF-2BAF43F0956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" r="-6584" b="18385"/>
          <a:stretch/>
        </p:blipFill>
        <p:spPr>
          <a:xfrm>
            <a:off x="181721" y="90795"/>
            <a:ext cx="980080" cy="15009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E32AA76-2176-4911-8D46-BA1C796517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8305" y="3024290"/>
            <a:ext cx="1248854" cy="40404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56D864A0-C29F-4646-AC17-C5D08B5E928B}"/>
              </a:ext>
            </a:extLst>
          </p:cNvPr>
          <p:cNvSpPr txBox="1"/>
          <p:nvPr/>
        </p:nvSpPr>
        <p:spPr>
          <a:xfrm>
            <a:off x="4780727" y="5485332"/>
            <a:ext cx="2274283" cy="98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Time (Week 20-21)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Months and years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Hours in a day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Telling time to 5 and 1 minute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24hour clock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Use a.m. &amp; p.m.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Start and end – duration 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E17AF4C-F9CC-4435-B758-FA11CF3C3E15}"/>
              </a:ext>
            </a:extLst>
          </p:cNvPr>
          <p:cNvCxnSpPr>
            <a:cxnSpLocks/>
          </p:cNvCxnSpPr>
          <p:nvPr/>
        </p:nvCxnSpPr>
        <p:spPr>
          <a:xfrm>
            <a:off x="2402424" y="3018993"/>
            <a:ext cx="4417" cy="29367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50639AA-CC7A-4EA5-866F-6D173768B6F6}"/>
              </a:ext>
            </a:extLst>
          </p:cNvPr>
          <p:cNvSpPr txBox="1"/>
          <p:nvPr/>
        </p:nvSpPr>
        <p:spPr>
          <a:xfrm>
            <a:off x="2684149" y="602443"/>
            <a:ext cx="2658105" cy="123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Properties of Shape ( Week 28-29)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Right angles in shapes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angles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Horizontal &amp; vertical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Recognise and describe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Parallel and perpendicular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Draw polygons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Make 3D shapes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BB7B0ED-73A8-4DAA-9331-89218A7E7587}"/>
              </a:ext>
            </a:extLst>
          </p:cNvPr>
          <p:cNvCxnSpPr>
            <a:cxnSpLocks/>
          </p:cNvCxnSpPr>
          <p:nvPr/>
        </p:nvCxnSpPr>
        <p:spPr>
          <a:xfrm>
            <a:off x="3745917" y="1401500"/>
            <a:ext cx="393676" cy="38920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E649CF7-A7F3-419B-804F-09E5C09D1A35}"/>
              </a:ext>
            </a:extLst>
          </p:cNvPr>
          <p:cNvSpPr txBox="1"/>
          <p:nvPr/>
        </p:nvSpPr>
        <p:spPr>
          <a:xfrm>
            <a:off x="10866" y="4135100"/>
            <a:ext cx="1959445" cy="153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Length &amp; Perimeter </a:t>
            </a:r>
          </a:p>
          <a:p>
            <a:r>
              <a:rPr lang="en-GB" sz="1001" b="1" dirty="0"/>
              <a:t>(Week 18-19)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Measure length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Equivalent lengths m &amp; cm, mm &amp; cm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Measure &amp; calculate perimeter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 lengths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Measure perimeter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80D09B-B671-4322-AD18-CAEDAFD129DA}"/>
              </a:ext>
            </a:extLst>
          </p:cNvPr>
          <p:cNvCxnSpPr>
            <a:cxnSpLocks/>
          </p:cNvCxnSpPr>
          <p:nvPr/>
        </p:nvCxnSpPr>
        <p:spPr>
          <a:xfrm flipV="1">
            <a:off x="5588465" y="3714445"/>
            <a:ext cx="672520" cy="39747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E8758F6-CDB1-4878-9CB3-3DF361825CD7}"/>
              </a:ext>
            </a:extLst>
          </p:cNvPr>
          <p:cNvSpPr txBox="1"/>
          <p:nvPr/>
        </p:nvSpPr>
        <p:spPr>
          <a:xfrm>
            <a:off x="6158338" y="928094"/>
            <a:ext cx="103451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Consolidation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1672CC6-80EB-41D3-8C98-B0E5667AAE5F}"/>
              </a:ext>
            </a:extLst>
          </p:cNvPr>
          <p:cNvCxnSpPr>
            <a:cxnSpLocks/>
          </p:cNvCxnSpPr>
          <p:nvPr/>
        </p:nvCxnSpPr>
        <p:spPr>
          <a:xfrm flipH="1">
            <a:off x="6260985" y="1184996"/>
            <a:ext cx="165900" cy="37763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5A1ECF-898F-9AC8-52DE-AE5EAA125D60}"/>
              </a:ext>
            </a:extLst>
          </p:cNvPr>
          <p:cNvCxnSpPr>
            <a:cxnSpLocks/>
          </p:cNvCxnSpPr>
          <p:nvPr/>
        </p:nvCxnSpPr>
        <p:spPr>
          <a:xfrm flipH="1" flipV="1">
            <a:off x="4193109" y="5103290"/>
            <a:ext cx="1002034" cy="40559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08A2EA3-30DC-64BE-AC60-9FC392C568AD}"/>
              </a:ext>
            </a:extLst>
          </p:cNvPr>
          <p:cNvCxnSpPr>
            <a:cxnSpLocks/>
          </p:cNvCxnSpPr>
          <p:nvPr/>
        </p:nvCxnSpPr>
        <p:spPr>
          <a:xfrm flipV="1">
            <a:off x="4256058" y="3473346"/>
            <a:ext cx="62813" cy="64920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3B9FC76-22C8-68BD-E47F-B8BDD6FA0DE4}"/>
              </a:ext>
            </a:extLst>
          </p:cNvPr>
          <p:cNvCxnSpPr>
            <a:cxnSpLocks/>
          </p:cNvCxnSpPr>
          <p:nvPr/>
        </p:nvCxnSpPr>
        <p:spPr>
          <a:xfrm flipH="1">
            <a:off x="5167031" y="1422712"/>
            <a:ext cx="165900" cy="37763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4E1C61FC-E044-00B6-C0E3-B494A99A95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6299" y="-4157"/>
            <a:ext cx="4415183" cy="69935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CD7E576-CA5C-0CDF-68E2-3CFCDE88EA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7237" y="9803415"/>
            <a:ext cx="481501" cy="56532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09EE43F-C91E-1E9D-2514-B7EC62060C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7984" y="9295528"/>
            <a:ext cx="689353" cy="68935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BEEA757-BA59-D779-B53E-42FE1F2EDC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60242" y="10464456"/>
            <a:ext cx="1587491" cy="408519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1593C1DF-880E-8342-9C14-17A5AC46C610}"/>
              </a:ext>
            </a:extLst>
          </p:cNvPr>
          <p:cNvSpPr txBox="1"/>
          <p:nvPr/>
        </p:nvSpPr>
        <p:spPr>
          <a:xfrm>
            <a:off x="-23216" y="8476620"/>
            <a:ext cx="2027607" cy="73866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3.13 (EK) Recall number bonds to 100 in multiples of 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EF6B7F2-E165-F482-C22F-37A53F832EFB}"/>
              </a:ext>
            </a:extLst>
          </p:cNvPr>
          <p:cNvSpPr txBox="1"/>
          <p:nvPr/>
        </p:nvSpPr>
        <p:spPr>
          <a:xfrm>
            <a:off x="2279897" y="6283670"/>
            <a:ext cx="2377039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/>
              <a:t>3.14 (EK) Know double 60, 70, 80, 90 and 100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2F9A156-5E10-1FD9-F557-3E5A59DDBC6A}"/>
              </a:ext>
            </a:extLst>
          </p:cNvPr>
          <p:cNvSpPr txBox="1"/>
          <p:nvPr/>
        </p:nvSpPr>
        <p:spPr>
          <a:xfrm>
            <a:off x="-6256" y="5794667"/>
            <a:ext cx="260056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3.15 (EK) Know half of 30, 50, 70, and 90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42607A-8924-6C5A-8F50-92764397A728}"/>
              </a:ext>
            </a:extLst>
          </p:cNvPr>
          <p:cNvSpPr txBox="1"/>
          <p:nvPr/>
        </p:nvSpPr>
        <p:spPr>
          <a:xfrm>
            <a:off x="2662277" y="5292754"/>
            <a:ext cx="1890734" cy="73866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3.16 (EK) Know double/half 100, 200, 300, 400, 500</a:t>
            </a:r>
          </a:p>
        </p:txBody>
      </p:sp>
    </p:spTree>
    <p:extLst>
      <p:ext uri="{BB962C8B-B14F-4D97-AF65-F5344CB8AC3E}">
        <p14:creationId xmlns:p14="http://schemas.microsoft.com/office/powerpoint/2010/main" val="91389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0B5A0BEC-1C86-4324-BD6E-AB631057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85" y="2502218"/>
            <a:ext cx="1440625" cy="6188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17741D-1653-4B69-A464-6F3424BC8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61" y="7442127"/>
            <a:ext cx="1185177" cy="685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00AECA-99C5-4DE1-B6B1-A4F251A46C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91"/>
          <a:stretch/>
        </p:blipFill>
        <p:spPr>
          <a:xfrm>
            <a:off x="358206" y="3758152"/>
            <a:ext cx="936804" cy="633881"/>
          </a:xfrm>
          <a:prstGeom prst="rect">
            <a:avLst/>
          </a:prstGeom>
        </p:spPr>
      </p:pic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307286" y="-605443"/>
            <a:ext cx="1166595" cy="4539589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10630-6EE1-4070-B45A-C73DC29283BE}"/>
              </a:ext>
            </a:extLst>
          </p:cNvPr>
          <p:cNvGrpSpPr/>
          <p:nvPr/>
        </p:nvGrpSpPr>
        <p:grpSpPr>
          <a:xfrm rot="16200000">
            <a:off x="-847909" y="3234804"/>
            <a:ext cx="9399657" cy="5863660"/>
            <a:chOff x="1875295" y="769441"/>
            <a:chExt cx="9308995" cy="5652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E205-F7FA-4522-B9B7-B1B2C075C7DB}"/>
                </a:ext>
              </a:extLst>
            </p:cNvPr>
            <p:cNvGrpSpPr/>
            <p:nvPr/>
          </p:nvGrpSpPr>
          <p:grpSpPr>
            <a:xfrm>
              <a:off x="1875295" y="769441"/>
              <a:ext cx="9308995" cy="5652862"/>
              <a:chOff x="1621998" y="723762"/>
              <a:chExt cx="9308995" cy="5652862"/>
            </a:xfrm>
          </p:grpSpPr>
          <p:sp>
            <p:nvSpPr>
              <p:cNvPr id="13" name="Block Arc 8">
                <a:extLst>
                  <a:ext uri="{FF2B5EF4-FFF2-40B4-BE49-F238E27FC236}">
                    <a16:creationId xmlns:a16="http://schemas.microsoft.com/office/drawing/2014/main" id="{8D4D75C9-6E3D-4148-9CEA-F788D528D516}"/>
                  </a:ext>
                </a:extLst>
              </p:cNvPr>
              <p:cNvSpPr/>
              <p:nvPr/>
            </p:nvSpPr>
            <p:spPr>
              <a:xfrm>
                <a:off x="1827214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Block Arc 8">
                <a:extLst>
                  <a:ext uri="{FF2B5EF4-FFF2-40B4-BE49-F238E27FC236}">
                    <a16:creationId xmlns:a16="http://schemas.microsoft.com/office/drawing/2014/main" id="{1216E341-3DE0-408F-BAC4-7EB4628E39BC}"/>
                  </a:ext>
                </a:extLst>
              </p:cNvPr>
              <p:cNvSpPr/>
              <p:nvPr/>
            </p:nvSpPr>
            <p:spPr>
              <a:xfrm flipV="1">
                <a:off x="3554475" y="2405808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Block Arc 8">
                <a:extLst>
                  <a:ext uri="{FF2B5EF4-FFF2-40B4-BE49-F238E27FC236}">
                    <a16:creationId xmlns:a16="http://schemas.microsoft.com/office/drawing/2014/main" id="{01A5C1A6-DFA6-4175-9A15-275D9D3B9E4D}"/>
                  </a:ext>
                </a:extLst>
              </p:cNvPr>
              <p:cNvSpPr/>
              <p:nvPr/>
            </p:nvSpPr>
            <p:spPr>
              <a:xfrm>
                <a:off x="5247563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Block Arc 8">
                <a:extLst>
                  <a:ext uri="{FF2B5EF4-FFF2-40B4-BE49-F238E27FC236}">
                    <a16:creationId xmlns:a16="http://schemas.microsoft.com/office/drawing/2014/main" id="{B2E4EDAD-739D-460F-A374-07CA3DA4DC40}"/>
                  </a:ext>
                </a:extLst>
              </p:cNvPr>
              <p:cNvSpPr/>
              <p:nvPr/>
            </p:nvSpPr>
            <p:spPr>
              <a:xfrm>
                <a:off x="8667912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Block Arc 8">
                <a:extLst>
                  <a:ext uri="{FF2B5EF4-FFF2-40B4-BE49-F238E27FC236}">
                    <a16:creationId xmlns:a16="http://schemas.microsoft.com/office/drawing/2014/main" id="{3AB2B34C-331B-48A2-A839-21B312632F37}"/>
                  </a:ext>
                </a:extLst>
              </p:cNvPr>
              <p:cNvSpPr/>
              <p:nvPr/>
            </p:nvSpPr>
            <p:spPr>
              <a:xfrm flipV="1">
                <a:off x="6948359" y="2405809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731B45F7-A0F4-4A47-8531-A3F232C1EDD0}"/>
                  </a:ext>
                </a:extLst>
              </p:cNvPr>
              <p:cNvSpPr/>
              <p:nvPr/>
            </p:nvSpPr>
            <p:spPr>
              <a:xfrm>
                <a:off x="8453674" y="4452191"/>
                <a:ext cx="951880" cy="903125"/>
              </a:xfrm>
              <a:prstGeom prst="donu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2601E629-2CC4-43F1-AED0-DF078250AA4E}"/>
                  </a:ext>
                </a:extLst>
              </p:cNvPr>
              <p:cNvSpPr/>
              <p:nvPr/>
            </p:nvSpPr>
            <p:spPr>
              <a:xfrm>
                <a:off x="1621998" y="4452192"/>
                <a:ext cx="951880" cy="903125"/>
              </a:xfrm>
              <a:prstGeom prst="donu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104BA8D2-71B0-435C-9F75-0A4E1B87B497}"/>
                  </a:ext>
                </a:extLst>
              </p:cNvPr>
              <p:cNvSpPr/>
              <p:nvPr/>
            </p:nvSpPr>
            <p:spPr>
              <a:xfrm>
                <a:off x="5061514" y="4452191"/>
                <a:ext cx="951880" cy="903125"/>
              </a:xfrm>
              <a:prstGeom prst="donu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090ABA85-2014-4EFF-A4A2-7C792283B5C7}"/>
                  </a:ext>
                </a:extLst>
              </p:cNvPr>
              <p:cNvSpPr/>
              <p:nvPr/>
            </p:nvSpPr>
            <p:spPr>
              <a:xfrm>
                <a:off x="6735435" y="1684851"/>
                <a:ext cx="951880" cy="903125"/>
              </a:xfrm>
              <a:prstGeom prst="donu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3B7B3374-FFA0-4618-A7ED-50A66BF422B1}"/>
                  </a:ext>
                </a:extLst>
              </p:cNvPr>
              <p:cNvSpPr/>
              <p:nvPr/>
            </p:nvSpPr>
            <p:spPr>
              <a:xfrm>
                <a:off x="3343275" y="1684850"/>
                <a:ext cx="951880" cy="903125"/>
              </a:xfrm>
              <a:prstGeom prst="donu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AE62D-DD35-4B84-BF5E-05D26A60976A}"/>
                </a:ext>
              </a:extLst>
            </p:cNvPr>
            <p:cNvSpPr/>
            <p:nvPr/>
          </p:nvSpPr>
          <p:spPr>
            <a:xfrm>
              <a:off x="2158871" y="4720249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Aut</a:t>
              </a: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52A2A-B2F6-4A15-85BA-63A230CE2326}"/>
                </a:ext>
              </a:extLst>
            </p:cNvPr>
            <p:cNvSpPr/>
            <p:nvPr/>
          </p:nvSpPr>
          <p:spPr>
            <a:xfrm>
              <a:off x="8969546" y="4640407"/>
              <a:ext cx="426731" cy="5866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Sum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67A2-6E3B-4570-B9F3-0BB23E4C41DE}"/>
                </a:ext>
              </a:extLst>
            </p:cNvPr>
            <p:cNvSpPr/>
            <p:nvPr/>
          </p:nvSpPr>
          <p:spPr>
            <a:xfrm>
              <a:off x="7257189" y="1945621"/>
              <a:ext cx="426731" cy="45372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CBD85-A540-469A-8264-240596A5B751}"/>
                </a:ext>
              </a:extLst>
            </p:cNvPr>
            <p:cNvSpPr/>
            <p:nvPr/>
          </p:nvSpPr>
          <p:spPr>
            <a:xfrm>
              <a:off x="5593033" y="4700159"/>
              <a:ext cx="426731" cy="4985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9A0165-39DF-4F3C-AC85-16ECD436CF2F}"/>
                </a:ext>
              </a:extLst>
            </p:cNvPr>
            <p:cNvSpPr/>
            <p:nvPr/>
          </p:nvSpPr>
          <p:spPr>
            <a:xfrm>
              <a:off x="3858243" y="1928110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Aut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F3F227-46BC-4329-A99F-72F86532F5AB}"/>
              </a:ext>
            </a:extLst>
          </p:cNvPr>
          <p:cNvSpPr/>
          <p:nvPr/>
        </p:nvSpPr>
        <p:spPr>
          <a:xfrm rot="16200000">
            <a:off x="2069731" y="1351427"/>
            <a:ext cx="430887" cy="6085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"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Sum 2</a:t>
            </a:r>
            <a:endParaRPr kumimoji="0" lang="en-US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03ACE-AD5A-4E0A-BA7B-70C36DDB12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7294" b="23611"/>
          <a:stretch/>
        </p:blipFill>
        <p:spPr>
          <a:xfrm>
            <a:off x="255988" y="178808"/>
            <a:ext cx="973813" cy="16048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B2BEA5E-94CC-46B5-8513-660E952458EB}"/>
              </a:ext>
            </a:extLst>
          </p:cNvPr>
          <p:cNvSpPr txBox="1"/>
          <p:nvPr/>
        </p:nvSpPr>
        <p:spPr>
          <a:xfrm>
            <a:off x="3255158" y="10715399"/>
            <a:ext cx="28625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Number: Place Value (Week 1-4)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Represent numbers to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Partitioning to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Number line to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Round to the nearest 10,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Find 1, 10 100 more than/less than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Count in 25’s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Negative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600" dirty="0"/>
              <a:t>Estimate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700" dirty="0"/>
              <a:t>Roman numerals to 100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53042A-A6CB-4AC4-A1C8-7954AC291030}"/>
              </a:ext>
            </a:extLst>
          </p:cNvPr>
          <p:cNvCxnSpPr>
            <a:cxnSpLocks/>
          </p:cNvCxnSpPr>
          <p:nvPr/>
        </p:nvCxnSpPr>
        <p:spPr>
          <a:xfrm flipV="1">
            <a:off x="4211085" y="10385807"/>
            <a:ext cx="0" cy="19724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A684BE-52C6-40F1-8A13-C8DB7F538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163" y="11118135"/>
            <a:ext cx="1334455" cy="4217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8B8247-D5BA-4AD4-88A5-4890EBEA8356}"/>
              </a:ext>
            </a:extLst>
          </p:cNvPr>
          <p:cNvSpPr txBox="1"/>
          <p:nvPr/>
        </p:nvSpPr>
        <p:spPr>
          <a:xfrm>
            <a:off x="265850" y="10578777"/>
            <a:ext cx="3324420" cy="221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Addition &amp; Subtraction (Week 5-7)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multiples of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Add/subtract 1’s, 10’, 100’s and 1000’s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two 3-digit numbers – not crossing 10 or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two 4-digit numbers – not crossing 10 or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Efficient subtraction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two 3-digit numbers – crossing 10 or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two 4-digit numbers – crossing 10 or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Estimate Answers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Checking strategies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881391-6268-43CB-A66E-0C11B6BFF2B6}"/>
              </a:ext>
            </a:extLst>
          </p:cNvPr>
          <p:cNvCxnSpPr>
            <a:cxnSpLocks/>
          </p:cNvCxnSpPr>
          <p:nvPr/>
        </p:nvCxnSpPr>
        <p:spPr>
          <a:xfrm flipV="1">
            <a:off x="922034" y="9642970"/>
            <a:ext cx="260613" cy="92908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3BD5856-778D-4090-9265-A8367BCF51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913"/>
          <a:stretch/>
        </p:blipFill>
        <p:spPr>
          <a:xfrm>
            <a:off x="158073" y="9705831"/>
            <a:ext cx="681885" cy="80619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C529A7D-F6E2-4AD8-9368-4443CFD09B73}"/>
              </a:ext>
            </a:extLst>
          </p:cNvPr>
          <p:cNvSpPr txBox="1"/>
          <p:nvPr/>
        </p:nvSpPr>
        <p:spPr>
          <a:xfrm>
            <a:off x="1379097" y="3797813"/>
            <a:ext cx="2869763" cy="123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Length &amp; Perimeter (Week 20-21)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Equivalent lengths m &amp; cm, mm &amp; cm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Measure &amp; calculate perimeter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Kilometres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lengths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Perimeter of rectangles and rectilinear shapes.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3A551A-7FB1-4887-9874-B1AFE5C05DC5}"/>
              </a:ext>
            </a:extLst>
          </p:cNvPr>
          <p:cNvCxnSpPr>
            <a:cxnSpLocks/>
          </p:cNvCxnSpPr>
          <p:nvPr/>
        </p:nvCxnSpPr>
        <p:spPr>
          <a:xfrm flipH="1" flipV="1">
            <a:off x="4211085" y="8499844"/>
            <a:ext cx="210390" cy="441129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0C36AA0-0FBA-42A1-8961-63946FDEFFF4}"/>
              </a:ext>
            </a:extLst>
          </p:cNvPr>
          <p:cNvSpPr txBox="1"/>
          <p:nvPr/>
        </p:nvSpPr>
        <p:spPr>
          <a:xfrm>
            <a:off x="2796123" y="7385784"/>
            <a:ext cx="2049033" cy="1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Multiplication &amp; Division (A) Week 8-11)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&amp; divide by 10 &amp;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by 1 &amp; 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&amp; divide by 3, 6 9 &amp; 7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11 and 12 x tables and division facts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3 numbers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B5B8000-5B88-4C6E-8CB9-E06E06B4A43E}"/>
              </a:ext>
            </a:extLst>
          </p:cNvPr>
          <p:cNvCxnSpPr>
            <a:cxnSpLocks/>
          </p:cNvCxnSpPr>
          <p:nvPr/>
        </p:nvCxnSpPr>
        <p:spPr>
          <a:xfrm>
            <a:off x="1574595" y="8522898"/>
            <a:ext cx="231994" cy="23117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36671B9-D951-422B-9637-E2F9BAC2B063}"/>
              </a:ext>
            </a:extLst>
          </p:cNvPr>
          <p:cNvSpPr txBox="1"/>
          <p:nvPr/>
        </p:nvSpPr>
        <p:spPr>
          <a:xfrm>
            <a:off x="4381764" y="8316185"/>
            <a:ext cx="2818623" cy="187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Multiplication &amp; Division (B) Week (12-14)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Factors Pairs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Use factor pairs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by 10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by 100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by 10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by 100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Related facts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Informal written methods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2 x 1 digit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3 x 1 digit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27FD27-FC21-4CB8-9137-C00748E765AE}"/>
              </a:ext>
            </a:extLst>
          </p:cNvPr>
          <p:cNvCxnSpPr>
            <a:cxnSpLocks/>
          </p:cNvCxnSpPr>
          <p:nvPr/>
        </p:nvCxnSpPr>
        <p:spPr>
          <a:xfrm>
            <a:off x="3066890" y="8260021"/>
            <a:ext cx="280907" cy="29477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8CEEF336-BA7B-4317-BC1D-A074ADB3D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992" y="5471196"/>
            <a:ext cx="857294" cy="65408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34AB525-B8B5-4B75-8B35-A796F6BCB37F}"/>
              </a:ext>
            </a:extLst>
          </p:cNvPr>
          <p:cNvSpPr txBox="1"/>
          <p:nvPr/>
        </p:nvSpPr>
        <p:spPr>
          <a:xfrm>
            <a:off x="4204346" y="3855106"/>
            <a:ext cx="2538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/>
              <a:t>Number: Fractions (Week 24-28))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Understand the whole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Partition a mixed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Number lines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Understand improper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Comapre</a:t>
            </a:r>
            <a:r>
              <a:rPr lang="en-GB" sz="700" dirty="0"/>
              <a:t> and order mixed numbers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 err="1"/>
              <a:t>Conver</a:t>
            </a:r>
            <a:r>
              <a:rPr lang="en-GB" sz="700" dirty="0"/>
              <a:t> improper to mixed number etc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Equivalent fractions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Add two or more fractions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/>
              <a:t>Add fractions and mixed numbers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0939429-71B9-4A0C-9486-0CB01D557E63}"/>
              </a:ext>
            </a:extLst>
          </p:cNvPr>
          <p:cNvCxnSpPr>
            <a:cxnSpLocks/>
          </p:cNvCxnSpPr>
          <p:nvPr/>
        </p:nvCxnSpPr>
        <p:spPr>
          <a:xfrm flipV="1">
            <a:off x="636104" y="5811678"/>
            <a:ext cx="498758" cy="31399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2018AD7-7A0D-4C30-BD0E-9E58C474ED8A}"/>
              </a:ext>
            </a:extLst>
          </p:cNvPr>
          <p:cNvCxnSpPr>
            <a:cxnSpLocks/>
          </p:cNvCxnSpPr>
          <p:nvPr/>
        </p:nvCxnSpPr>
        <p:spPr>
          <a:xfrm flipH="1" flipV="1">
            <a:off x="2851848" y="4626165"/>
            <a:ext cx="684628" cy="73450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206DE3E-0FF3-49B3-ABEC-833F16AECA3B}"/>
              </a:ext>
            </a:extLst>
          </p:cNvPr>
          <p:cNvCxnSpPr>
            <a:cxnSpLocks/>
          </p:cNvCxnSpPr>
          <p:nvPr/>
        </p:nvCxnSpPr>
        <p:spPr>
          <a:xfrm flipV="1">
            <a:off x="5473733" y="4136070"/>
            <a:ext cx="989691" cy="4193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4F34E319-2823-4CF3-92B0-B1FB1338AD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414" b="10765"/>
          <a:stretch/>
        </p:blipFill>
        <p:spPr>
          <a:xfrm>
            <a:off x="2670549" y="5692364"/>
            <a:ext cx="286861" cy="31319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63D5071-3B23-4DE6-B71D-BE54C27F39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5036" y="6139866"/>
            <a:ext cx="330660" cy="3603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EE08E92-DD5E-40E8-AF63-234726EC9B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660" y="5903545"/>
            <a:ext cx="296236" cy="17678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4A61BD4-2957-4691-B4EE-BD47E42DE91F}"/>
              </a:ext>
            </a:extLst>
          </p:cNvPr>
          <p:cNvSpPr txBox="1"/>
          <p:nvPr/>
        </p:nvSpPr>
        <p:spPr>
          <a:xfrm>
            <a:off x="-130904" y="7413539"/>
            <a:ext cx="2241647" cy="135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Decimals (A) (Week 15-16)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Tenths as fractions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Tenths as decimals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Tenths on a place value chart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1 digit by 10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2 digit by 10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Hundredths as fraction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1 or 2 digit by 100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4A2492B-0507-4756-A411-AEF8DF18D87E}"/>
              </a:ext>
            </a:extLst>
          </p:cNvPr>
          <p:cNvCxnSpPr>
            <a:cxnSpLocks/>
          </p:cNvCxnSpPr>
          <p:nvPr/>
        </p:nvCxnSpPr>
        <p:spPr>
          <a:xfrm flipH="1" flipV="1">
            <a:off x="4497831" y="3388523"/>
            <a:ext cx="295582" cy="43017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AD921B63-0414-4D0D-BD13-A95CF868B0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461" y="5376847"/>
            <a:ext cx="418059" cy="327614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10D9C05-B993-438B-8CCA-D4ACEEDF500B}"/>
              </a:ext>
            </a:extLst>
          </p:cNvPr>
          <p:cNvSpPr txBox="1"/>
          <p:nvPr/>
        </p:nvSpPr>
        <p:spPr>
          <a:xfrm>
            <a:off x="5202207" y="5474891"/>
            <a:ext cx="1828799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Money (Week 22-23)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Pounds and pence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Ordering money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Estimating money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Four operations with money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Write money as decimals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271A27F-8B51-47E6-B546-5D667686F71E}"/>
              </a:ext>
            </a:extLst>
          </p:cNvPr>
          <p:cNvCxnSpPr>
            <a:cxnSpLocks/>
          </p:cNvCxnSpPr>
          <p:nvPr/>
        </p:nvCxnSpPr>
        <p:spPr>
          <a:xfrm>
            <a:off x="1207548" y="4800823"/>
            <a:ext cx="444961" cy="32860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249A33A5-F8FA-4DB5-A55D-C6AB8B90FB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7041" y="981544"/>
            <a:ext cx="552101" cy="53118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3E0CD33-B118-4EC6-9DED-68A271A5CC52}"/>
              </a:ext>
            </a:extLst>
          </p:cNvPr>
          <p:cNvSpPr txBox="1"/>
          <p:nvPr/>
        </p:nvSpPr>
        <p:spPr>
          <a:xfrm>
            <a:off x="1931912" y="2539433"/>
            <a:ext cx="2457291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Time (Week 28-29)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Hours, minutes &amp; seconds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Years, months, weeks &amp; days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Analogue to digital – 12 &amp; 24hr clocks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3CF546F-0922-4DF2-A6DE-8C6EA5AAC788}"/>
              </a:ext>
            </a:extLst>
          </p:cNvPr>
          <p:cNvCxnSpPr>
            <a:cxnSpLocks/>
          </p:cNvCxnSpPr>
          <p:nvPr/>
        </p:nvCxnSpPr>
        <p:spPr>
          <a:xfrm>
            <a:off x="1082502" y="2077756"/>
            <a:ext cx="296595" cy="42784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4BD5EACB-695E-4F2E-B433-DC133E456FF7}"/>
              </a:ext>
            </a:extLst>
          </p:cNvPr>
          <p:cNvSpPr/>
          <p:nvPr/>
        </p:nvSpPr>
        <p:spPr>
          <a:xfrm>
            <a:off x="2921023" y="1970650"/>
            <a:ext cx="2417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Statistics (Week 32)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Interpret charts – introduce line graphs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Comparison – sum and difference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D901197-3C91-4612-9054-8175DCA3399F}"/>
              </a:ext>
            </a:extLst>
          </p:cNvPr>
          <p:cNvSpPr txBox="1"/>
          <p:nvPr/>
        </p:nvSpPr>
        <p:spPr>
          <a:xfrm>
            <a:off x="-18906" y="1823167"/>
            <a:ext cx="2523011" cy="76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Properties of Shape (Week 30-31)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Identify angles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Triangles &amp; quadrilaterals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Lines of symmetry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83766C-9919-44E8-9527-48B4662A3DAB}"/>
              </a:ext>
            </a:extLst>
          </p:cNvPr>
          <p:cNvSpPr txBox="1"/>
          <p:nvPr/>
        </p:nvSpPr>
        <p:spPr>
          <a:xfrm>
            <a:off x="4288532" y="731967"/>
            <a:ext cx="2202814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Position &amp; Direction (Week 33-34)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Describe position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Draw and move on a grid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C94148D-FBEC-40FA-8E4C-A4BCB631B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21" y="2649891"/>
            <a:ext cx="802863" cy="72782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0189F8-F7F0-E5A3-1A04-E747E9A8F253}"/>
              </a:ext>
            </a:extLst>
          </p:cNvPr>
          <p:cNvCxnSpPr>
            <a:cxnSpLocks/>
          </p:cNvCxnSpPr>
          <p:nvPr/>
        </p:nvCxnSpPr>
        <p:spPr>
          <a:xfrm flipV="1">
            <a:off x="1836885" y="6758416"/>
            <a:ext cx="1002038" cy="91982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BFBA26-E495-CF5F-7258-987B7E1A9755}"/>
              </a:ext>
            </a:extLst>
          </p:cNvPr>
          <p:cNvCxnSpPr>
            <a:cxnSpLocks/>
          </p:cNvCxnSpPr>
          <p:nvPr/>
        </p:nvCxnSpPr>
        <p:spPr>
          <a:xfrm flipH="1" flipV="1">
            <a:off x="4421475" y="6991532"/>
            <a:ext cx="1695132" cy="124788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807D7F8-C59F-1130-82E4-B783F2A4B8D5}"/>
              </a:ext>
            </a:extLst>
          </p:cNvPr>
          <p:cNvSpPr txBox="1"/>
          <p:nvPr/>
        </p:nvSpPr>
        <p:spPr>
          <a:xfrm>
            <a:off x="-32535" y="6125669"/>
            <a:ext cx="2241647" cy="135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Decimals (B) (Week 17-18)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Make a whole with tenths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Make a whole with Hundredths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Partition decimals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decimals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Order decimals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Round to the nearest whole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Halves and quarters as decimals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B96B356-4937-33E0-0A70-D85B6D1D1655}"/>
              </a:ext>
            </a:extLst>
          </p:cNvPr>
          <p:cNvCxnSpPr>
            <a:cxnSpLocks/>
          </p:cNvCxnSpPr>
          <p:nvPr/>
        </p:nvCxnSpPr>
        <p:spPr>
          <a:xfrm flipH="1" flipV="1">
            <a:off x="4969633" y="5101533"/>
            <a:ext cx="292458" cy="34797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BF3CC916-0DE5-A04A-45C3-D6B69DFB7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042" y="4407446"/>
            <a:ext cx="1487553" cy="755970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ED254F-9A1E-DCBB-01DC-CA2FFD693341}"/>
              </a:ext>
            </a:extLst>
          </p:cNvPr>
          <p:cNvCxnSpPr>
            <a:cxnSpLocks/>
          </p:cNvCxnSpPr>
          <p:nvPr/>
        </p:nvCxnSpPr>
        <p:spPr>
          <a:xfrm>
            <a:off x="3433555" y="3121886"/>
            <a:ext cx="45513" cy="38388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286B5A6-2568-805B-6034-7F33CC3B7070}"/>
              </a:ext>
            </a:extLst>
          </p:cNvPr>
          <p:cNvCxnSpPr>
            <a:cxnSpLocks/>
          </p:cNvCxnSpPr>
          <p:nvPr/>
        </p:nvCxnSpPr>
        <p:spPr>
          <a:xfrm flipV="1">
            <a:off x="1352921" y="1830460"/>
            <a:ext cx="1799167" cy="22221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7A3FDA0-BD13-5F01-20CD-01407B431E6F}"/>
              </a:ext>
            </a:extLst>
          </p:cNvPr>
          <p:cNvCxnSpPr>
            <a:cxnSpLocks/>
          </p:cNvCxnSpPr>
          <p:nvPr/>
        </p:nvCxnSpPr>
        <p:spPr>
          <a:xfrm flipV="1">
            <a:off x="3553087" y="1595364"/>
            <a:ext cx="401448" cy="45058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37AB142-1B51-0813-A365-A1AF4B3666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52982" y="34347"/>
            <a:ext cx="4415183" cy="69935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5BD38CE-A9E9-8AE3-E8B2-B4E903611E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7237" y="9803415"/>
            <a:ext cx="481501" cy="56532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5579082D-F00F-9D54-D2B8-7D5562D7D0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57984" y="9295528"/>
            <a:ext cx="689353" cy="68935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7150FA1-EECE-2761-70F9-6BF8D093C8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60242" y="10464456"/>
            <a:ext cx="1587491" cy="408519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6CDF5B04-1CEC-8C61-B611-28B60C429B3A}"/>
              </a:ext>
            </a:extLst>
          </p:cNvPr>
          <p:cNvSpPr txBox="1"/>
          <p:nvPr/>
        </p:nvSpPr>
        <p:spPr>
          <a:xfrm>
            <a:off x="1804247" y="9110476"/>
            <a:ext cx="2032712" cy="9233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dirty="0"/>
              <a:t>4.14 (EK) Know half/double of 300, 500, 700, 900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64672A-610A-BE4E-FDBF-38A67000796C}"/>
              </a:ext>
            </a:extLst>
          </p:cNvPr>
          <p:cNvSpPr txBox="1"/>
          <p:nvPr/>
        </p:nvSpPr>
        <p:spPr>
          <a:xfrm>
            <a:off x="51474" y="8654868"/>
            <a:ext cx="1759691" cy="60016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100" dirty="0"/>
              <a:t>4.16 (EK) Recall number bonds to 1000 in multiples of 100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62A16D3-C597-E78E-3851-E28B3D1CE91A}"/>
              </a:ext>
            </a:extLst>
          </p:cNvPr>
          <p:cNvSpPr txBox="1"/>
          <p:nvPr/>
        </p:nvSpPr>
        <p:spPr>
          <a:xfrm>
            <a:off x="5851716" y="6654174"/>
            <a:ext cx="1195621" cy="101566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4.17 (EK) Recall number bonds to 1000 in multiples of 50 (350 and 650)</a:t>
            </a:r>
          </a:p>
        </p:txBody>
      </p:sp>
    </p:spTree>
    <p:extLst>
      <p:ext uri="{BB962C8B-B14F-4D97-AF65-F5344CB8AC3E}">
        <p14:creationId xmlns:p14="http://schemas.microsoft.com/office/powerpoint/2010/main" val="378264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33521695-735D-4F9A-9A31-1F15DED5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50" y="2303028"/>
            <a:ext cx="835667" cy="725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DE7778-021E-45FA-86EE-85DC36A2F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38" b="15098"/>
          <a:stretch/>
        </p:blipFill>
        <p:spPr>
          <a:xfrm>
            <a:off x="5290765" y="7620253"/>
            <a:ext cx="1122583" cy="442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41F744-0615-4D62-82EC-EDD921123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247" y="3728695"/>
            <a:ext cx="964311" cy="11216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0B8140-5A68-4C56-9C5F-E1EE7BA39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803" y="2058576"/>
            <a:ext cx="931506" cy="9064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46D437-3D98-4B54-B0C6-096F34C98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73" y="10106986"/>
            <a:ext cx="954193" cy="592643"/>
          </a:xfrm>
          <a:prstGeom prst="rect">
            <a:avLst/>
          </a:prstGeom>
        </p:spPr>
      </p:pic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298596" y="-528057"/>
            <a:ext cx="1166595" cy="4539589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10630-6EE1-4070-B45A-C73DC29283BE}"/>
              </a:ext>
            </a:extLst>
          </p:cNvPr>
          <p:cNvGrpSpPr/>
          <p:nvPr/>
        </p:nvGrpSpPr>
        <p:grpSpPr>
          <a:xfrm rot="16200000">
            <a:off x="-926204" y="3184629"/>
            <a:ext cx="9399657" cy="5863660"/>
            <a:chOff x="1875295" y="769441"/>
            <a:chExt cx="9308995" cy="5652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E205-F7FA-4522-B9B7-B1B2C075C7DB}"/>
                </a:ext>
              </a:extLst>
            </p:cNvPr>
            <p:cNvGrpSpPr/>
            <p:nvPr/>
          </p:nvGrpSpPr>
          <p:grpSpPr>
            <a:xfrm>
              <a:off x="1875295" y="769441"/>
              <a:ext cx="9308995" cy="5652862"/>
              <a:chOff x="1621998" y="723762"/>
              <a:chExt cx="9308995" cy="5652862"/>
            </a:xfrm>
          </p:grpSpPr>
          <p:sp>
            <p:nvSpPr>
              <p:cNvPr id="13" name="Block Arc 8">
                <a:extLst>
                  <a:ext uri="{FF2B5EF4-FFF2-40B4-BE49-F238E27FC236}">
                    <a16:creationId xmlns:a16="http://schemas.microsoft.com/office/drawing/2014/main" id="{8D4D75C9-6E3D-4148-9CEA-F788D528D516}"/>
                  </a:ext>
                </a:extLst>
              </p:cNvPr>
              <p:cNvSpPr/>
              <p:nvPr/>
            </p:nvSpPr>
            <p:spPr>
              <a:xfrm>
                <a:off x="1827214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Block Arc 8">
                <a:extLst>
                  <a:ext uri="{FF2B5EF4-FFF2-40B4-BE49-F238E27FC236}">
                    <a16:creationId xmlns:a16="http://schemas.microsoft.com/office/drawing/2014/main" id="{1216E341-3DE0-408F-BAC4-7EB4628E39BC}"/>
                  </a:ext>
                </a:extLst>
              </p:cNvPr>
              <p:cNvSpPr/>
              <p:nvPr/>
            </p:nvSpPr>
            <p:spPr>
              <a:xfrm flipV="1">
                <a:off x="3554475" y="2405808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Block Arc 8">
                <a:extLst>
                  <a:ext uri="{FF2B5EF4-FFF2-40B4-BE49-F238E27FC236}">
                    <a16:creationId xmlns:a16="http://schemas.microsoft.com/office/drawing/2014/main" id="{01A5C1A6-DFA6-4175-9A15-275D9D3B9E4D}"/>
                  </a:ext>
                </a:extLst>
              </p:cNvPr>
              <p:cNvSpPr/>
              <p:nvPr/>
            </p:nvSpPr>
            <p:spPr>
              <a:xfrm>
                <a:off x="5247563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Block Arc 8">
                <a:extLst>
                  <a:ext uri="{FF2B5EF4-FFF2-40B4-BE49-F238E27FC236}">
                    <a16:creationId xmlns:a16="http://schemas.microsoft.com/office/drawing/2014/main" id="{B2E4EDAD-739D-460F-A374-07CA3DA4DC40}"/>
                  </a:ext>
                </a:extLst>
              </p:cNvPr>
              <p:cNvSpPr/>
              <p:nvPr/>
            </p:nvSpPr>
            <p:spPr>
              <a:xfrm>
                <a:off x="8667912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Block Arc 8">
                <a:extLst>
                  <a:ext uri="{FF2B5EF4-FFF2-40B4-BE49-F238E27FC236}">
                    <a16:creationId xmlns:a16="http://schemas.microsoft.com/office/drawing/2014/main" id="{3AB2B34C-331B-48A2-A839-21B312632F37}"/>
                  </a:ext>
                </a:extLst>
              </p:cNvPr>
              <p:cNvSpPr/>
              <p:nvPr/>
            </p:nvSpPr>
            <p:spPr>
              <a:xfrm flipV="1">
                <a:off x="6948359" y="2405809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731B45F7-A0F4-4A47-8531-A3F232C1EDD0}"/>
                  </a:ext>
                </a:extLst>
              </p:cNvPr>
              <p:cNvSpPr/>
              <p:nvPr/>
            </p:nvSpPr>
            <p:spPr>
              <a:xfrm>
                <a:off x="8453674" y="4452191"/>
                <a:ext cx="951880" cy="903125"/>
              </a:xfrm>
              <a:prstGeom prst="donut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2601E629-2CC4-43F1-AED0-DF078250AA4E}"/>
                  </a:ext>
                </a:extLst>
              </p:cNvPr>
              <p:cNvSpPr/>
              <p:nvPr/>
            </p:nvSpPr>
            <p:spPr>
              <a:xfrm>
                <a:off x="1621998" y="4452192"/>
                <a:ext cx="951880" cy="903125"/>
              </a:xfrm>
              <a:prstGeom prst="donut">
                <a:avLst/>
              </a:prstGeom>
              <a:solidFill>
                <a:schemeClr val="bg2">
                  <a:lumMod val="9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104BA8D2-71B0-435C-9F75-0A4E1B87B497}"/>
                  </a:ext>
                </a:extLst>
              </p:cNvPr>
              <p:cNvSpPr/>
              <p:nvPr/>
            </p:nvSpPr>
            <p:spPr>
              <a:xfrm>
                <a:off x="5061514" y="4452191"/>
                <a:ext cx="951880" cy="903125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090ABA85-2014-4EFF-A4A2-7C792283B5C7}"/>
                  </a:ext>
                </a:extLst>
              </p:cNvPr>
              <p:cNvSpPr/>
              <p:nvPr/>
            </p:nvSpPr>
            <p:spPr>
              <a:xfrm>
                <a:off x="6735435" y="1684851"/>
                <a:ext cx="951880" cy="903125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3B7B3374-FFA0-4618-A7ED-50A66BF422B1}"/>
                  </a:ext>
                </a:extLst>
              </p:cNvPr>
              <p:cNvSpPr/>
              <p:nvPr/>
            </p:nvSpPr>
            <p:spPr>
              <a:xfrm>
                <a:off x="3343275" y="1684850"/>
                <a:ext cx="951880" cy="903125"/>
              </a:xfrm>
              <a:prstGeom prst="donut">
                <a:avLst/>
              </a:prstGeom>
              <a:solidFill>
                <a:schemeClr val="bg2">
                  <a:lumMod val="9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AE62D-DD35-4B84-BF5E-05D26A60976A}"/>
                </a:ext>
              </a:extLst>
            </p:cNvPr>
            <p:cNvSpPr/>
            <p:nvPr/>
          </p:nvSpPr>
          <p:spPr>
            <a:xfrm>
              <a:off x="2158871" y="4720249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Aut</a:t>
              </a: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cs typeface="Calibri" panose="020F0502020204030204" pitchFamily="34" charset="0"/>
                </a:rPr>
                <a:t>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52A2A-B2F6-4A15-85BA-63A230CE2326}"/>
                </a:ext>
              </a:extLst>
            </p:cNvPr>
            <p:cNvSpPr/>
            <p:nvPr/>
          </p:nvSpPr>
          <p:spPr>
            <a:xfrm>
              <a:off x="8969546" y="4640407"/>
              <a:ext cx="426731" cy="5866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</a:rPr>
                <a:t>Sum 1</a:t>
              </a:r>
              <a:endPara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67A2-6E3B-4570-B9F3-0BB23E4C41DE}"/>
                </a:ext>
              </a:extLst>
            </p:cNvPr>
            <p:cNvSpPr/>
            <p:nvPr/>
          </p:nvSpPr>
          <p:spPr>
            <a:xfrm>
              <a:off x="7257189" y="1945621"/>
              <a:ext cx="426731" cy="45372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CBD85-A540-469A-8264-240596A5B751}"/>
                </a:ext>
              </a:extLst>
            </p:cNvPr>
            <p:cNvSpPr/>
            <p:nvPr/>
          </p:nvSpPr>
          <p:spPr>
            <a:xfrm>
              <a:off x="5593033" y="4700159"/>
              <a:ext cx="426731" cy="4985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9A0165-39DF-4F3C-AC85-16ECD436CF2F}"/>
                </a:ext>
              </a:extLst>
            </p:cNvPr>
            <p:cNvSpPr/>
            <p:nvPr/>
          </p:nvSpPr>
          <p:spPr>
            <a:xfrm>
              <a:off x="3858243" y="1928110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Aut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F3F227-46BC-4329-A99F-72F86532F5AB}"/>
              </a:ext>
            </a:extLst>
          </p:cNvPr>
          <p:cNvSpPr/>
          <p:nvPr/>
        </p:nvSpPr>
        <p:spPr>
          <a:xfrm rot="16200000">
            <a:off x="2069731" y="1351427"/>
            <a:ext cx="430887" cy="6085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"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Sum 2</a:t>
            </a:r>
            <a:endParaRPr kumimoji="0" lang="en-US" sz="1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DA29F-3BBF-48B0-ADEE-98B9663569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107" b="17817"/>
          <a:stretch/>
        </p:blipFill>
        <p:spPr>
          <a:xfrm>
            <a:off x="313577" y="123608"/>
            <a:ext cx="667522" cy="11811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8D722E-1C87-49BF-B209-754EA411835F}"/>
              </a:ext>
            </a:extLst>
          </p:cNvPr>
          <p:cNvSpPr txBox="1"/>
          <p:nvPr/>
        </p:nvSpPr>
        <p:spPr>
          <a:xfrm>
            <a:off x="3870140" y="10787201"/>
            <a:ext cx="1970267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Place Value (Week 1-3)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Roman numerals to 1,000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Numbers to 10,000, 100,000,1,000,000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Powers of 10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More or less up to 100,000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Number line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and order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Round up to the nearest 1,000,000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9CC2A9-E651-4976-A229-AF21FF0DE190}"/>
              </a:ext>
            </a:extLst>
          </p:cNvPr>
          <p:cNvCxnSpPr>
            <a:cxnSpLocks/>
          </p:cNvCxnSpPr>
          <p:nvPr/>
        </p:nvCxnSpPr>
        <p:spPr>
          <a:xfrm flipH="1" flipV="1">
            <a:off x="4415583" y="10317625"/>
            <a:ext cx="71740" cy="499635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3A6A444-7C36-4BF0-9CE0-B77AC73F80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78"/>
          <a:stretch/>
        </p:blipFill>
        <p:spPr>
          <a:xfrm>
            <a:off x="5673493" y="11250764"/>
            <a:ext cx="1473767" cy="4428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DF9A4B0-E626-4CEC-B562-A4DBA5CCF22E}"/>
              </a:ext>
            </a:extLst>
          </p:cNvPr>
          <p:cNvSpPr txBox="1"/>
          <p:nvPr/>
        </p:nvSpPr>
        <p:spPr>
          <a:xfrm>
            <a:off x="-32180" y="10724060"/>
            <a:ext cx="3324420" cy="86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Addition &amp; Subtraction (Week 4-5)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Mental strategies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Add whole numbers with more than 4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Subtract whole numbers with more than 4 digits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1" dirty="0"/>
              <a:t>Multistep problems </a:t>
            </a:r>
            <a:endParaRPr lang="en-GB" sz="10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C1CEA25-64AC-46BD-B5DE-68F19E15488A}"/>
              </a:ext>
            </a:extLst>
          </p:cNvPr>
          <p:cNvCxnSpPr>
            <a:cxnSpLocks/>
          </p:cNvCxnSpPr>
          <p:nvPr/>
        </p:nvCxnSpPr>
        <p:spPr>
          <a:xfrm flipV="1">
            <a:off x="1574358" y="10278944"/>
            <a:ext cx="685091" cy="52402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F254A42-5B26-4A6A-AAB1-425D05436CA4}"/>
              </a:ext>
            </a:extLst>
          </p:cNvPr>
          <p:cNvSpPr/>
          <p:nvPr/>
        </p:nvSpPr>
        <p:spPr>
          <a:xfrm>
            <a:off x="5864804" y="2769577"/>
            <a:ext cx="1282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Statistics (Week 23)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Interpret charts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Read &amp; interpret line graphs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Read &amp; interpret tables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Two way tables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1000" dirty="0"/>
              <a:t>Timetables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09E583-66FF-44D9-94A0-C0F370532816}"/>
              </a:ext>
            </a:extLst>
          </p:cNvPr>
          <p:cNvSpPr txBox="1"/>
          <p:nvPr/>
        </p:nvSpPr>
        <p:spPr>
          <a:xfrm>
            <a:off x="-228" y="7944145"/>
            <a:ext cx="2049033" cy="163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Multiplication &amp; Division (Week 6 -8)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Multiples &amp; Factors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Common Factors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Prime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Square &amp; cube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&amp; divide by 10, 100 &amp;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Multiples of 10, 100 &amp;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and multiply by 10,100,1000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8102868-921B-4743-B861-B21705901F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6254" y="9349832"/>
            <a:ext cx="749338" cy="37466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C6F9491-EA43-43CE-8AB3-EB0E3975A954}"/>
              </a:ext>
            </a:extLst>
          </p:cNvPr>
          <p:cNvSpPr txBox="1"/>
          <p:nvPr/>
        </p:nvSpPr>
        <p:spPr>
          <a:xfrm>
            <a:off x="3739914" y="3950628"/>
            <a:ext cx="2359635" cy="90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Perimeter &amp; Area (Week 21-22)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Perimeter of rectangles and rectilinear shapes.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Area of compound shapes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Area of irregular shapes </a:t>
            </a:r>
            <a:endParaRPr lang="en-GB" sz="900" b="1" dirty="0"/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900" dirty="0"/>
              <a:t>Estimate Area </a:t>
            </a:r>
            <a:endParaRPr lang="en-GB" sz="8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727B91-3AEC-4D42-BAC5-72C7323E7168}"/>
              </a:ext>
            </a:extLst>
          </p:cNvPr>
          <p:cNvCxnSpPr>
            <a:cxnSpLocks/>
          </p:cNvCxnSpPr>
          <p:nvPr/>
        </p:nvCxnSpPr>
        <p:spPr>
          <a:xfrm flipH="1" flipV="1">
            <a:off x="5378258" y="5112237"/>
            <a:ext cx="1236282" cy="189527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E970170-FB1A-47E7-B28E-B3D582D2F47B}"/>
              </a:ext>
            </a:extLst>
          </p:cNvPr>
          <p:cNvSpPr txBox="1"/>
          <p:nvPr/>
        </p:nvSpPr>
        <p:spPr>
          <a:xfrm>
            <a:off x="2341297" y="7479598"/>
            <a:ext cx="3218094" cy="1477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Multiplication &amp; Division (B) (Week 13-15)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&amp; divide 2, 3 &amp; 4 -digit by 1-digit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&amp; divide 2, 3 &amp; 4 -digit by 2-digit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Divide with remainders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Solve problems with x and division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FFBE99D-260F-45DB-AE83-93212576518D}"/>
              </a:ext>
            </a:extLst>
          </p:cNvPr>
          <p:cNvCxnSpPr>
            <a:cxnSpLocks/>
          </p:cNvCxnSpPr>
          <p:nvPr/>
        </p:nvCxnSpPr>
        <p:spPr>
          <a:xfrm flipH="1" flipV="1">
            <a:off x="4102019" y="6900568"/>
            <a:ext cx="19950" cy="57369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FEB6A63-5EF5-42CE-B3BD-C53A2D89CAF9}"/>
              </a:ext>
            </a:extLst>
          </p:cNvPr>
          <p:cNvSpPr txBox="1"/>
          <p:nvPr/>
        </p:nvSpPr>
        <p:spPr>
          <a:xfrm>
            <a:off x="3308836" y="8928064"/>
            <a:ext cx="2490198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Fractions (A)  (Week 9-12)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Equivalent fractions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Fractions greater than 1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 fractions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Improper fractions to mixed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Mixed numbers to improper fractions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Add/subtract mixed 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and order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71035E-A207-481A-BF46-F473A2E3837C}"/>
              </a:ext>
            </a:extLst>
          </p:cNvPr>
          <p:cNvCxnSpPr>
            <a:cxnSpLocks/>
          </p:cNvCxnSpPr>
          <p:nvPr/>
        </p:nvCxnSpPr>
        <p:spPr>
          <a:xfrm>
            <a:off x="2348271" y="4396917"/>
            <a:ext cx="604619" cy="671269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1A5395C2-B4B7-49D4-8782-B3B5C74AA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976" y="6717291"/>
            <a:ext cx="717123" cy="75143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D2E43CE-CC37-4A10-BF3A-49E711D465CC}"/>
              </a:ext>
            </a:extLst>
          </p:cNvPr>
          <p:cNvSpPr txBox="1"/>
          <p:nvPr/>
        </p:nvSpPr>
        <p:spPr>
          <a:xfrm>
            <a:off x="5290765" y="5301764"/>
            <a:ext cx="1957660" cy="1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Decimals &amp; Percentages (Week 18-20)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Rounding decimals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Ordering &amp; comparing decimals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Understand percentages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Percentages as fractions &amp; decimals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Equivalent F.D.P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Rounding to the nearest whole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Percentages as fractions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Percentages as decimas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E5A8882-205C-4CDE-ABE9-72C949A0A6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6776" y="4976544"/>
            <a:ext cx="1061714" cy="379982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CC032B8-200E-4CED-B08D-9E3EC8FC203A}"/>
              </a:ext>
            </a:extLst>
          </p:cNvPr>
          <p:cNvCxnSpPr>
            <a:cxnSpLocks/>
          </p:cNvCxnSpPr>
          <p:nvPr/>
        </p:nvCxnSpPr>
        <p:spPr>
          <a:xfrm flipV="1">
            <a:off x="5712175" y="2975776"/>
            <a:ext cx="184391" cy="33126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0E78AD4-4C2C-424A-9119-238066EA3C19}"/>
              </a:ext>
            </a:extLst>
          </p:cNvPr>
          <p:cNvCxnSpPr>
            <a:cxnSpLocks/>
          </p:cNvCxnSpPr>
          <p:nvPr/>
        </p:nvCxnSpPr>
        <p:spPr>
          <a:xfrm>
            <a:off x="6099549" y="1359368"/>
            <a:ext cx="0" cy="28491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C25C26-5292-4D74-BEDD-8968ADD9D12C}"/>
              </a:ext>
            </a:extLst>
          </p:cNvPr>
          <p:cNvCxnSpPr>
            <a:cxnSpLocks/>
          </p:cNvCxnSpPr>
          <p:nvPr/>
        </p:nvCxnSpPr>
        <p:spPr>
          <a:xfrm flipH="1">
            <a:off x="1151794" y="2463407"/>
            <a:ext cx="873652" cy="30608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1E35B5A-2CB4-4D16-B698-0612372D7491}"/>
              </a:ext>
            </a:extLst>
          </p:cNvPr>
          <p:cNvCxnSpPr>
            <a:cxnSpLocks/>
          </p:cNvCxnSpPr>
          <p:nvPr/>
        </p:nvCxnSpPr>
        <p:spPr>
          <a:xfrm>
            <a:off x="446218" y="1818033"/>
            <a:ext cx="722593" cy="363709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8232BE6-1FFC-4DE7-9984-DA56B05E9430}"/>
              </a:ext>
            </a:extLst>
          </p:cNvPr>
          <p:cNvCxnSpPr>
            <a:cxnSpLocks/>
          </p:cNvCxnSpPr>
          <p:nvPr/>
        </p:nvCxnSpPr>
        <p:spPr>
          <a:xfrm flipV="1">
            <a:off x="2117814" y="3399395"/>
            <a:ext cx="1466767" cy="38148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127E3BB-31F1-4599-8906-2C8D788144C9}"/>
              </a:ext>
            </a:extLst>
          </p:cNvPr>
          <p:cNvSpPr txBox="1"/>
          <p:nvPr/>
        </p:nvSpPr>
        <p:spPr>
          <a:xfrm>
            <a:off x="79586" y="1186734"/>
            <a:ext cx="1957660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Decimals (Week 29-31)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Multiply &amp; divide by 10, 100, 1000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&amp; subtract whole &amp; decimals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53027F30-C146-47B3-93B2-B8F77E810F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6703" y="5284489"/>
            <a:ext cx="570159" cy="42761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D0029FC-D684-474B-8B62-A2B4D13E69C6}"/>
              </a:ext>
            </a:extLst>
          </p:cNvPr>
          <p:cNvSpPr txBox="1"/>
          <p:nvPr/>
        </p:nvSpPr>
        <p:spPr>
          <a:xfrm>
            <a:off x="292359" y="3468540"/>
            <a:ext cx="1825455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Properties of Shape (Week 24-26)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Measuring with a protractor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Using angles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Angles on a straight line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Angles around a point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regular &amp; irregular polygons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96987E7-AFA1-43C4-9D7E-2C621C59828F}"/>
              </a:ext>
            </a:extLst>
          </p:cNvPr>
          <p:cNvSpPr txBox="1"/>
          <p:nvPr/>
        </p:nvSpPr>
        <p:spPr>
          <a:xfrm>
            <a:off x="2009557" y="2252151"/>
            <a:ext cx="1825455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Geometry: Position &amp; Direction ( Week 27-28)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Position in first quadrant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Reflections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Translation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Read and plot coordinates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endParaRPr lang="en-GB" sz="800" dirty="0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B1D4D44-2AB9-48B4-8716-A6A622C06E71}"/>
              </a:ext>
            </a:extLst>
          </p:cNvPr>
          <p:cNvCxnSpPr>
            <a:cxnSpLocks/>
          </p:cNvCxnSpPr>
          <p:nvPr/>
        </p:nvCxnSpPr>
        <p:spPr>
          <a:xfrm>
            <a:off x="4741434" y="1359368"/>
            <a:ext cx="0" cy="284913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32C2B16-A90F-4260-ADD9-2DAF0AD2B028}"/>
              </a:ext>
            </a:extLst>
          </p:cNvPr>
          <p:cNvCxnSpPr>
            <a:cxnSpLocks/>
          </p:cNvCxnSpPr>
          <p:nvPr/>
        </p:nvCxnSpPr>
        <p:spPr>
          <a:xfrm>
            <a:off x="3308836" y="1359368"/>
            <a:ext cx="37566" cy="31047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9" name="Picture 98">
            <a:extLst>
              <a:ext uri="{FF2B5EF4-FFF2-40B4-BE49-F238E27FC236}">
                <a16:creationId xmlns:a16="http://schemas.microsoft.com/office/drawing/2014/main" id="{F49875B4-D543-4C5E-9642-3E4A138FCE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8539" y="890865"/>
            <a:ext cx="487038" cy="364786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09F53260-0C3D-430F-8EDD-332EBAB77AFA}"/>
              </a:ext>
            </a:extLst>
          </p:cNvPr>
          <p:cNvSpPr txBox="1"/>
          <p:nvPr/>
        </p:nvSpPr>
        <p:spPr>
          <a:xfrm>
            <a:off x="2321898" y="560421"/>
            <a:ext cx="182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Negative Numbers (Week 32</a:t>
            </a:r>
            <a:r>
              <a:rPr lang="en-GB" sz="8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Understand negative numbers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Count through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Count through multiples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Find the difference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FFC076B-EAE6-4CAF-AB22-03F8117C2906}"/>
              </a:ext>
            </a:extLst>
          </p:cNvPr>
          <p:cNvSpPr txBox="1"/>
          <p:nvPr/>
        </p:nvSpPr>
        <p:spPr>
          <a:xfrm>
            <a:off x="5650881" y="635937"/>
            <a:ext cx="1495754" cy="76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Volume (Week 35)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What is volume?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&amp; estimate volume &amp; capacity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2D1184-35C1-E94A-3ED2-98B1BC7EDE9F}"/>
              </a:ext>
            </a:extLst>
          </p:cNvPr>
          <p:cNvCxnSpPr>
            <a:cxnSpLocks/>
          </p:cNvCxnSpPr>
          <p:nvPr/>
        </p:nvCxnSpPr>
        <p:spPr>
          <a:xfrm>
            <a:off x="1243720" y="8208965"/>
            <a:ext cx="524382" cy="29630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41D251-31CF-ACD1-7201-A6A0882B4DA8}"/>
              </a:ext>
            </a:extLst>
          </p:cNvPr>
          <p:cNvCxnSpPr>
            <a:cxnSpLocks/>
          </p:cNvCxnSpPr>
          <p:nvPr/>
        </p:nvCxnSpPr>
        <p:spPr>
          <a:xfrm>
            <a:off x="1928556" y="8113967"/>
            <a:ext cx="1204372" cy="28708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59F465E-30C3-A433-7E30-97EACDB71981}"/>
              </a:ext>
            </a:extLst>
          </p:cNvPr>
          <p:cNvCxnSpPr>
            <a:cxnSpLocks/>
          </p:cNvCxnSpPr>
          <p:nvPr/>
        </p:nvCxnSpPr>
        <p:spPr>
          <a:xfrm flipV="1">
            <a:off x="5207079" y="8459064"/>
            <a:ext cx="501226" cy="47934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6E20FE4-9D1E-E89A-D599-7C411FC0DB63}"/>
              </a:ext>
            </a:extLst>
          </p:cNvPr>
          <p:cNvSpPr txBox="1"/>
          <p:nvPr/>
        </p:nvSpPr>
        <p:spPr>
          <a:xfrm>
            <a:off x="1917" y="5557222"/>
            <a:ext cx="2490198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Number: Fractions (B)  (Week 16-17))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Equivalent fractions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Fractions greater than 1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 and subtract fractions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Improper fractions to mixed numbers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Mixed numbers to improper fractions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Add/subtract mixed umbers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Compare and order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DFF8E0A-3C9E-D8D2-2DD6-065F7B97FA7F}"/>
              </a:ext>
            </a:extLst>
          </p:cNvPr>
          <p:cNvCxnSpPr>
            <a:cxnSpLocks/>
          </p:cNvCxnSpPr>
          <p:nvPr/>
        </p:nvCxnSpPr>
        <p:spPr>
          <a:xfrm flipV="1">
            <a:off x="1680554" y="5320756"/>
            <a:ext cx="1215836" cy="53459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4C03E76-D3FC-B2AD-0478-196D918D0489}"/>
              </a:ext>
            </a:extLst>
          </p:cNvPr>
          <p:cNvCxnSpPr>
            <a:cxnSpLocks/>
          </p:cNvCxnSpPr>
          <p:nvPr/>
        </p:nvCxnSpPr>
        <p:spPr>
          <a:xfrm flipV="1">
            <a:off x="1024288" y="5239686"/>
            <a:ext cx="420751" cy="360714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CC8BC6-4C48-0A94-78AD-8845D7BE723A}"/>
              </a:ext>
            </a:extLst>
          </p:cNvPr>
          <p:cNvCxnSpPr>
            <a:cxnSpLocks/>
          </p:cNvCxnSpPr>
          <p:nvPr/>
        </p:nvCxnSpPr>
        <p:spPr>
          <a:xfrm>
            <a:off x="1797824" y="1330884"/>
            <a:ext cx="1202597" cy="282479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CCA5A17-783F-0BC7-2B65-223F7DEEB083}"/>
              </a:ext>
            </a:extLst>
          </p:cNvPr>
          <p:cNvSpPr txBox="1"/>
          <p:nvPr/>
        </p:nvSpPr>
        <p:spPr>
          <a:xfrm>
            <a:off x="4153536" y="567808"/>
            <a:ext cx="1820301" cy="76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1" b="1" dirty="0"/>
              <a:t>Measurement: Converting Units (Week 33-34)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Kg, km, mg, ml, 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Metric &amp; Imperial units</a:t>
            </a:r>
          </a:p>
          <a:p>
            <a:pPr marL="171453" indent="-171453">
              <a:buFont typeface="Arial" panose="020B0604020202020204" pitchFamily="34" charset="0"/>
              <a:buChar char="•"/>
            </a:pPr>
            <a:r>
              <a:rPr lang="en-GB" sz="800" dirty="0"/>
              <a:t>Timetables 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0B40E420-3200-86A8-8B54-0D6D5ACE79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5841" y="-42373"/>
            <a:ext cx="4415183" cy="69935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26C5D70-9C17-AEC6-657B-5163C79DF7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7237" y="9803415"/>
            <a:ext cx="481501" cy="56532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95E16B1-E253-0AFE-B248-BFC90EEEFF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7984" y="9295528"/>
            <a:ext cx="689353" cy="68935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3D6D2A0-7EC3-868F-ECB8-9414047853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60242" y="10464456"/>
            <a:ext cx="1587491" cy="40851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6752821-E7D4-E86D-C9AF-5DD0AC6B88F5}"/>
              </a:ext>
            </a:extLst>
          </p:cNvPr>
          <p:cNvSpPr txBox="1"/>
          <p:nvPr/>
        </p:nvSpPr>
        <p:spPr>
          <a:xfrm>
            <a:off x="2838677" y="10705754"/>
            <a:ext cx="1071259" cy="116955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000" dirty="0"/>
              <a:t>5.10 (EK) count forwards or backwards in steps of powers of 10 for any given number up to 1,000,000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AC66543-9A58-4904-7D7F-46EDCCE3D04E}"/>
              </a:ext>
            </a:extLst>
          </p:cNvPr>
          <p:cNvSpPr txBox="1"/>
          <p:nvPr/>
        </p:nvSpPr>
        <p:spPr>
          <a:xfrm>
            <a:off x="1732938" y="6641031"/>
            <a:ext cx="2119236" cy="41549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5.11 (EK) Know double 0.5, 1.5, 2.5, 3.5, 4.5</a:t>
            </a:r>
          </a:p>
          <a:p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5.12 (EK) Know double 5.5, 6.5, 7.5, 8.5, 9.5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7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5.13 (EK) Know half of 19, 17, 15, 13 and 11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9CC3739-3FFA-93A1-93A3-6697886FD8FD}"/>
              </a:ext>
            </a:extLst>
          </p:cNvPr>
          <p:cNvSpPr txBox="1"/>
          <p:nvPr/>
        </p:nvSpPr>
        <p:spPr>
          <a:xfrm>
            <a:off x="146131" y="4507996"/>
            <a:ext cx="1507900" cy="101566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5.14 (EK) Know decimal compliments to 10 to 1decimal place (3.4 and 6.6)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05246AB-ABF0-38AD-1D8D-1EA116529287}"/>
              </a:ext>
            </a:extLst>
          </p:cNvPr>
          <p:cNvSpPr txBox="1"/>
          <p:nvPr/>
        </p:nvSpPr>
        <p:spPr>
          <a:xfrm>
            <a:off x="2257049" y="5832564"/>
            <a:ext cx="2868676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5.15 (EK) Know decimal compliments to 1 to 2 decimal places (0.76 and 0.24)</a:t>
            </a:r>
          </a:p>
        </p:txBody>
      </p:sp>
    </p:spTree>
    <p:extLst>
      <p:ext uri="{BB962C8B-B14F-4D97-AF65-F5344CB8AC3E}">
        <p14:creationId xmlns:p14="http://schemas.microsoft.com/office/powerpoint/2010/main" val="31169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FD33440D-FF43-49B9-B31A-399D3361D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76" y="2152361"/>
            <a:ext cx="603600" cy="31521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9A4C67D-17AF-4423-AE93-6B6513B1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33" y="2644459"/>
            <a:ext cx="673152" cy="567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8B99D7E-04D1-4C8F-B3DE-1DBF79E13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535" y="5473541"/>
            <a:ext cx="1133121" cy="31994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AE9956F-09C3-40CF-9C6D-EF29FF3C31C9}"/>
              </a:ext>
            </a:extLst>
          </p:cNvPr>
          <p:cNvSpPr txBox="1"/>
          <p:nvPr/>
        </p:nvSpPr>
        <p:spPr>
          <a:xfrm>
            <a:off x="3107790" y="3762405"/>
            <a:ext cx="21354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alibri" panose="020F0502020204030204"/>
              </a:rPr>
              <a:t>Number: Fractions, Decimals and Percentages (</a:t>
            </a:r>
            <a:r>
              <a:rPr kumimoji="0" lang="en-GB" sz="9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19-20)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Decimal/Fraction Equivalents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Percentages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Fractions to percentages 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 FDP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/>
              </a:rPr>
              <a:t>Percentage of amounts </a:t>
            </a:r>
            <a:endParaRPr kumimoji="0" lang="en-GB" sz="9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3DE516B-D6C1-4C43-B1A5-ED20AA105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20" y="6270683"/>
            <a:ext cx="762152" cy="3144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9D4FFEB-AD62-49F9-996E-1F1C2D18F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" y="9080785"/>
            <a:ext cx="867347" cy="861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E322C8-2C3D-4407-B17D-25F2D716A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988" y="10872847"/>
            <a:ext cx="916077" cy="580927"/>
          </a:xfrm>
          <a:prstGeom prst="rect">
            <a:avLst/>
          </a:prstGeom>
        </p:spPr>
      </p:pic>
      <p:sp>
        <p:nvSpPr>
          <p:cNvPr id="229" name="Arrow: Down 228">
            <a:extLst>
              <a:ext uri="{FF2B5EF4-FFF2-40B4-BE49-F238E27FC236}">
                <a16:creationId xmlns:a16="http://schemas.microsoft.com/office/drawing/2014/main" id="{F6164045-3E9D-4643-89FB-E67BEF123410}"/>
              </a:ext>
            </a:extLst>
          </p:cNvPr>
          <p:cNvSpPr/>
          <p:nvPr/>
        </p:nvSpPr>
        <p:spPr>
          <a:xfrm rot="16200000">
            <a:off x="4307286" y="-605443"/>
            <a:ext cx="1166595" cy="453958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10630-6EE1-4070-B45A-C73DC29283BE}"/>
              </a:ext>
            </a:extLst>
          </p:cNvPr>
          <p:cNvGrpSpPr/>
          <p:nvPr/>
        </p:nvGrpSpPr>
        <p:grpSpPr>
          <a:xfrm rot="16200000">
            <a:off x="-1036477" y="3185602"/>
            <a:ext cx="9399657" cy="5863660"/>
            <a:chOff x="1875295" y="769441"/>
            <a:chExt cx="9308995" cy="56528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13E205-F7FA-4522-B9B7-B1B2C075C7DB}"/>
                </a:ext>
              </a:extLst>
            </p:cNvPr>
            <p:cNvGrpSpPr/>
            <p:nvPr/>
          </p:nvGrpSpPr>
          <p:grpSpPr>
            <a:xfrm>
              <a:off x="1875295" y="769441"/>
              <a:ext cx="9308995" cy="5652862"/>
              <a:chOff x="1621998" y="723762"/>
              <a:chExt cx="9308995" cy="5652862"/>
            </a:xfrm>
          </p:grpSpPr>
          <p:sp>
            <p:nvSpPr>
              <p:cNvPr id="13" name="Block Arc 8">
                <a:extLst>
                  <a:ext uri="{FF2B5EF4-FFF2-40B4-BE49-F238E27FC236}">
                    <a16:creationId xmlns:a16="http://schemas.microsoft.com/office/drawing/2014/main" id="{8D4D75C9-6E3D-4148-9CEA-F788D528D516}"/>
                  </a:ext>
                </a:extLst>
              </p:cNvPr>
              <p:cNvSpPr/>
              <p:nvPr/>
            </p:nvSpPr>
            <p:spPr>
              <a:xfrm>
                <a:off x="1827214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Block Arc 8">
                <a:extLst>
                  <a:ext uri="{FF2B5EF4-FFF2-40B4-BE49-F238E27FC236}">
                    <a16:creationId xmlns:a16="http://schemas.microsoft.com/office/drawing/2014/main" id="{1216E341-3DE0-408F-BAC4-7EB4628E39BC}"/>
                  </a:ext>
                </a:extLst>
              </p:cNvPr>
              <p:cNvSpPr/>
              <p:nvPr/>
            </p:nvSpPr>
            <p:spPr>
              <a:xfrm flipV="1">
                <a:off x="3554475" y="2405808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Block Arc 8">
                <a:extLst>
                  <a:ext uri="{FF2B5EF4-FFF2-40B4-BE49-F238E27FC236}">
                    <a16:creationId xmlns:a16="http://schemas.microsoft.com/office/drawing/2014/main" id="{01A5C1A6-DFA6-4175-9A15-275D9D3B9E4D}"/>
                  </a:ext>
                </a:extLst>
              </p:cNvPr>
              <p:cNvSpPr/>
              <p:nvPr/>
            </p:nvSpPr>
            <p:spPr>
              <a:xfrm>
                <a:off x="5247563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Block Arc 8">
                <a:extLst>
                  <a:ext uri="{FF2B5EF4-FFF2-40B4-BE49-F238E27FC236}">
                    <a16:creationId xmlns:a16="http://schemas.microsoft.com/office/drawing/2014/main" id="{B2E4EDAD-739D-460F-A374-07CA3DA4DC40}"/>
                  </a:ext>
                </a:extLst>
              </p:cNvPr>
              <p:cNvSpPr/>
              <p:nvPr/>
            </p:nvSpPr>
            <p:spPr>
              <a:xfrm>
                <a:off x="8667912" y="723762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Block Arc 8">
                <a:extLst>
                  <a:ext uri="{FF2B5EF4-FFF2-40B4-BE49-F238E27FC236}">
                    <a16:creationId xmlns:a16="http://schemas.microsoft.com/office/drawing/2014/main" id="{3AB2B34C-331B-48A2-A839-21B312632F37}"/>
                  </a:ext>
                </a:extLst>
              </p:cNvPr>
              <p:cNvSpPr/>
              <p:nvPr/>
            </p:nvSpPr>
            <p:spPr>
              <a:xfrm flipV="1">
                <a:off x="6948359" y="2405809"/>
                <a:ext cx="2263081" cy="3970815"/>
              </a:xfrm>
              <a:custGeom>
                <a:avLst/>
                <a:gdLst>
                  <a:gd name="connsiteX0" fmla="*/ 0 w 1089127"/>
                  <a:gd name="connsiteY0" fmla="*/ 599165 h 1198330"/>
                  <a:gd name="connsiteX1" fmla="*/ 544564 w 1089127"/>
                  <a:gd name="connsiteY1" fmla="*/ 0 h 1198330"/>
                  <a:gd name="connsiteX2" fmla="*/ 1089128 w 1089127"/>
                  <a:gd name="connsiteY2" fmla="*/ 599165 h 1198330"/>
                  <a:gd name="connsiteX3" fmla="*/ 816845 w 1089127"/>
                  <a:gd name="connsiteY3" fmla="*/ 599165 h 1198330"/>
                  <a:gd name="connsiteX4" fmla="*/ 544563 w 1089127"/>
                  <a:gd name="connsiteY4" fmla="*/ 272282 h 1198330"/>
                  <a:gd name="connsiteX5" fmla="*/ 272281 w 1089127"/>
                  <a:gd name="connsiteY5" fmla="*/ 599165 h 1198330"/>
                  <a:gd name="connsiteX6" fmla="*/ 0 w 1089127"/>
                  <a:gd name="connsiteY6" fmla="*/ 599165 h 1198330"/>
                  <a:gd name="connsiteX0" fmla="*/ 0 w 1089128"/>
                  <a:gd name="connsiteY0" fmla="*/ 599165 h 599165"/>
                  <a:gd name="connsiteX1" fmla="*/ 544564 w 1089128"/>
                  <a:gd name="connsiteY1" fmla="*/ 0 h 599165"/>
                  <a:gd name="connsiteX2" fmla="*/ 1089128 w 1089128"/>
                  <a:gd name="connsiteY2" fmla="*/ 599165 h 599165"/>
                  <a:gd name="connsiteX3" fmla="*/ 816845 w 1089128"/>
                  <a:gd name="connsiteY3" fmla="*/ 599165 h 599165"/>
                  <a:gd name="connsiteX4" fmla="*/ 544563 w 1089128"/>
                  <a:gd name="connsiteY4" fmla="*/ 272282 h 599165"/>
                  <a:gd name="connsiteX5" fmla="*/ 272281 w 1089128"/>
                  <a:gd name="connsiteY5" fmla="*/ 599165 h 599165"/>
                  <a:gd name="connsiteX6" fmla="*/ 0 w 1089128"/>
                  <a:gd name="connsiteY6" fmla="*/ 599165 h 599165"/>
                  <a:gd name="connsiteX0" fmla="*/ 25 w 1089153"/>
                  <a:gd name="connsiteY0" fmla="*/ 599165 h 599165"/>
                  <a:gd name="connsiteX1" fmla="*/ 544589 w 1089153"/>
                  <a:gd name="connsiteY1" fmla="*/ 0 h 599165"/>
                  <a:gd name="connsiteX2" fmla="*/ 1089153 w 1089153"/>
                  <a:gd name="connsiteY2" fmla="*/ 599165 h 599165"/>
                  <a:gd name="connsiteX3" fmla="*/ 816870 w 1089153"/>
                  <a:gd name="connsiteY3" fmla="*/ 599165 h 599165"/>
                  <a:gd name="connsiteX4" fmla="*/ 544588 w 1089153"/>
                  <a:gd name="connsiteY4" fmla="*/ 272282 h 599165"/>
                  <a:gd name="connsiteX5" fmla="*/ 272306 w 1089153"/>
                  <a:gd name="connsiteY5" fmla="*/ 599165 h 599165"/>
                  <a:gd name="connsiteX6" fmla="*/ 25 w 1089153"/>
                  <a:gd name="connsiteY6" fmla="*/ 599165 h 599165"/>
                  <a:gd name="connsiteX0" fmla="*/ 52399 w 1141527"/>
                  <a:gd name="connsiteY0" fmla="*/ 599165 h 645253"/>
                  <a:gd name="connsiteX1" fmla="*/ 52401 w 1141527"/>
                  <a:gd name="connsiteY1" fmla="*/ 601351 h 645253"/>
                  <a:gd name="connsiteX2" fmla="*/ 596963 w 1141527"/>
                  <a:gd name="connsiteY2" fmla="*/ 0 h 645253"/>
                  <a:gd name="connsiteX3" fmla="*/ 1141527 w 1141527"/>
                  <a:gd name="connsiteY3" fmla="*/ 599165 h 645253"/>
                  <a:gd name="connsiteX4" fmla="*/ 869244 w 1141527"/>
                  <a:gd name="connsiteY4" fmla="*/ 599165 h 645253"/>
                  <a:gd name="connsiteX5" fmla="*/ 596962 w 1141527"/>
                  <a:gd name="connsiteY5" fmla="*/ 272282 h 645253"/>
                  <a:gd name="connsiteX6" fmla="*/ 324680 w 1141527"/>
                  <a:gd name="connsiteY6" fmla="*/ 599165 h 645253"/>
                  <a:gd name="connsiteX7" fmla="*/ 52399 w 1141527"/>
                  <a:gd name="connsiteY7" fmla="*/ 599165 h 645253"/>
                  <a:gd name="connsiteX0" fmla="*/ 56058 w 1139362"/>
                  <a:gd name="connsiteY0" fmla="*/ 2037744 h 2037744"/>
                  <a:gd name="connsiteX1" fmla="*/ 50236 w 1139362"/>
                  <a:gd name="connsiteY1" fmla="*/ 601351 h 2037744"/>
                  <a:gd name="connsiteX2" fmla="*/ 594798 w 1139362"/>
                  <a:gd name="connsiteY2" fmla="*/ 0 h 2037744"/>
                  <a:gd name="connsiteX3" fmla="*/ 1139362 w 1139362"/>
                  <a:gd name="connsiteY3" fmla="*/ 599165 h 2037744"/>
                  <a:gd name="connsiteX4" fmla="*/ 867079 w 1139362"/>
                  <a:gd name="connsiteY4" fmla="*/ 599165 h 2037744"/>
                  <a:gd name="connsiteX5" fmla="*/ 594797 w 1139362"/>
                  <a:gd name="connsiteY5" fmla="*/ 272282 h 2037744"/>
                  <a:gd name="connsiteX6" fmla="*/ 322515 w 1139362"/>
                  <a:gd name="connsiteY6" fmla="*/ 599165 h 2037744"/>
                  <a:gd name="connsiteX7" fmla="*/ 56058 w 1139362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957 w 1089261"/>
                  <a:gd name="connsiteY0" fmla="*/ 2037744 h 2037744"/>
                  <a:gd name="connsiteX1" fmla="*/ 135 w 1089261"/>
                  <a:gd name="connsiteY1" fmla="*/ 601351 h 2037744"/>
                  <a:gd name="connsiteX2" fmla="*/ 544697 w 1089261"/>
                  <a:gd name="connsiteY2" fmla="*/ 0 h 2037744"/>
                  <a:gd name="connsiteX3" fmla="*/ 1089261 w 1089261"/>
                  <a:gd name="connsiteY3" fmla="*/ 599165 h 2037744"/>
                  <a:gd name="connsiteX4" fmla="*/ 816978 w 1089261"/>
                  <a:gd name="connsiteY4" fmla="*/ 599165 h 2037744"/>
                  <a:gd name="connsiteX5" fmla="*/ 544696 w 1089261"/>
                  <a:gd name="connsiteY5" fmla="*/ 272282 h 2037744"/>
                  <a:gd name="connsiteX6" fmla="*/ 272414 w 1089261"/>
                  <a:gd name="connsiteY6" fmla="*/ 599165 h 2037744"/>
                  <a:gd name="connsiteX7" fmla="*/ 5957 w 1089261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5822 w 1089126"/>
                  <a:gd name="connsiteY7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60426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2088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67912 w 1089126"/>
                  <a:gd name="connsiteY7" fmla="*/ 2031192 h 2037744"/>
                  <a:gd name="connsiteX8" fmla="*/ 5822 w 1089126"/>
                  <a:gd name="connsiteY8" fmla="*/ 2037744 h 2037744"/>
                  <a:gd name="connsiteX0" fmla="*/ 5822 w 1089126"/>
                  <a:gd name="connsiteY0" fmla="*/ 2037744 h 2037744"/>
                  <a:gd name="connsiteX1" fmla="*/ 0 w 1089126"/>
                  <a:gd name="connsiteY1" fmla="*/ 601351 h 2037744"/>
                  <a:gd name="connsiteX2" fmla="*/ 544562 w 1089126"/>
                  <a:gd name="connsiteY2" fmla="*/ 0 h 2037744"/>
                  <a:gd name="connsiteX3" fmla="*/ 1089126 w 1089126"/>
                  <a:gd name="connsiteY3" fmla="*/ 599165 h 2037744"/>
                  <a:gd name="connsiteX4" fmla="*/ 816843 w 1089126"/>
                  <a:gd name="connsiteY4" fmla="*/ 599165 h 2037744"/>
                  <a:gd name="connsiteX5" fmla="*/ 544561 w 1089126"/>
                  <a:gd name="connsiteY5" fmla="*/ 272282 h 2037744"/>
                  <a:gd name="connsiteX6" fmla="*/ 272279 w 1089126"/>
                  <a:gd name="connsiteY6" fmla="*/ 599165 h 2037744"/>
                  <a:gd name="connsiteX7" fmla="*/ 270824 w 1089126"/>
                  <a:gd name="connsiteY7" fmla="*/ 2034104 h 2037744"/>
                  <a:gd name="connsiteX8" fmla="*/ 5822 w 1089126"/>
                  <a:gd name="connsiteY8" fmla="*/ 2037744 h 203774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89126"/>
                  <a:gd name="connsiteY0" fmla="*/ 2031919 h 2034104"/>
                  <a:gd name="connsiteX1" fmla="*/ 0 w 1089126"/>
                  <a:gd name="connsiteY1" fmla="*/ 601351 h 2034104"/>
                  <a:gd name="connsiteX2" fmla="*/ 544562 w 1089126"/>
                  <a:gd name="connsiteY2" fmla="*/ 0 h 2034104"/>
                  <a:gd name="connsiteX3" fmla="*/ 1089126 w 1089126"/>
                  <a:gd name="connsiteY3" fmla="*/ 599165 h 2034104"/>
                  <a:gd name="connsiteX4" fmla="*/ 816843 w 1089126"/>
                  <a:gd name="connsiteY4" fmla="*/ 599165 h 2034104"/>
                  <a:gd name="connsiteX5" fmla="*/ 544561 w 1089126"/>
                  <a:gd name="connsiteY5" fmla="*/ 272282 h 2034104"/>
                  <a:gd name="connsiteX6" fmla="*/ 272279 w 1089126"/>
                  <a:gd name="connsiteY6" fmla="*/ 599165 h 2034104"/>
                  <a:gd name="connsiteX7" fmla="*/ 270824 w 1089126"/>
                  <a:gd name="connsiteY7" fmla="*/ 2034104 h 2034104"/>
                  <a:gd name="connsiteX8" fmla="*/ 2910 w 1089126"/>
                  <a:gd name="connsiteY8" fmla="*/ 2031919 h 2034104"/>
                  <a:gd name="connsiteX0" fmla="*/ 2910 w 1048356"/>
                  <a:gd name="connsiteY0" fmla="*/ 2031924 h 2034109"/>
                  <a:gd name="connsiteX1" fmla="*/ 0 w 1048356"/>
                  <a:gd name="connsiteY1" fmla="*/ 601356 h 2034109"/>
                  <a:gd name="connsiteX2" fmla="*/ 544562 w 1048356"/>
                  <a:gd name="connsiteY2" fmla="*/ 5 h 2034109"/>
                  <a:gd name="connsiteX3" fmla="*/ 1048356 w 1048356"/>
                  <a:gd name="connsiteY3" fmla="*/ 593346 h 2034109"/>
                  <a:gd name="connsiteX4" fmla="*/ 816843 w 1048356"/>
                  <a:gd name="connsiteY4" fmla="*/ 599170 h 2034109"/>
                  <a:gd name="connsiteX5" fmla="*/ 544561 w 1048356"/>
                  <a:gd name="connsiteY5" fmla="*/ 272287 h 2034109"/>
                  <a:gd name="connsiteX6" fmla="*/ 272279 w 1048356"/>
                  <a:gd name="connsiteY6" fmla="*/ 599170 h 2034109"/>
                  <a:gd name="connsiteX7" fmla="*/ 270824 w 1048356"/>
                  <a:gd name="connsiteY7" fmla="*/ 2034109 h 2034109"/>
                  <a:gd name="connsiteX8" fmla="*/ 2910 w 1048356"/>
                  <a:gd name="connsiteY8" fmla="*/ 2031924 h 2034109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816843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3349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48375"/>
                  <a:gd name="connsiteY0" fmla="*/ 2031927 h 2034112"/>
                  <a:gd name="connsiteX1" fmla="*/ 0 w 1048375"/>
                  <a:gd name="connsiteY1" fmla="*/ 601359 h 2034112"/>
                  <a:gd name="connsiteX2" fmla="*/ 544562 w 1048375"/>
                  <a:gd name="connsiteY2" fmla="*/ 8 h 2034112"/>
                  <a:gd name="connsiteX3" fmla="*/ 1048356 w 1048375"/>
                  <a:gd name="connsiteY3" fmla="*/ 593349 h 2034112"/>
                  <a:gd name="connsiteX4" fmla="*/ 793546 w 1048375"/>
                  <a:gd name="connsiteY4" fmla="*/ 599173 h 2034112"/>
                  <a:gd name="connsiteX5" fmla="*/ 544561 w 1048375"/>
                  <a:gd name="connsiteY5" fmla="*/ 272290 h 2034112"/>
                  <a:gd name="connsiteX6" fmla="*/ 272279 w 1048375"/>
                  <a:gd name="connsiteY6" fmla="*/ 599173 h 2034112"/>
                  <a:gd name="connsiteX7" fmla="*/ 270824 w 1048375"/>
                  <a:gd name="connsiteY7" fmla="*/ 2034112 h 2034112"/>
                  <a:gd name="connsiteX8" fmla="*/ 2910 w 1048375"/>
                  <a:gd name="connsiteY8" fmla="*/ 2031927 h 2034112"/>
                  <a:gd name="connsiteX0" fmla="*/ 2910 w 1068759"/>
                  <a:gd name="connsiteY0" fmla="*/ 2031923 h 2034108"/>
                  <a:gd name="connsiteX1" fmla="*/ 0 w 1068759"/>
                  <a:gd name="connsiteY1" fmla="*/ 601355 h 2034108"/>
                  <a:gd name="connsiteX2" fmla="*/ 544562 w 1068759"/>
                  <a:gd name="connsiteY2" fmla="*/ 4 h 2034108"/>
                  <a:gd name="connsiteX3" fmla="*/ 1068741 w 1068759"/>
                  <a:gd name="connsiteY3" fmla="*/ 604994 h 2034108"/>
                  <a:gd name="connsiteX4" fmla="*/ 793546 w 1068759"/>
                  <a:gd name="connsiteY4" fmla="*/ 599169 h 2034108"/>
                  <a:gd name="connsiteX5" fmla="*/ 544561 w 1068759"/>
                  <a:gd name="connsiteY5" fmla="*/ 272286 h 2034108"/>
                  <a:gd name="connsiteX6" fmla="*/ 272279 w 1068759"/>
                  <a:gd name="connsiteY6" fmla="*/ 599169 h 2034108"/>
                  <a:gd name="connsiteX7" fmla="*/ 270824 w 1068759"/>
                  <a:gd name="connsiteY7" fmla="*/ 2034108 h 2034108"/>
                  <a:gd name="connsiteX8" fmla="*/ 2910 w 1068759"/>
                  <a:gd name="connsiteY8" fmla="*/ 2031923 h 2034108"/>
                  <a:gd name="connsiteX0" fmla="*/ 2910 w 1054199"/>
                  <a:gd name="connsiteY0" fmla="*/ 2031920 h 2034105"/>
                  <a:gd name="connsiteX1" fmla="*/ 0 w 1054199"/>
                  <a:gd name="connsiteY1" fmla="*/ 601352 h 2034105"/>
                  <a:gd name="connsiteX2" fmla="*/ 544562 w 1054199"/>
                  <a:gd name="connsiteY2" fmla="*/ 1 h 2034105"/>
                  <a:gd name="connsiteX3" fmla="*/ 1054181 w 1054199"/>
                  <a:gd name="connsiteY3" fmla="*/ 599167 h 2034105"/>
                  <a:gd name="connsiteX4" fmla="*/ 793546 w 1054199"/>
                  <a:gd name="connsiteY4" fmla="*/ 599166 h 2034105"/>
                  <a:gd name="connsiteX5" fmla="*/ 544561 w 1054199"/>
                  <a:gd name="connsiteY5" fmla="*/ 272283 h 2034105"/>
                  <a:gd name="connsiteX6" fmla="*/ 272279 w 1054199"/>
                  <a:gd name="connsiteY6" fmla="*/ 599166 h 2034105"/>
                  <a:gd name="connsiteX7" fmla="*/ 270824 w 1054199"/>
                  <a:gd name="connsiteY7" fmla="*/ 2034105 h 2034105"/>
                  <a:gd name="connsiteX8" fmla="*/ 2910 w 1054199"/>
                  <a:gd name="connsiteY8" fmla="*/ 2031920 h 203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199" h="2034105">
                    <a:moveTo>
                      <a:pt x="2910" y="2031920"/>
                    </a:moveTo>
                    <a:cubicBezTo>
                      <a:pt x="969" y="1553122"/>
                      <a:pt x="1941" y="1080150"/>
                      <a:pt x="0" y="601352"/>
                    </a:cubicBezTo>
                    <a:cubicBezTo>
                      <a:pt x="486" y="82148"/>
                      <a:pt x="368865" y="365"/>
                      <a:pt x="544562" y="1"/>
                    </a:cubicBezTo>
                    <a:cubicBezTo>
                      <a:pt x="720259" y="-363"/>
                      <a:pt x="1057093" y="163422"/>
                      <a:pt x="1054181" y="599167"/>
                    </a:cubicBezTo>
                    <a:lnTo>
                      <a:pt x="793546" y="599166"/>
                    </a:lnTo>
                    <a:cubicBezTo>
                      <a:pt x="776074" y="357480"/>
                      <a:pt x="694938" y="272283"/>
                      <a:pt x="544561" y="272283"/>
                    </a:cubicBezTo>
                    <a:cubicBezTo>
                      <a:pt x="394184" y="272283"/>
                      <a:pt x="282955" y="345813"/>
                      <a:pt x="272279" y="599166"/>
                    </a:cubicBezTo>
                    <a:cubicBezTo>
                      <a:pt x="270823" y="1076508"/>
                      <a:pt x="272280" y="1556763"/>
                      <a:pt x="270824" y="2034105"/>
                    </a:cubicBezTo>
                    <a:lnTo>
                      <a:pt x="2910" y="203192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731B45F7-A0F4-4A47-8531-A3F232C1EDD0}"/>
                  </a:ext>
                </a:extLst>
              </p:cNvPr>
              <p:cNvSpPr/>
              <p:nvPr/>
            </p:nvSpPr>
            <p:spPr>
              <a:xfrm>
                <a:off x="8453674" y="4452191"/>
                <a:ext cx="951880" cy="903125"/>
              </a:xfrm>
              <a:prstGeom prst="donu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2601E629-2CC4-43F1-AED0-DF078250AA4E}"/>
                  </a:ext>
                </a:extLst>
              </p:cNvPr>
              <p:cNvSpPr/>
              <p:nvPr/>
            </p:nvSpPr>
            <p:spPr>
              <a:xfrm>
                <a:off x="1621998" y="4452192"/>
                <a:ext cx="951880" cy="903125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Circle: Hollow 19">
                <a:extLst>
                  <a:ext uri="{FF2B5EF4-FFF2-40B4-BE49-F238E27FC236}">
                    <a16:creationId xmlns:a16="http://schemas.microsoft.com/office/drawing/2014/main" id="{104BA8D2-71B0-435C-9F75-0A4E1B87B497}"/>
                  </a:ext>
                </a:extLst>
              </p:cNvPr>
              <p:cNvSpPr/>
              <p:nvPr/>
            </p:nvSpPr>
            <p:spPr>
              <a:xfrm>
                <a:off x="5061514" y="4452191"/>
                <a:ext cx="951880" cy="903125"/>
              </a:xfrm>
              <a:prstGeom prst="donu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Circle: Hollow 20">
                <a:extLst>
                  <a:ext uri="{FF2B5EF4-FFF2-40B4-BE49-F238E27FC236}">
                    <a16:creationId xmlns:a16="http://schemas.microsoft.com/office/drawing/2014/main" id="{090ABA85-2014-4EFF-A4A2-7C792283B5C7}"/>
                  </a:ext>
                </a:extLst>
              </p:cNvPr>
              <p:cNvSpPr/>
              <p:nvPr/>
            </p:nvSpPr>
            <p:spPr>
              <a:xfrm>
                <a:off x="6735435" y="1684851"/>
                <a:ext cx="951880" cy="903125"/>
              </a:xfrm>
              <a:prstGeom prst="donu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3B7B3374-FFA0-4618-A7ED-50A66BF422B1}"/>
                  </a:ext>
                </a:extLst>
              </p:cNvPr>
              <p:cNvSpPr/>
              <p:nvPr/>
            </p:nvSpPr>
            <p:spPr>
              <a:xfrm>
                <a:off x="3343275" y="1684850"/>
                <a:ext cx="951880" cy="903125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AE62D-DD35-4B84-BF5E-05D26A60976A}"/>
                </a:ext>
              </a:extLst>
            </p:cNvPr>
            <p:cNvSpPr/>
            <p:nvPr/>
          </p:nvSpPr>
          <p:spPr>
            <a:xfrm>
              <a:off x="2158871" y="4720249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Aut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52A2A-B2F6-4A15-85BA-63A230CE2326}"/>
                </a:ext>
              </a:extLst>
            </p:cNvPr>
            <p:cNvSpPr/>
            <p:nvPr/>
          </p:nvSpPr>
          <p:spPr>
            <a:xfrm>
              <a:off x="8969546" y="4640407"/>
              <a:ext cx="426731" cy="5866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Sum 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67A2-6E3B-4570-B9F3-0BB23E4C41DE}"/>
                </a:ext>
              </a:extLst>
            </p:cNvPr>
            <p:cNvSpPr/>
            <p:nvPr/>
          </p:nvSpPr>
          <p:spPr>
            <a:xfrm>
              <a:off x="7257189" y="1945621"/>
              <a:ext cx="426731" cy="45372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CBD85-A540-469A-8264-240596A5B751}"/>
                </a:ext>
              </a:extLst>
            </p:cNvPr>
            <p:cNvSpPr/>
            <p:nvPr/>
          </p:nvSpPr>
          <p:spPr>
            <a:xfrm>
              <a:off x="5593033" y="4700159"/>
              <a:ext cx="426731" cy="4985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Spr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9A0165-39DF-4F3C-AC85-16ECD436CF2F}"/>
                </a:ext>
              </a:extLst>
            </p:cNvPr>
            <p:cNvSpPr/>
            <p:nvPr/>
          </p:nvSpPr>
          <p:spPr>
            <a:xfrm>
              <a:off x="3858243" y="1928110"/>
              <a:ext cx="426731" cy="5186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vert="vert" wrap="none" lIns="91440" tIns="45721" rIns="91440" bIns="4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Aut</a:t>
              </a:r>
              <a:r>
                <a:rPr kumimoji="0" lang="en-US" sz="16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223" name="Circle: Hollow 222">
            <a:extLst>
              <a:ext uri="{FF2B5EF4-FFF2-40B4-BE49-F238E27FC236}">
                <a16:creationId xmlns:a16="http://schemas.microsoft.com/office/drawing/2014/main" id="{B829CCF5-B53E-432F-8727-4ECC160869AB}"/>
              </a:ext>
            </a:extLst>
          </p:cNvPr>
          <p:cNvSpPr/>
          <p:nvPr/>
        </p:nvSpPr>
        <p:spPr>
          <a:xfrm rot="16200000">
            <a:off x="1814744" y="1175880"/>
            <a:ext cx="961151" cy="936803"/>
          </a:xfrm>
          <a:prstGeom prst="donu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F3F227-46BC-4329-A99F-72F86532F5AB}"/>
              </a:ext>
            </a:extLst>
          </p:cNvPr>
          <p:cNvSpPr/>
          <p:nvPr/>
        </p:nvSpPr>
        <p:spPr>
          <a:xfrm rot="16200000">
            <a:off x="2069731" y="1351427"/>
            <a:ext cx="430887" cy="6085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"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Sum 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447D99-4694-4261-BA15-FDA69B6A9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136" y="9902781"/>
            <a:ext cx="914479" cy="914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45543C-5FA0-4ED4-BB99-DFD72EE362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96" b="17817"/>
          <a:stretch/>
        </p:blipFill>
        <p:spPr>
          <a:xfrm>
            <a:off x="238655" y="988026"/>
            <a:ext cx="492866" cy="8617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A75ED-E49D-48DC-A5F8-51F7C152544C}"/>
              </a:ext>
            </a:extLst>
          </p:cNvPr>
          <p:cNvSpPr txBox="1"/>
          <p:nvPr/>
        </p:nvSpPr>
        <p:spPr>
          <a:xfrm>
            <a:off x="3792167" y="10711292"/>
            <a:ext cx="1970267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Number: Place Value (Week 1-2)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 to 10 000, 100 000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 to I million &amp; 10 million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&amp; order any number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 number to 10, 100, 1 000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 numbers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B3C851-1AAE-4914-9510-3343AA4F56C7}"/>
              </a:ext>
            </a:extLst>
          </p:cNvPr>
          <p:cNvCxnSpPr>
            <a:cxnSpLocks/>
          </p:cNvCxnSpPr>
          <p:nvPr/>
        </p:nvCxnSpPr>
        <p:spPr>
          <a:xfrm flipH="1">
            <a:off x="3575844" y="6402498"/>
            <a:ext cx="275161" cy="43905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937071-4A85-4460-8864-EBF577D1517A}"/>
              </a:ext>
            </a:extLst>
          </p:cNvPr>
          <p:cNvCxnSpPr>
            <a:cxnSpLocks/>
          </p:cNvCxnSpPr>
          <p:nvPr/>
        </p:nvCxnSpPr>
        <p:spPr>
          <a:xfrm flipH="1">
            <a:off x="4479851" y="2771416"/>
            <a:ext cx="525968" cy="563208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AB8D0F-3541-47F0-88B5-6D2C4D90D7F1}"/>
              </a:ext>
            </a:extLst>
          </p:cNvPr>
          <p:cNvCxnSpPr>
            <a:cxnSpLocks/>
          </p:cNvCxnSpPr>
          <p:nvPr/>
        </p:nvCxnSpPr>
        <p:spPr>
          <a:xfrm>
            <a:off x="1207315" y="1316358"/>
            <a:ext cx="421343" cy="41648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A9CB34-3928-4AB3-B518-5EDA0E27DB19}"/>
              </a:ext>
            </a:extLst>
          </p:cNvPr>
          <p:cNvCxnSpPr>
            <a:cxnSpLocks/>
          </p:cNvCxnSpPr>
          <p:nvPr/>
        </p:nvCxnSpPr>
        <p:spPr>
          <a:xfrm>
            <a:off x="6056845" y="2771416"/>
            <a:ext cx="226786" cy="953155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E6D676-014D-43A1-AFB0-02CAA5A255FF}"/>
              </a:ext>
            </a:extLst>
          </p:cNvPr>
          <p:cNvCxnSpPr>
            <a:cxnSpLocks/>
          </p:cNvCxnSpPr>
          <p:nvPr/>
        </p:nvCxnSpPr>
        <p:spPr>
          <a:xfrm>
            <a:off x="4518461" y="4557400"/>
            <a:ext cx="145037" cy="419265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613FBF-C7B2-4746-BCBA-3F66E3766FA0}"/>
              </a:ext>
            </a:extLst>
          </p:cNvPr>
          <p:cNvCxnSpPr>
            <a:cxnSpLocks/>
          </p:cNvCxnSpPr>
          <p:nvPr/>
        </p:nvCxnSpPr>
        <p:spPr>
          <a:xfrm>
            <a:off x="2530643" y="4394791"/>
            <a:ext cx="375742" cy="745719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4322CBA-F2C8-442A-8921-CB77C427B6B6}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1265169" y="6138778"/>
            <a:ext cx="333484" cy="430951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C46EBC-6BAF-4174-B245-15955517A800}"/>
              </a:ext>
            </a:extLst>
          </p:cNvPr>
          <p:cNvCxnSpPr>
            <a:cxnSpLocks/>
          </p:cNvCxnSpPr>
          <p:nvPr/>
        </p:nvCxnSpPr>
        <p:spPr>
          <a:xfrm flipV="1">
            <a:off x="4602867" y="6893053"/>
            <a:ext cx="0" cy="51259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EA10FA7-55B8-4FD4-8ACF-8F6943125EF4}"/>
              </a:ext>
            </a:extLst>
          </p:cNvPr>
          <p:cNvCxnSpPr>
            <a:cxnSpLocks/>
          </p:cNvCxnSpPr>
          <p:nvPr/>
        </p:nvCxnSpPr>
        <p:spPr>
          <a:xfrm flipV="1">
            <a:off x="4004822" y="8568347"/>
            <a:ext cx="475029" cy="465380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87CF03-A311-45E4-9BF6-173E6E233AFC}"/>
              </a:ext>
            </a:extLst>
          </p:cNvPr>
          <p:cNvCxnSpPr>
            <a:cxnSpLocks/>
          </p:cNvCxnSpPr>
          <p:nvPr/>
        </p:nvCxnSpPr>
        <p:spPr>
          <a:xfrm>
            <a:off x="2180657" y="7681718"/>
            <a:ext cx="823865" cy="764699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E9F5321-A45B-4065-98E3-A1A193407AA3}"/>
              </a:ext>
            </a:extLst>
          </p:cNvPr>
          <p:cNvCxnSpPr>
            <a:cxnSpLocks/>
          </p:cNvCxnSpPr>
          <p:nvPr/>
        </p:nvCxnSpPr>
        <p:spPr>
          <a:xfrm flipV="1">
            <a:off x="581247" y="9634351"/>
            <a:ext cx="602405" cy="531357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14E6285-AF5B-4F13-BAA3-1AD9F3A3A8C3}"/>
              </a:ext>
            </a:extLst>
          </p:cNvPr>
          <p:cNvCxnSpPr>
            <a:cxnSpLocks/>
          </p:cNvCxnSpPr>
          <p:nvPr/>
        </p:nvCxnSpPr>
        <p:spPr>
          <a:xfrm flipV="1">
            <a:off x="2604508" y="10400741"/>
            <a:ext cx="0" cy="38952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270A88-BC89-4765-8BA8-673287C33BE4}"/>
              </a:ext>
            </a:extLst>
          </p:cNvPr>
          <p:cNvCxnSpPr>
            <a:cxnSpLocks/>
          </p:cNvCxnSpPr>
          <p:nvPr/>
        </p:nvCxnSpPr>
        <p:spPr>
          <a:xfrm flipV="1">
            <a:off x="4345066" y="10309164"/>
            <a:ext cx="0" cy="389522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6D9293-FB82-4465-A713-EEB4003C89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434" y="11062142"/>
            <a:ext cx="541140" cy="2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FEDE24-44C9-4C53-8058-01484B4515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5696" y="11237484"/>
            <a:ext cx="1917259" cy="28958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224EBB7-9E5D-4DBA-80F6-25E32F95AF42}"/>
              </a:ext>
            </a:extLst>
          </p:cNvPr>
          <p:cNvSpPr txBox="1"/>
          <p:nvPr/>
        </p:nvSpPr>
        <p:spPr>
          <a:xfrm>
            <a:off x="1508531" y="10637821"/>
            <a:ext cx="1970267" cy="129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Number: Addition, Subtraction, Multiplication and Division (Week 3-7)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for year 5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with remainders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&amp; Long division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Factors 7 multiples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factors &amp; common multiples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7B8056-2B36-4029-BEC2-08D512435F4C}"/>
              </a:ext>
            </a:extLst>
          </p:cNvPr>
          <p:cNvSpPr txBox="1"/>
          <p:nvPr/>
        </p:nvSpPr>
        <p:spPr>
          <a:xfrm>
            <a:off x="56611" y="10165708"/>
            <a:ext cx="1395310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Number: Addition, Subtraction, Multiply &amp; Divide (Week 3-7)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Primes to 100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Squares &amp; cubes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 of operations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calculation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245422-C290-4CE4-8807-F5A33E94FC6C}"/>
              </a:ext>
            </a:extLst>
          </p:cNvPr>
          <p:cNvSpPr txBox="1"/>
          <p:nvPr/>
        </p:nvSpPr>
        <p:spPr>
          <a:xfrm>
            <a:off x="654437" y="7198776"/>
            <a:ext cx="1517934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Number: Fractions (Week 8-9)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 fractions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Simplify fractions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Fractions on a number line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numbers to improper fractions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Compare/order fractions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57F4D4-EF76-4CF1-A160-3886CE03FA25}"/>
              </a:ext>
            </a:extLst>
          </p:cNvPr>
          <p:cNvSpPr txBox="1"/>
          <p:nvPr/>
        </p:nvSpPr>
        <p:spPr>
          <a:xfrm>
            <a:off x="2882126" y="8859243"/>
            <a:ext cx="1937759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Number: Fractions (Week 10-11)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&amp; subtract fractions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 &amp; divide fractions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 and divide fractions by integers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rules with fractions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Fractions of amount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Fractions of amount – find the whole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85B8CB2-B57A-4A3D-A2C4-9B2BCB00AF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800" y="8060372"/>
            <a:ext cx="576470" cy="69752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FF52282-54F7-4734-9C55-7F55FED6A6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4495" y="9281932"/>
            <a:ext cx="1424908" cy="34794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063FFA4-A730-4B65-BB75-A7AF4904E2D2}"/>
              </a:ext>
            </a:extLst>
          </p:cNvPr>
          <p:cNvSpPr txBox="1"/>
          <p:nvPr/>
        </p:nvSpPr>
        <p:spPr>
          <a:xfrm>
            <a:off x="2059149" y="2118683"/>
            <a:ext cx="1894021" cy="89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Geometry: Position &amp; Direction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1" b="1" dirty="0">
                <a:solidFill>
                  <a:prstClr val="black"/>
                </a:solidFill>
                <a:latin typeface="Calibri" panose="020F0502020204030204"/>
              </a:rPr>
              <a:t>(Week 27)</a:t>
            </a:r>
            <a:endParaRPr kumimoji="0" lang="en-GB" sz="100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 first quadrant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four quadrants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Translations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Reflections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E2D76F-C739-441B-9D98-38171FBDDA54}"/>
              </a:ext>
            </a:extLst>
          </p:cNvPr>
          <p:cNvSpPr txBox="1"/>
          <p:nvPr/>
        </p:nvSpPr>
        <p:spPr>
          <a:xfrm>
            <a:off x="1598653" y="5707826"/>
            <a:ext cx="1886489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Algebra (Week 15-16)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step &amp; two step rules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Forming expressions &amp; equations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Substitution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pairs of values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2CE90F-88FB-43F9-9BB3-E8F9C7C81FDF}"/>
              </a:ext>
            </a:extLst>
          </p:cNvPr>
          <p:cNvSpPr txBox="1"/>
          <p:nvPr/>
        </p:nvSpPr>
        <p:spPr>
          <a:xfrm>
            <a:off x="3837611" y="7405643"/>
            <a:ext cx="2009303" cy="89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Measurement: Converting Units (Week 12)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 metric measures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Converting metric measure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Imperial measures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 &amp; kilometres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CF1B674-0B22-4D10-B6A7-1AF12A79CBD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872"/>
          <a:stretch/>
        </p:blipFill>
        <p:spPr>
          <a:xfrm>
            <a:off x="163081" y="3882583"/>
            <a:ext cx="836332" cy="24534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17F9AC0-C85D-4DD9-B7CC-2D50D6C1944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0873" t="-28811" b="-1"/>
          <a:stretch/>
        </p:blipFill>
        <p:spPr>
          <a:xfrm>
            <a:off x="184623" y="4114093"/>
            <a:ext cx="836333" cy="31602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54AF9EB-69F4-463A-B6F8-37589C1C171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0000"/>
          <a:stretch/>
        </p:blipFill>
        <p:spPr>
          <a:xfrm>
            <a:off x="157411" y="4463820"/>
            <a:ext cx="897935" cy="25209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9D77B10-051C-43F7-88C7-68E9E53E48B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000"/>
          <a:stretch/>
        </p:blipFill>
        <p:spPr>
          <a:xfrm>
            <a:off x="154581" y="4779383"/>
            <a:ext cx="897934" cy="25209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C229EBA-FEB4-4CCE-876F-26B9F37E5315}"/>
              </a:ext>
            </a:extLst>
          </p:cNvPr>
          <p:cNvSpPr txBox="1"/>
          <p:nvPr/>
        </p:nvSpPr>
        <p:spPr>
          <a:xfrm>
            <a:off x="4809980" y="3852814"/>
            <a:ext cx="2009303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Measurement: Perimeter &amp; Area and Volume (Week 21-22)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&amp; perimeter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of a triangle &amp; parallelogram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volume- counting cubes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of a cuboid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98493D8-666D-4D12-B124-5E194C157F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5035" y="4267306"/>
            <a:ext cx="368320" cy="454819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2C4D354-8197-4EE4-9C4F-94E216644A31}"/>
              </a:ext>
            </a:extLst>
          </p:cNvPr>
          <p:cNvSpPr txBox="1"/>
          <p:nvPr/>
        </p:nvSpPr>
        <p:spPr>
          <a:xfrm>
            <a:off x="3637562" y="5573165"/>
            <a:ext cx="1407996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Number: Ratio (Week 13-14)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 ratio symbol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 scale factors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scale factors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Ratio &amp; proportion problems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09B2CFE-81B2-44BB-BFDE-253D711B8F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2232" y="6046867"/>
            <a:ext cx="368319" cy="24131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FFB9940-6DD5-4583-8387-7B4913F3E8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69366" y="5553932"/>
            <a:ext cx="1449917" cy="43429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63B66E5-C83B-43D8-A7C5-20E7704EC7C6}"/>
              </a:ext>
            </a:extLst>
          </p:cNvPr>
          <p:cNvSpPr txBox="1"/>
          <p:nvPr/>
        </p:nvSpPr>
        <p:spPr>
          <a:xfrm>
            <a:off x="5005819" y="1958364"/>
            <a:ext cx="1519444" cy="98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Statistics (Week 23)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Read, interpret &amp; draw line graphs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&amp; interpret pie charts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pie charts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mean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8F7C87-AC1F-48BC-911B-6F74710AEB7F}"/>
              </a:ext>
            </a:extLst>
          </p:cNvPr>
          <p:cNvSpPr txBox="1"/>
          <p:nvPr/>
        </p:nvSpPr>
        <p:spPr>
          <a:xfrm>
            <a:off x="18483" y="2848220"/>
            <a:ext cx="2009303" cy="150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Geometry: Properties of Shapes (Week 24-26)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angles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 opposite angles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Angles in a triangle &amp; quadrilaterals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Angles in regular polygons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nets of 3D shapes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4BC1DFD-5F4B-42ED-938F-451504BBA3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09925" y="4791069"/>
            <a:ext cx="830675" cy="53625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676B6A2-45BD-4098-B4F7-6D5E74C83BB0}"/>
              </a:ext>
            </a:extLst>
          </p:cNvPr>
          <p:cNvSpPr txBox="1"/>
          <p:nvPr/>
        </p:nvSpPr>
        <p:spPr>
          <a:xfrm>
            <a:off x="766302" y="818885"/>
            <a:ext cx="917849" cy="4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SATs Prep &amp; Consolidation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A327CB-ABF9-44A8-B034-E33B44E8B533}"/>
              </a:ext>
            </a:extLst>
          </p:cNvPr>
          <p:cNvSpPr txBox="1"/>
          <p:nvPr/>
        </p:nvSpPr>
        <p:spPr>
          <a:xfrm>
            <a:off x="2773689" y="1535967"/>
            <a:ext cx="4194547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 of weak areas. investigations &amp; preparing for Key Stage 3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7B191A-A4B4-0D9B-FCA0-9470A8E7252B}"/>
              </a:ext>
            </a:extLst>
          </p:cNvPr>
          <p:cNvCxnSpPr>
            <a:cxnSpLocks/>
          </p:cNvCxnSpPr>
          <p:nvPr/>
        </p:nvCxnSpPr>
        <p:spPr>
          <a:xfrm flipV="1">
            <a:off x="5486959" y="7036317"/>
            <a:ext cx="382481" cy="369326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300AA40-C4CD-16A8-AF4B-FA4031861F05}"/>
              </a:ext>
            </a:extLst>
          </p:cNvPr>
          <p:cNvSpPr txBox="1"/>
          <p:nvPr/>
        </p:nvSpPr>
        <p:spPr>
          <a:xfrm>
            <a:off x="1052758" y="3746865"/>
            <a:ext cx="2135443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Number: Decimals (Week 17-18)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 to 3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d.p.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 &amp; divide by 10, 100, 1 000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Multiply &amp; divide decimals by integers 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Decimals as fractions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Fractions as decimals</a:t>
            </a: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3" marR="0" lvl="0" indent="-17145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CCD62AF-CCEB-7F8B-03B6-27F0029FE976}"/>
              </a:ext>
            </a:extLst>
          </p:cNvPr>
          <p:cNvCxnSpPr>
            <a:cxnSpLocks/>
          </p:cNvCxnSpPr>
          <p:nvPr/>
        </p:nvCxnSpPr>
        <p:spPr>
          <a:xfrm flipH="1" flipV="1">
            <a:off x="1301933" y="1862141"/>
            <a:ext cx="786378" cy="296539"/>
          </a:xfrm>
          <a:prstGeom prst="straightConnector1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15BFA8F0-6B48-190D-6414-D234AF05F8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5236" y="57208"/>
            <a:ext cx="4743589" cy="751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B6AF2-0C75-19E6-C946-810032A0B4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57984" y="9295528"/>
            <a:ext cx="689353" cy="6893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1C857E-B4B8-E86D-2C63-E52C5B0F76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89885" y="8828679"/>
            <a:ext cx="1587491" cy="4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6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2faa68-403d-4087-a78e-2639e168f601">
      <Terms xmlns="http://schemas.microsoft.com/office/infopath/2007/PartnerControls"/>
    </lcf76f155ced4ddcb4097134ff3c332f>
    <TaxCatchAll xmlns="8bc44ad1-2ca1-4151-8610-1d42439433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80AD067897B40A82E2E3DE28CDAE5" ma:contentTypeVersion="14" ma:contentTypeDescription="Create a new document." ma:contentTypeScope="" ma:versionID="e77c9873a73966436020464d9ebebb53">
  <xsd:schema xmlns:xsd="http://www.w3.org/2001/XMLSchema" xmlns:xs="http://www.w3.org/2001/XMLSchema" xmlns:p="http://schemas.microsoft.com/office/2006/metadata/properties" xmlns:ns2="aa2faa68-403d-4087-a78e-2639e168f601" xmlns:ns3="8bc44ad1-2ca1-4151-8610-1d42439433b0" targetNamespace="http://schemas.microsoft.com/office/2006/metadata/properties" ma:root="true" ma:fieldsID="1e128a664f0c14255335d1ef5891041a" ns2:_="" ns3:_="">
    <xsd:import namespace="aa2faa68-403d-4087-a78e-2639e168f601"/>
    <xsd:import namespace="8bc44ad1-2ca1-4151-8610-1d42439433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faa68-403d-4087-a78e-2639e168f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4ad1-2ca1-4151-8610-1d42439433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b25167-f095-49bd-9fa0-2356ddbf1155}" ma:internalName="TaxCatchAll" ma:showField="CatchAllData" ma:web="8bc44ad1-2ca1-4151-8610-1d42439433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5FBC02-C33F-4F21-9B25-DF1485720D3C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8bc44ad1-2ca1-4151-8610-1d42439433b0"/>
    <ds:schemaRef ds:uri="aa2faa68-403d-4087-a78e-2639e168f60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6842B9-C77D-4876-B6CD-3A74A7F0C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2faa68-403d-4087-a78e-2639e168f601"/>
    <ds:schemaRef ds:uri="8bc44ad1-2ca1-4151-8610-1d42439433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483C6-F9E6-42E7-9EC5-F149E9EB9E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3204</Words>
  <Application>Microsoft Office PowerPoint</Application>
  <PresentationFormat>Custom</PresentationFormat>
  <Paragraphs>666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 Black</dc:creator>
  <cp:lastModifiedBy>Rebecca Earl</cp:lastModifiedBy>
  <cp:revision>82</cp:revision>
  <dcterms:created xsi:type="dcterms:W3CDTF">2021-02-12T14:08:46Z</dcterms:created>
  <dcterms:modified xsi:type="dcterms:W3CDTF">2023-12-03T13:25:20Z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0x010100D5C80AD067897B40A82E2E3DE28CDAE5</vt:lpwstr>
  </property>
  <property fmtid="{D5CDD505-2E9C-101B-9397-08002B2CF9AE}" pid="3" name="MediaServiceImageTags">
    <vt:lpwstr/>
  </property>
</Properties>
</file>