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66" r:id="rId3"/>
    <p:sldId id="267" r:id="rId4"/>
    <p:sldId id="265" r:id="rId5"/>
    <p:sldId id="264" r:id="rId6"/>
    <p:sldId id="258" r:id="rId7"/>
    <p:sldId id="259" r:id="rId8"/>
    <p:sldId id="261" r:id="rId9"/>
    <p:sldId id="262"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20646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99192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3C1A47-F334-4D05-B94F-5DDBD9C751C8}"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095426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3C1A47-F334-4D05-B94F-5DDBD9C751C8}"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06617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3C1A47-F334-4D05-B94F-5DDBD9C751C8}"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35450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3C1A47-F334-4D05-B94F-5DDBD9C751C8}"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23448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1A47-F334-4D05-B94F-5DDBD9C751C8}"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1255747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3C1A47-F334-4D05-B94F-5DDBD9C751C8}"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311608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3C1A47-F334-4D05-B94F-5DDBD9C751C8}"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645073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4182762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3C1A47-F334-4D05-B94F-5DDBD9C751C8}"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1713F5-18B3-450E-9139-EF8F3852184D}" type="slidenum">
              <a:rPr lang="en-GB" smtClean="0"/>
              <a:t>‹#›</a:t>
            </a:fld>
            <a:endParaRPr lang="en-GB"/>
          </a:p>
        </p:txBody>
      </p:sp>
    </p:spTree>
    <p:extLst>
      <p:ext uri="{BB962C8B-B14F-4D97-AF65-F5344CB8AC3E}">
        <p14:creationId xmlns:p14="http://schemas.microsoft.com/office/powerpoint/2010/main" val="52770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1A47-F334-4D05-B94F-5DDBD9C751C8}"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13F5-18B3-450E-9139-EF8F3852184D}" type="slidenum">
              <a:rPr lang="en-GB" smtClean="0"/>
              <a:t>‹#›</a:t>
            </a:fld>
            <a:endParaRPr lang="en-GB"/>
          </a:p>
        </p:txBody>
      </p:sp>
    </p:spTree>
    <p:extLst>
      <p:ext uri="{BB962C8B-B14F-4D97-AF65-F5344CB8AC3E}">
        <p14:creationId xmlns:p14="http://schemas.microsoft.com/office/powerpoint/2010/main" val="36194821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ctrTitle"/>
          </p:nvPr>
        </p:nvSpPr>
        <p:spPr>
          <a:xfrm>
            <a:off x="1524000" y="1122363"/>
            <a:ext cx="9144000" cy="2387600"/>
          </a:xfrm>
        </p:spPr>
        <p:txBody>
          <a:bodyPr>
            <a:normAutofit/>
          </a:bodyPr>
          <a:lstStyle/>
          <a:p>
            <a:r>
              <a:rPr lang="en-GB" sz="6600" b="1" dirty="0" smtClean="0"/>
              <a:t>Home Learning Challenge</a:t>
            </a:r>
            <a:endParaRPr lang="en-GB" sz="6600" b="1" dirty="0"/>
          </a:p>
        </p:txBody>
      </p:sp>
      <p:sp>
        <p:nvSpPr>
          <p:cNvPr id="28" name="Subtitle 2"/>
          <p:cNvSpPr>
            <a:spLocks noGrp="1"/>
          </p:cNvSpPr>
          <p:nvPr>
            <p:ph type="subTitle" idx="1"/>
          </p:nvPr>
        </p:nvSpPr>
        <p:spPr>
          <a:xfrm>
            <a:off x="1524000" y="4039444"/>
            <a:ext cx="9144000" cy="706563"/>
          </a:xfrm>
        </p:spPr>
        <p:txBody>
          <a:bodyPr>
            <a:normAutofit/>
          </a:bodyPr>
          <a:lstStyle/>
          <a:p>
            <a:r>
              <a:rPr lang="en-GB" sz="4000" b="1" dirty="0"/>
              <a:t>Year </a:t>
            </a:r>
            <a:r>
              <a:rPr lang="en-GB" sz="4000" b="1" dirty="0" smtClean="0"/>
              <a:t>6 </a:t>
            </a:r>
            <a:r>
              <a:rPr lang="en-GB" sz="4000" b="1" dirty="0"/>
              <a:t>Week </a:t>
            </a:r>
            <a:r>
              <a:rPr lang="en-GB" sz="4000" b="1" dirty="0"/>
              <a:t>4</a:t>
            </a:r>
            <a:endParaRPr lang="en-GB" sz="4000" b="1"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Tree>
    <p:extLst>
      <p:ext uri="{BB962C8B-B14F-4D97-AF65-F5344CB8AC3E}">
        <p14:creationId xmlns:p14="http://schemas.microsoft.com/office/powerpoint/2010/main" val="48841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9193" y="2109495"/>
            <a:ext cx="5106420" cy="2914365"/>
          </a:xfrm>
          <a:prstGeom prst="rect">
            <a:avLst/>
          </a:prstGeom>
        </p:spPr>
      </p:pic>
      <p:sp>
        <p:nvSpPr>
          <p:cNvPr id="3" name="Rectangle 2"/>
          <p:cNvSpPr/>
          <p:nvPr/>
        </p:nvSpPr>
        <p:spPr>
          <a:xfrm>
            <a:off x="4832432" y="5193903"/>
            <a:ext cx="2359941" cy="369332"/>
          </a:xfrm>
          <a:prstGeom prst="rect">
            <a:avLst/>
          </a:prstGeom>
        </p:spPr>
        <p:txBody>
          <a:bodyPr wrap="none">
            <a:spAutoFit/>
          </a:bodyPr>
          <a:lstStyle/>
          <a:p>
            <a:r>
              <a:rPr lang="en-US" altLang="en-US" dirty="0">
                <a:solidFill>
                  <a:srgbClr val="000000"/>
                </a:solidFill>
                <a:latin typeface="Arial" panose="020B0604020202020204" pitchFamily="34" charset="0"/>
                <a:cs typeface="Arial" panose="020B0604020202020204" pitchFamily="34" charset="0"/>
              </a:rPr>
              <a:t>Nohoch </a:t>
            </a:r>
            <a:r>
              <a:rPr lang="en-US" altLang="en-US" dirty="0" err="1">
                <a:solidFill>
                  <a:srgbClr val="000000"/>
                </a:solidFill>
                <a:latin typeface="Arial" panose="020B0604020202020204" pitchFamily="34" charset="0"/>
                <a:cs typeface="Arial" panose="020B0604020202020204" pitchFamily="34" charset="0"/>
              </a:rPr>
              <a:t>Mul</a:t>
            </a:r>
            <a:r>
              <a:rPr lang="en-US" altLang="en-US" dirty="0">
                <a:solidFill>
                  <a:srgbClr val="000000"/>
                </a:solidFill>
                <a:latin typeface="Arial" panose="020B0604020202020204" pitchFamily="34" charset="0"/>
                <a:cs typeface="Arial" panose="020B0604020202020204" pitchFamily="34" charset="0"/>
              </a:rPr>
              <a:t> Pyramid</a:t>
            </a:r>
            <a:r>
              <a:rPr lang="en-US" altLang="en-US" sz="1050" dirty="0"/>
              <a:t> </a:t>
            </a:r>
            <a:endParaRPr lang="en-GB" dirty="0"/>
          </a:p>
        </p:txBody>
      </p:sp>
      <p:cxnSp>
        <p:nvCxnSpPr>
          <p:cNvPr id="5" name="Straight Arrow Connector 4"/>
          <p:cNvCxnSpPr/>
          <p:nvPr/>
        </p:nvCxnSpPr>
        <p:spPr>
          <a:xfrm flipH="1" flipV="1">
            <a:off x="2406770" y="1940943"/>
            <a:ext cx="940279" cy="6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4015" y="1086928"/>
            <a:ext cx="2803585" cy="646331"/>
          </a:xfrm>
          <a:prstGeom prst="rect">
            <a:avLst/>
          </a:prstGeom>
          <a:noFill/>
        </p:spPr>
        <p:txBody>
          <a:bodyPr wrap="square" rtlCol="0">
            <a:spAutoFit/>
          </a:bodyPr>
          <a:lstStyle/>
          <a:p>
            <a:r>
              <a:rPr lang="en-GB" dirty="0" smtClean="0"/>
              <a:t>This Pyramid is located </a:t>
            </a:r>
            <a:r>
              <a:rPr lang="en-GB" dirty="0"/>
              <a:t>Mexico's Yucatan Peninsula</a:t>
            </a:r>
            <a:endParaRPr lang="en-GB" dirty="0"/>
          </a:p>
        </p:txBody>
      </p:sp>
      <p:cxnSp>
        <p:nvCxnSpPr>
          <p:cNvPr id="7" name="Straight Arrow Connector 6"/>
          <p:cNvCxnSpPr/>
          <p:nvPr/>
        </p:nvCxnSpPr>
        <p:spPr>
          <a:xfrm flipV="1">
            <a:off x="8677757" y="1940943"/>
            <a:ext cx="656024" cy="770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73373" y="1015041"/>
            <a:ext cx="2803585" cy="646331"/>
          </a:xfrm>
          <a:prstGeom prst="rect">
            <a:avLst/>
          </a:prstGeom>
          <a:noFill/>
        </p:spPr>
        <p:txBody>
          <a:bodyPr wrap="square" rtlCol="0">
            <a:spAutoFit/>
          </a:bodyPr>
          <a:lstStyle/>
          <a:p>
            <a:r>
              <a:rPr lang="en-GB" dirty="0" smtClean="0"/>
              <a:t>The height of this pyramid is </a:t>
            </a:r>
            <a:r>
              <a:rPr lang="en-GB" dirty="0"/>
              <a:t>137-feet </a:t>
            </a:r>
            <a:r>
              <a:rPr lang="en-GB" dirty="0" smtClean="0"/>
              <a:t>tall. </a:t>
            </a:r>
            <a:endParaRPr lang="en-GB" dirty="0"/>
          </a:p>
        </p:txBody>
      </p:sp>
    </p:spTree>
    <p:extLst>
      <p:ext uri="{BB962C8B-B14F-4D97-AF65-F5344CB8AC3E}">
        <p14:creationId xmlns:p14="http://schemas.microsoft.com/office/powerpoint/2010/main" val="418194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057" y="353683"/>
            <a:ext cx="11723298" cy="5324535"/>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During this weeks learning challenge, you are going to find out all about the Maya Pyramids and Architecture.</a:t>
            </a:r>
          </a:p>
          <a:p>
            <a:endParaRPr lang="en-GB" dirty="0">
              <a:latin typeface="Comic Sans MS" panose="030F0702030302020204" pitchFamily="66" charset="0"/>
            </a:endParaRPr>
          </a:p>
          <a:p>
            <a:r>
              <a:rPr lang="en-GB" dirty="0" smtClean="0">
                <a:latin typeface="Comic Sans MS" panose="030F0702030302020204" pitchFamily="66" charset="0"/>
              </a:rPr>
              <a:t>I would like you to read through the information and then I would like you to research about the different pyramids. </a:t>
            </a:r>
          </a:p>
          <a:p>
            <a:endParaRPr lang="en-GB" dirty="0">
              <a:latin typeface="Comic Sans MS" panose="030F0702030302020204" pitchFamily="66" charset="0"/>
            </a:endParaRPr>
          </a:p>
          <a:p>
            <a:r>
              <a:rPr lang="en-GB" dirty="0" smtClean="0">
                <a:latin typeface="Comic Sans MS" panose="030F0702030302020204" pitchFamily="66" charset="0"/>
              </a:rPr>
              <a:t>On the picture of the pyramid at the end of the PowerPoint, I would like you to annotate all of the different features and research you have found out. You could research the different pyramids and then choose a specific one to focus on e.g. </a:t>
            </a:r>
            <a:r>
              <a:rPr lang="en-US" altLang="en-US" sz="1600" dirty="0">
                <a:solidFill>
                  <a:srgbClr val="000000"/>
                </a:solidFill>
                <a:latin typeface="Comic Sans MS" panose="030F0702030302020204" pitchFamily="66" charset="0"/>
                <a:cs typeface="Arial" panose="020B0604020202020204" pitchFamily="34" charset="0"/>
              </a:rPr>
              <a:t>Nohoch </a:t>
            </a:r>
            <a:r>
              <a:rPr lang="en-US" altLang="en-US" sz="1600" dirty="0" err="1">
                <a:solidFill>
                  <a:srgbClr val="000000"/>
                </a:solidFill>
                <a:latin typeface="Comic Sans MS" panose="030F0702030302020204" pitchFamily="66" charset="0"/>
                <a:cs typeface="Arial" panose="020B0604020202020204" pitchFamily="34" charset="0"/>
              </a:rPr>
              <a:t>Mul</a:t>
            </a:r>
            <a:r>
              <a:rPr lang="en-US" altLang="en-US" sz="1600" dirty="0">
                <a:solidFill>
                  <a:srgbClr val="000000"/>
                </a:solidFill>
                <a:latin typeface="Comic Sans MS" panose="030F0702030302020204" pitchFamily="66" charset="0"/>
                <a:cs typeface="Arial" panose="020B0604020202020204" pitchFamily="34" charset="0"/>
              </a:rPr>
              <a:t> </a:t>
            </a:r>
            <a:r>
              <a:rPr lang="en-US" altLang="en-US" sz="1600" dirty="0" smtClean="0">
                <a:solidFill>
                  <a:srgbClr val="000000"/>
                </a:solidFill>
                <a:latin typeface="Comic Sans MS" panose="030F0702030302020204" pitchFamily="66" charset="0"/>
                <a:cs typeface="Arial" panose="020B0604020202020204" pitchFamily="34" charset="0"/>
              </a:rPr>
              <a:t>Pyramid. </a:t>
            </a:r>
          </a:p>
          <a:p>
            <a:endParaRPr lang="en-US" sz="1600" dirty="0">
              <a:solidFill>
                <a:srgbClr val="000000"/>
              </a:solidFill>
              <a:latin typeface="Comic Sans MS" panose="030F0702030302020204" pitchFamily="66" charset="0"/>
              <a:cs typeface="Arial" panose="020B0604020202020204" pitchFamily="34" charset="0"/>
            </a:endParaRPr>
          </a:p>
          <a:p>
            <a:r>
              <a:rPr lang="en-GB" dirty="0" smtClean="0">
                <a:latin typeface="Comic Sans MS" panose="030F0702030302020204" pitchFamily="66" charset="0"/>
              </a:rPr>
              <a:t>You could also design your own version of a Maya Pyramid and explain the different features you have included. </a:t>
            </a: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38924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assets.inhabitat.com/wp-content/blogs.dir/1/files/2012/12/Mayan-Pyram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490" y="420137"/>
            <a:ext cx="9075210" cy="605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896232" y="5342467"/>
            <a:ext cx="6815669" cy="1515533"/>
          </a:xfrm>
        </p:spPr>
        <p:txBody>
          <a:bodyPr/>
          <a:lstStyle/>
          <a:p>
            <a:r>
              <a:rPr lang="en-GB" b="1" dirty="0">
                <a:solidFill>
                  <a:schemeClr val="bg1"/>
                </a:solidFill>
              </a:rPr>
              <a:t>Maya Pyramids and Architecture</a:t>
            </a:r>
            <a:r>
              <a:rPr lang="en-GB" b="1" dirty="0"/>
              <a:t/>
            </a:r>
            <a:br>
              <a:rPr lang="en-GB" b="1" dirty="0"/>
            </a:br>
            <a:endParaRPr lang="en-GB" dirty="0"/>
          </a:p>
        </p:txBody>
      </p:sp>
    </p:spTree>
    <p:extLst>
      <p:ext uri="{BB962C8B-B14F-4D97-AF65-F5344CB8AC3E}">
        <p14:creationId xmlns:p14="http://schemas.microsoft.com/office/powerpoint/2010/main" val="174226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49" y="909161"/>
            <a:ext cx="7905751" cy="3046988"/>
          </a:xfrm>
          <a:prstGeom prst="rect">
            <a:avLst/>
          </a:prstGeom>
        </p:spPr>
        <p:txBody>
          <a:bodyPr wrap="square">
            <a:spAutoFit/>
          </a:bodyPr>
          <a:lstStyle/>
          <a:p>
            <a:r>
              <a:rPr lang="en-GB" sz="3200" dirty="0"/>
              <a:t>The Maya civilization is famous for its architecture. Many city-states built large palaces, pyramids, and other public buildings that are still standing today. The buildings were covered with carvings and statues to honour their gods as well as to commemorate their kings. </a:t>
            </a:r>
          </a:p>
        </p:txBody>
      </p:sp>
      <p:pic>
        <p:nvPicPr>
          <p:cNvPr id="6146" name="Picture 2" descr="http://earthsearch.webstarts.com/uploads/mayan_pyramid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453" y="3429000"/>
            <a:ext cx="5031894" cy="332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5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12" y="717798"/>
            <a:ext cx="10620376" cy="5422404"/>
          </a:xfrm>
          <a:prstGeom prst="rect">
            <a:avLst/>
          </a:prstGeom>
        </p:spPr>
        <p:txBody>
          <a:bodyPr wrap="square">
            <a:spAutoFit/>
          </a:bodyPr>
          <a:lstStyle/>
          <a:p>
            <a:r>
              <a:rPr lang="en-GB" sz="2000" b="1" dirty="0">
                <a:solidFill>
                  <a:srgbClr val="000000"/>
                </a:solidFill>
                <a:latin typeface="Arial" panose="020B0604020202020204" pitchFamily="34" charset="0"/>
              </a:rPr>
              <a:t>Pyramids</a:t>
            </a:r>
            <a:r>
              <a:rPr lang="en-GB" sz="2000" dirty="0">
                <a:solidFill>
                  <a:srgbClr val="000000"/>
                </a:solidFill>
                <a:latin typeface="Arial" panose="020B0604020202020204" pitchFamily="34" charset="0"/>
              </a:rPr>
              <a:t> </a:t>
            </a:r>
            <a:r>
              <a:rPr lang="en-GB" sz="2000" dirty="0"/>
              <a:t/>
            </a:r>
            <a:br>
              <a:rPr lang="en-GB" sz="2000" dirty="0"/>
            </a:br>
            <a:r>
              <a:rPr lang="en-GB" sz="2000" dirty="0"/>
              <a:t/>
            </a:r>
            <a:br>
              <a:rPr lang="en-GB" sz="2000" dirty="0"/>
            </a:br>
            <a:r>
              <a:rPr lang="en-GB" sz="2000" dirty="0">
                <a:solidFill>
                  <a:srgbClr val="000000"/>
                </a:solidFill>
                <a:latin typeface="Arial" panose="020B0604020202020204" pitchFamily="34" charset="0"/>
              </a:rPr>
              <a:t>The Maya are perhaps most known for their many majestic pyramids. They built two kinds of pyramids. Both types of pyramids were similar in many ways. They each had the familiar pyramid shape. They each had steep steps up the side that would allow someone to climb to the top. They each were built for religious purposes and for the gods. However, they had their differences as well. </a:t>
            </a:r>
            <a:r>
              <a:rPr lang="en-GB" sz="2000" dirty="0"/>
              <a:t/>
            </a:r>
            <a:br>
              <a:rPr lang="en-GB" sz="2000" dirty="0"/>
            </a:br>
            <a:r>
              <a:rPr lang="en-GB" sz="2000" dirty="0"/>
              <a:t/>
            </a:r>
            <a:br>
              <a:rPr lang="en-GB" sz="2000" dirty="0"/>
            </a:br>
            <a:r>
              <a:rPr lang="en-GB" sz="2000" dirty="0">
                <a:solidFill>
                  <a:srgbClr val="000000"/>
                </a:solidFill>
                <a:latin typeface="Arial" panose="020B0604020202020204" pitchFamily="34" charset="0"/>
              </a:rPr>
              <a:t>The first type of pyramid had a temple on the top and was meant to be climbed by the priests to make sacrifices to the gods. The stairs going up the sides of these pyramids were steep, but not too steep for the priests to climb. The most important religious ceremonies were held at the top of these pyramids. </a:t>
            </a:r>
            <a:r>
              <a:rPr lang="en-GB" sz="2000" dirty="0"/>
              <a:t/>
            </a:r>
            <a:br>
              <a:rPr lang="en-GB" sz="2000" dirty="0"/>
            </a:br>
            <a:r>
              <a:rPr lang="en-GB" sz="2000" dirty="0"/>
              <a:t/>
            </a:r>
            <a:br>
              <a:rPr lang="en-GB" sz="2000" dirty="0"/>
            </a:br>
            <a:r>
              <a:rPr lang="en-GB" sz="2000" dirty="0">
                <a:solidFill>
                  <a:srgbClr val="000000"/>
                </a:solidFill>
                <a:latin typeface="Arial" panose="020B0604020202020204" pitchFamily="34" charset="0"/>
              </a:rPr>
              <a:t>The second type of pyramid was a sacred pyramid built to a god. These pyramids were not to be climbed or touched by humans. There were still steps going up the sides of these pyramids, but they were often too steep to climb without a lot of effort. These pyramids were sometimes built with secret doors, tunnels, and traps. </a:t>
            </a:r>
            <a:endParaRPr lang="en-GB" sz="2000" dirty="0"/>
          </a:p>
        </p:txBody>
      </p:sp>
    </p:spTree>
    <p:extLst>
      <p:ext uri="{BB962C8B-B14F-4D97-AF65-F5344CB8AC3E}">
        <p14:creationId xmlns:p14="http://schemas.microsoft.com/office/powerpoint/2010/main" val="195144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ucksters.com/history/maya/pyramid_chichen_itza_el_casti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134" y="206084"/>
            <a:ext cx="4469941" cy="30215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4874" y="1531888"/>
            <a:ext cx="7379161" cy="4401205"/>
          </a:xfrm>
          <a:prstGeom prst="rect">
            <a:avLst/>
          </a:prstGeom>
        </p:spPr>
        <p:txBody>
          <a:bodyPr wrap="square">
            <a:spAutoFit/>
          </a:bodyPr>
          <a:lstStyle/>
          <a:p>
            <a:r>
              <a:rPr lang="en-GB" sz="2800" b="1" dirty="0">
                <a:solidFill>
                  <a:srgbClr val="000000"/>
                </a:solidFill>
                <a:latin typeface="Arial" panose="020B0604020202020204" pitchFamily="34" charset="0"/>
              </a:rPr>
              <a:t>Famous Pyramids</a:t>
            </a:r>
            <a:r>
              <a:rPr lang="en-GB" sz="2800" dirty="0">
                <a:solidFill>
                  <a:srgbClr val="000000"/>
                </a:solidFill>
                <a:latin typeface="Arial" panose="020B0604020202020204" pitchFamily="34" charset="0"/>
              </a:rPr>
              <a:t> </a:t>
            </a:r>
            <a:r>
              <a:rPr lang="en-GB" sz="2800" dirty="0"/>
              <a:t/>
            </a:r>
            <a:br>
              <a:rPr lang="en-GB" sz="2800" dirty="0"/>
            </a:br>
            <a:r>
              <a:rPr lang="en-GB" sz="2800" dirty="0"/>
              <a:t/>
            </a:r>
            <a:br>
              <a:rPr lang="en-GB" sz="2800" dirty="0"/>
            </a:br>
            <a:r>
              <a:rPr lang="en-GB" sz="2800" dirty="0">
                <a:solidFill>
                  <a:srgbClr val="000000"/>
                </a:solidFill>
                <a:latin typeface="Arial" panose="020B0604020202020204" pitchFamily="34" charset="0"/>
              </a:rPr>
              <a:t>El Castillo - This pyramid was built as a temple to the god </a:t>
            </a:r>
            <a:r>
              <a:rPr lang="en-GB" sz="2800" dirty="0" err="1">
                <a:solidFill>
                  <a:srgbClr val="000000"/>
                </a:solidFill>
                <a:latin typeface="Arial" panose="020B0604020202020204" pitchFamily="34" charset="0"/>
              </a:rPr>
              <a:t>Kukulcan</a:t>
            </a:r>
            <a:r>
              <a:rPr lang="en-GB" sz="2800" dirty="0">
                <a:solidFill>
                  <a:srgbClr val="000000"/>
                </a:solidFill>
                <a:latin typeface="Arial" panose="020B0604020202020204" pitchFamily="34" charset="0"/>
              </a:rPr>
              <a:t> in the city of </a:t>
            </a:r>
            <a:r>
              <a:rPr lang="en-GB" sz="2800" dirty="0" err="1">
                <a:solidFill>
                  <a:srgbClr val="000000"/>
                </a:solidFill>
                <a:latin typeface="Arial" panose="020B0604020202020204" pitchFamily="34" charset="0"/>
              </a:rPr>
              <a:t>Chichen</a:t>
            </a:r>
            <a:r>
              <a:rPr lang="en-GB" sz="2800" dirty="0">
                <a:solidFill>
                  <a:srgbClr val="000000"/>
                </a:solidFill>
                <a:latin typeface="Arial" panose="020B0604020202020204" pitchFamily="34" charset="0"/>
              </a:rPr>
              <a:t> Itza. The total height of the pyramid is just under 100 feet. Each side of El Castillo has 91 steps. When you add up the steps on all four sides and then add in the top platform as a step, you get 365 steps, one for each day of the year.</a:t>
            </a:r>
            <a:endParaRPr lang="en-GB" sz="2800" dirty="0"/>
          </a:p>
        </p:txBody>
      </p:sp>
    </p:spTree>
    <p:extLst>
      <p:ext uri="{BB962C8B-B14F-4D97-AF65-F5344CB8AC3E}">
        <p14:creationId xmlns:p14="http://schemas.microsoft.com/office/powerpoint/2010/main" val="268317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274" y="797510"/>
            <a:ext cx="6327775" cy="5262979"/>
          </a:xfrm>
          <a:prstGeom prst="rect">
            <a:avLst/>
          </a:prstGeom>
        </p:spPr>
        <p:txBody>
          <a:bodyPr wrap="square">
            <a:spAutoFit/>
          </a:bodyPr>
          <a:lstStyle/>
          <a:p>
            <a:r>
              <a:rPr lang="en-GB" sz="2400" dirty="0">
                <a:solidFill>
                  <a:srgbClr val="000000"/>
                </a:solidFill>
                <a:latin typeface="Arial" panose="020B0604020202020204" pitchFamily="34" charset="0"/>
              </a:rPr>
              <a:t>Temple IV at Tikal - Temple IV at Tikal is part of a number of very tall pyramids in the city of Tikal. It is 230 feet tall and was built to mark the reign of King </a:t>
            </a:r>
            <a:r>
              <a:rPr lang="en-GB" sz="2400" dirty="0" err="1">
                <a:solidFill>
                  <a:srgbClr val="000000"/>
                </a:solidFill>
                <a:latin typeface="Arial" panose="020B0604020202020204" pitchFamily="34" charset="0"/>
              </a:rPr>
              <a:t>Yik'in</a:t>
            </a:r>
            <a:r>
              <a:rPr lang="en-GB" sz="2400" dirty="0">
                <a:solidFill>
                  <a:srgbClr val="000000"/>
                </a:solidFill>
                <a:latin typeface="Arial" panose="020B0604020202020204" pitchFamily="34" charset="0"/>
              </a:rPr>
              <a:t> Chan </a:t>
            </a:r>
            <a:r>
              <a:rPr lang="en-GB" sz="2400" dirty="0" err="1">
                <a:solidFill>
                  <a:srgbClr val="000000"/>
                </a:solidFill>
                <a:latin typeface="Arial" panose="020B0604020202020204" pitchFamily="34" charset="0"/>
              </a:rPr>
              <a:t>K'awiil</a:t>
            </a:r>
            <a:r>
              <a:rPr lang="en-GB" sz="2400" dirty="0">
                <a:solidFill>
                  <a:srgbClr val="000000"/>
                </a:solidFill>
                <a:latin typeface="Arial" panose="020B0604020202020204" pitchFamily="34" charset="0"/>
              </a:rPr>
              <a:t>. </a:t>
            </a:r>
            <a:r>
              <a:rPr lang="en-GB" sz="2400" dirty="0"/>
              <a:t/>
            </a:r>
            <a:br>
              <a:rPr lang="en-GB" sz="2400" dirty="0"/>
            </a:br>
            <a:r>
              <a:rPr lang="en-GB" sz="2400" dirty="0"/>
              <a:t/>
            </a:r>
            <a:br>
              <a:rPr lang="en-GB" sz="2400" dirty="0"/>
            </a:br>
            <a:r>
              <a:rPr lang="en-GB" sz="2400" dirty="0">
                <a:solidFill>
                  <a:srgbClr val="000000"/>
                </a:solidFill>
                <a:latin typeface="Arial" panose="020B0604020202020204" pitchFamily="34" charset="0"/>
              </a:rPr>
              <a:t>La </a:t>
            </a:r>
            <a:r>
              <a:rPr lang="en-GB" sz="2400" dirty="0" err="1">
                <a:solidFill>
                  <a:srgbClr val="000000"/>
                </a:solidFill>
                <a:latin typeface="Arial" panose="020B0604020202020204" pitchFamily="34" charset="0"/>
              </a:rPr>
              <a:t>Danta</a:t>
            </a:r>
            <a:r>
              <a:rPr lang="en-GB" sz="2400" dirty="0">
                <a:solidFill>
                  <a:srgbClr val="000000"/>
                </a:solidFill>
                <a:latin typeface="Arial" panose="020B0604020202020204" pitchFamily="34" charset="0"/>
              </a:rPr>
              <a:t> - This pyramid is thought to be one of the largest pyramids in the world by total volume. It is 250 feet tall and has a volume of 2.8 million cubic meters. </a:t>
            </a:r>
            <a:r>
              <a:rPr lang="en-GB" sz="2400" dirty="0"/>
              <a:t/>
            </a:r>
            <a:br>
              <a:rPr lang="en-GB" sz="2400" dirty="0"/>
            </a:br>
            <a:r>
              <a:rPr lang="en-GB" sz="2400" dirty="0"/>
              <a:t/>
            </a:r>
            <a:br>
              <a:rPr lang="en-GB" sz="2400" dirty="0"/>
            </a:br>
            <a:r>
              <a:rPr lang="en-GB" sz="2400" dirty="0" err="1">
                <a:solidFill>
                  <a:srgbClr val="000000"/>
                </a:solidFill>
                <a:latin typeface="Arial" panose="020B0604020202020204" pitchFamily="34" charset="0"/>
              </a:rPr>
              <a:t>Nohoch</a:t>
            </a:r>
            <a:r>
              <a:rPr lang="en-GB" sz="2400" dirty="0">
                <a:solidFill>
                  <a:srgbClr val="000000"/>
                </a:solidFill>
                <a:latin typeface="Arial" panose="020B0604020202020204" pitchFamily="34" charset="0"/>
              </a:rPr>
              <a:t> </a:t>
            </a:r>
            <a:r>
              <a:rPr lang="en-GB" sz="2400" dirty="0" err="1">
                <a:solidFill>
                  <a:srgbClr val="000000"/>
                </a:solidFill>
                <a:latin typeface="Arial" panose="020B0604020202020204" pitchFamily="34" charset="0"/>
              </a:rPr>
              <a:t>Mul</a:t>
            </a:r>
            <a:r>
              <a:rPr lang="en-GB" sz="2400" dirty="0">
                <a:solidFill>
                  <a:srgbClr val="000000"/>
                </a:solidFill>
                <a:latin typeface="Arial" panose="020B0604020202020204" pitchFamily="34" charset="0"/>
              </a:rPr>
              <a:t> - A temple pyramid in the city of </a:t>
            </a:r>
            <a:r>
              <a:rPr lang="en-GB" sz="2400" dirty="0" err="1">
                <a:solidFill>
                  <a:srgbClr val="000000"/>
                </a:solidFill>
                <a:latin typeface="Arial" panose="020B0604020202020204" pitchFamily="34" charset="0"/>
              </a:rPr>
              <a:t>Coba</a:t>
            </a:r>
            <a:r>
              <a:rPr lang="en-GB" sz="2400" dirty="0">
                <a:solidFill>
                  <a:srgbClr val="000000"/>
                </a:solidFill>
                <a:latin typeface="Arial" panose="020B0604020202020204" pitchFamily="34" charset="0"/>
              </a:rPr>
              <a:t>, </a:t>
            </a:r>
            <a:r>
              <a:rPr lang="en-GB" sz="2400" dirty="0" err="1">
                <a:solidFill>
                  <a:srgbClr val="000000"/>
                </a:solidFill>
                <a:latin typeface="Arial" panose="020B0604020202020204" pitchFamily="34" charset="0"/>
              </a:rPr>
              <a:t>Nohoch</a:t>
            </a:r>
            <a:r>
              <a:rPr lang="en-GB" sz="2400" dirty="0">
                <a:solidFill>
                  <a:srgbClr val="000000"/>
                </a:solidFill>
                <a:latin typeface="Arial" panose="020B0604020202020204" pitchFamily="34" charset="0"/>
              </a:rPr>
              <a:t> </a:t>
            </a:r>
            <a:r>
              <a:rPr lang="en-GB" sz="2400" dirty="0" err="1">
                <a:solidFill>
                  <a:srgbClr val="000000"/>
                </a:solidFill>
                <a:latin typeface="Arial" panose="020B0604020202020204" pitchFamily="34" charset="0"/>
              </a:rPr>
              <a:t>Mul</a:t>
            </a:r>
            <a:r>
              <a:rPr lang="en-GB" sz="2400" dirty="0">
                <a:solidFill>
                  <a:srgbClr val="000000"/>
                </a:solidFill>
                <a:latin typeface="Arial" panose="020B0604020202020204" pitchFamily="34" charset="0"/>
              </a:rPr>
              <a:t> is one of the tallest pyramids on the Yucatan Peninsula at 138 feet high.</a:t>
            </a:r>
            <a:endParaRPr lang="en-GB" sz="2400" dirty="0"/>
          </a:p>
        </p:txBody>
      </p:sp>
      <p:sp>
        <p:nvSpPr>
          <p:cNvPr id="3" name="Rectangle 1"/>
          <p:cNvSpPr>
            <a:spLocks noChangeArrowheads="1"/>
          </p:cNvSpPr>
          <p:nvPr/>
        </p:nvSpPr>
        <p:spPr bwMode="auto">
          <a:xfrm rot="10800000" flipV="1">
            <a:off x="7613649" y="123228"/>
            <a:ext cx="401955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3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Nohoch </a:t>
            </a:r>
            <a:r>
              <a:rPr kumimoji="0" lang="en-US" altLang="en-US"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Mul</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Pyramid</a:t>
            </a:r>
            <a:r>
              <a:rPr kumimoji="0" lang="en-US" altLang="en-US" sz="105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http://www.ducksters.com/history/maya/pyramid_coba_nohoch_m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74" y="0"/>
            <a:ext cx="4955725" cy="28283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mple of the Inscriptions, Palen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399"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3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357" y="123825"/>
            <a:ext cx="10601325" cy="4093428"/>
          </a:xfrm>
          <a:prstGeom prst="rect">
            <a:avLst/>
          </a:prstGeom>
        </p:spPr>
        <p:txBody>
          <a:bodyPr wrap="square">
            <a:spAutoFit/>
          </a:bodyPr>
          <a:lstStyle/>
          <a:p>
            <a:r>
              <a:rPr lang="en-GB" sz="2000" b="1" dirty="0">
                <a:solidFill>
                  <a:srgbClr val="000000"/>
                </a:solidFill>
                <a:latin typeface="Arial" panose="020B0604020202020204" pitchFamily="34" charset="0"/>
              </a:rPr>
              <a:t>Palaces for the Kings</a:t>
            </a:r>
            <a:r>
              <a:rPr lang="en-GB" sz="2000" dirty="0">
                <a:solidFill>
                  <a:srgbClr val="000000"/>
                </a:solidFill>
                <a:latin typeface="Arial" panose="020B0604020202020204" pitchFamily="34" charset="0"/>
              </a:rPr>
              <a:t> </a:t>
            </a:r>
            <a:r>
              <a:rPr lang="en-GB" sz="2000" dirty="0"/>
              <a:t/>
            </a:r>
            <a:br>
              <a:rPr lang="en-GB" sz="2000" dirty="0"/>
            </a:br>
            <a:r>
              <a:rPr lang="en-GB" sz="2000" dirty="0"/>
              <a:t/>
            </a:r>
            <a:br>
              <a:rPr lang="en-GB" sz="2000" dirty="0"/>
            </a:br>
            <a:r>
              <a:rPr lang="en-GB" sz="2000" dirty="0">
                <a:solidFill>
                  <a:srgbClr val="000000"/>
                </a:solidFill>
                <a:latin typeface="Arial" panose="020B0604020202020204" pitchFamily="34" charset="0"/>
              </a:rPr>
              <a:t>Each Maya city-state would have a large palace inside the city for their king and the royal family. These palaces were sometimes large monuments to powerful kings. One of the most famous palaces is the palace at Palenque built by King </a:t>
            </a:r>
            <a:r>
              <a:rPr lang="en-GB" sz="2000" dirty="0" err="1">
                <a:solidFill>
                  <a:srgbClr val="000000"/>
                </a:solidFill>
                <a:latin typeface="Arial" panose="020B0604020202020204" pitchFamily="34" charset="0"/>
              </a:rPr>
              <a:t>Pakal</a:t>
            </a:r>
            <a:r>
              <a:rPr lang="en-GB" sz="2000" dirty="0">
                <a:solidFill>
                  <a:srgbClr val="000000"/>
                </a:solidFill>
                <a:latin typeface="Arial" panose="020B0604020202020204" pitchFamily="34" charset="0"/>
              </a:rPr>
              <a:t>. It was a large complex of many buildings and courtyards including a tall tower that looked over the city. It was covered with colourful hieroglyphics and carvings of the king and his family. </a:t>
            </a:r>
            <a:r>
              <a:rPr lang="en-GB" sz="2000" dirty="0"/>
              <a:t/>
            </a:r>
            <a:br>
              <a:rPr lang="en-GB" sz="2000" dirty="0"/>
            </a:br>
            <a:r>
              <a:rPr lang="en-GB" sz="2000" dirty="0"/>
              <a:t/>
            </a:r>
            <a:br>
              <a:rPr lang="en-GB" sz="2000" dirty="0"/>
            </a:br>
            <a:r>
              <a:rPr lang="en-GB" sz="2000" b="1" dirty="0">
                <a:solidFill>
                  <a:srgbClr val="000000"/>
                </a:solidFill>
                <a:latin typeface="Arial" panose="020B0604020202020204" pitchFamily="34" charset="0"/>
              </a:rPr>
              <a:t>Ball Courts</a:t>
            </a:r>
            <a:r>
              <a:rPr lang="en-GB" sz="2000" dirty="0">
                <a:solidFill>
                  <a:srgbClr val="000000"/>
                </a:solidFill>
                <a:latin typeface="Arial" panose="020B0604020202020204" pitchFamily="34" charset="0"/>
              </a:rPr>
              <a:t> </a:t>
            </a:r>
            <a:r>
              <a:rPr lang="en-GB" sz="2000" dirty="0"/>
              <a:t/>
            </a:r>
            <a:br>
              <a:rPr lang="en-GB" sz="2000" dirty="0"/>
            </a:br>
            <a:r>
              <a:rPr lang="en-GB" sz="2000" dirty="0"/>
              <a:t/>
            </a:r>
            <a:br>
              <a:rPr lang="en-GB" sz="2000" dirty="0"/>
            </a:br>
            <a:r>
              <a:rPr lang="en-GB" sz="2000" dirty="0">
                <a:solidFill>
                  <a:srgbClr val="000000"/>
                </a:solidFill>
                <a:latin typeface="Arial" panose="020B0604020202020204" pitchFamily="34" charset="0"/>
              </a:rPr>
              <a:t>The Maya also built giant ball courts where they would play their game with a rubber ball. Some major cities had multiple courts. Sometimes ball courts were attached to temples. The courts had two long stone walls, sometimes built with sloped sides. </a:t>
            </a:r>
            <a:endParaRPr lang="en-GB" sz="2000" dirty="0"/>
          </a:p>
        </p:txBody>
      </p:sp>
      <p:pic>
        <p:nvPicPr>
          <p:cNvPr id="4098" name="Picture 2" descr="http://www.ducksters.com/history/maya/ball_cou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942" y="4217253"/>
            <a:ext cx="5245768" cy="201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6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913" y="98786"/>
            <a:ext cx="10544174" cy="6302495"/>
          </a:xfrm>
          <a:prstGeom prst="rect">
            <a:avLst/>
          </a:prstGeom>
        </p:spPr>
        <p:txBody>
          <a:bodyPr wrap="square">
            <a:spAutoFit/>
          </a:bodyPr>
          <a:lstStyle/>
          <a:p>
            <a:r>
              <a:rPr lang="en-GB" sz="2400" b="1" dirty="0">
                <a:solidFill>
                  <a:srgbClr val="000000"/>
                </a:solidFill>
                <a:latin typeface="Arial" panose="020B0604020202020204" pitchFamily="34" charset="0"/>
              </a:rPr>
              <a:t>Interesting Facts about Maya Pyramids and Architecture</a:t>
            </a:r>
          </a:p>
          <a:p>
            <a:endParaRPr lang="en-GB" sz="2400" b="1" dirty="0">
              <a:solidFill>
                <a:srgbClr val="000000"/>
              </a:solidFill>
              <a:latin typeface="Arial" panose="020B0604020202020204" pitchFamily="34" charset="0"/>
            </a:endParaRPr>
          </a:p>
          <a:p>
            <a:pPr>
              <a:lnSpc>
                <a:spcPct val="150000"/>
              </a:lnSpc>
            </a:pPr>
            <a:r>
              <a:rPr lang="en-GB" sz="2400" dirty="0">
                <a:solidFill>
                  <a:srgbClr val="000000"/>
                </a:solidFill>
                <a:latin typeface="Arial" panose="020B0604020202020204" pitchFamily="34" charset="0"/>
              </a:rPr>
              <a:t>Maya pyramids had a flat top.</a:t>
            </a:r>
          </a:p>
          <a:p>
            <a:pPr>
              <a:lnSpc>
                <a:spcPct val="150000"/>
              </a:lnSpc>
              <a:buFont typeface="Arial" panose="020B0604020202020204" pitchFamily="34" charset="0"/>
              <a:buChar char="•"/>
            </a:pPr>
            <a:r>
              <a:rPr lang="en-GB" sz="2400" dirty="0">
                <a:solidFill>
                  <a:srgbClr val="000000"/>
                </a:solidFill>
                <a:latin typeface="Arial" panose="020B0604020202020204" pitchFamily="34" charset="0"/>
              </a:rPr>
              <a:t>The pyramids of the Aztecs were very similar to those of the Maya. The main difference was that the Aztec would sometimes build more than one temple on the top of a pyramid.</a:t>
            </a:r>
          </a:p>
          <a:p>
            <a:pPr>
              <a:lnSpc>
                <a:spcPct val="150000"/>
              </a:lnSpc>
              <a:buFont typeface="Arial" panose="020B0604020202020204" pitchFamily="34" charset="0"/>
              <a:buChar char="•"/>
            </a:pPr>
            <a:r>
              <a:rPr lang="en-GB" sz="2400" dirty="0">
                <a:solidFill>
                  <a:srgbClr val="000000"/>
                </a:solidFill>
                <a:latin typeface="Arial" panose="020B0604020202020204" pitchFamily="34" charset="0"/>
              </a:rPr>
              <a:t>Many times new pyramids were built on top of old pyramids. </a:t>
            </a:r>
            <a:r>
              <a:rPr lang="en-GB" sz="2400" dirty="0" err="1">
                <a:solidFill>
                  <a:srgbClr val="000000"/>
                </a:solidFill>
                <a:latin typeface="Arial" panose="020B0604020202020204" pitchFamily="34" charset="0"/>
              </a:rPr>
              <a:t>Archeologists</a:t>
            </a:r>
            <a:r>
              <a:rPr lang="en-GB" sz="2400" dirty="0">
                <a:solidFill>
                  <a:srgbClr val="000000"/>
                </a:solidFill>
                <a:latin typeface="Arial" panose="020B0604020202020204" pitchFamily="34" charset="0"/>
              </a:rPr>
              <a:t> have found several more pyramids inside and under existing pyramids.</a:t>
            </a:r>
          </a:p>
          <a:p>
            <a:pPr>
              <a:lnSpc>
                <a:spcPct val="150000"/>
              </a:lnSpc>
              <a:buFont typeface="Arial" panose="020B0604020202020204" pitchFamily="34" charset="0"/>
              <a:buChar char="•"/>
            </a:pPr>
            <a:r>
              <a:rPr lang="en-GB" sz="2400" dirty="0">
                <a:solidFill>
                  <a:srgbClr val="000000"/>
                </a:solidFill>
                <a:latin typeface="Arial" panose="020B0604020202020204" pitchFamily="34" charset="0"/>
              </a:rPr>
              <a:t>Some pyramids served as burial chambers for kings similar to the ancient Egyptians.</a:t>
            </a:r>
          </a:p>
          <a:p>
            <a:pPr>
              <a:lnSpc>
                <a:spcPct val="150000"/>
              </a:lnSpc>
              <a:buFont typeface="Arial" panose="020B0604020202020204" pitchFamily="34" charset="0"/>
              <a:buChar char="•"/>
            </a:pPr>
            <a:r>
              <a:rPr lang="en-GB" sz="2400" dirty="0">
                <a:solidFill>
                  <a:srgbClr val="000000"/>
                </a:solidFill>
                <a:latin typeface="Arial" panose="020B0604020202020204" pitchFamily="34" charset="0"/>
              </a:rPr>
              <a:t>Many Maya buildings and temples were aligned with celestial events such as the path of the sun.</a:t>
            </a:r>
            <a:endParaRPr lang="en-GB"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384919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196</TotalTime>
  <Words>325</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Comic Sans MS</vt:lpstr>
      <vt:lpstr>Garamond</vt:lpstr>
      <vt:lpstr>Organic</vt:lpstr>
      <vt:lpstr>Office Theme</vt:lpstr>
      <vt:lpstr>Home Learning Challenge</vt:lpstr>
      <vt:lpstr>PowerPoint Presentation</vt:lpstr>
      <vt:lpstr>Maya Pyramids and Architecture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 Civilization: Pyramids and Architecture</dc:title>
  <dc:creator>Trami HOANG</dc:creator>
  <cp:lastModifiedBy>Rebecca Earl</cp:lastModifiedBy>
  <cp:revision>12</cp:revision>
  <dcterms:created xsi:type="dcterms:W3CDTF">2016-03-16T20:45:56Z</dcterms:created>
  <dcterms:modified xsi:type="dcterms:W3CDTF">2020-05-04T13:33:19Z</dcterms:modified>
</cp:coreProperties>
</file>