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63" r:id="rId2"/>
    <p:sldId id="256" r:id="rId3"/>
    <p:sldId id="341" r:id="rId4"/>
    <p:sldId id="313" r:id="rId5"/>
    <p:sldId id="330" r:id="rId6"/>
    <p:sldId id="331" r:id="rId7"/>
    <p:sldId id="334" r:id="rId8"/>
    <p:sldId id="338" r:id="rId9"/>
    <p:sldId id="340" r:id="rId10"/>
    <p:sldId id="335" r:id="rId11"/>
    <p:sldId id="342" r:id="rId12"/>
    <p:sldId id="343" r:id="rId13"/>
    <p:sldId id="344" r:id="rId14"/>
    <p:sldId id="345" r:id="rId15"/>
    <p:sldId id="346" r:id="rId16"/>
    <p:sldId id="347" r:id="rId17"/>
    <p:sldId id="348" r:id="rId18"/>
    <p:sldId id="349" r:id="rId19"/>
    <p:sldId id="350" r:id="rId20"/>
    <p:sldId id="336" r:id="rId21"/>
    <p:sldId id="337" r:id="rId22"/>
    <p:sldId id="339" r:id="rId23"/>
    <p:sldId id="351" r:id="rId24"/>
    <p:sldId id="352" r:id="rId25"/>
    <p:sldId id="353" r:id="rId26"/>
    <p:sldId id="354" r:id="rId27"/>
    <p:sldId id="355" r:id="rId28"/>
    <p:sldId id="356" r:id="rId29"/>
    <p:sldId id="35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66" d="100"/>
          <a:sy n="66" d="100"/>
        </p:scale>
        <p:origin x="59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5574ED-9895-4AD5-8161-A3A2703EE281}" type="datetimeFigureOut">
              <a:rPr lang="en-GB" smtClean="0"/>
              <a:t>15/05/2020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C40111-0AA2-467B-8940-EB995C941A12}" type="slidenum">
              <a:rPr lang="en-GB" smtClean="0"/>
              <a:t>‹#›</a:t>
            </a:fld>
            <a:endParaRPr lang="en-GB" dirty="0"/>
          </a:p>
        </p:txBody>
      </p:sp>
    </p:spTree>
    <p:extLst>
      <p:ext uri="{BB962C8B-B14F-4D97-AF65-F5344CB8AC3E}">
        <p14:creationId xmlns:p14="http://schemas.microsoft.com/office/powerpoint/2010/main" val="1160673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7B5BBC8-7944-411C-A4AF-5948AEDEEB79}" type="datetimeFigureOut">
              <a:rPr lang="en-GB" smtClean="0"/>
              <a:t>15/05/2020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5887C5F-2000-4B97-A744-4007CD6660A7}" type="slidenum">
              <a:rPr lang="en-GB" smtClean="0"/>
              <a:t>‹#›</a:t>
            </a:fld>
            <a:endParaRPr lang="en-GB" dirty="0"/>
          </a:p>
        </p:txBody>
      </p:sp>
    </p:spTree>
    <p:extLst>
      <p:ext uri="{BB962C8B-B14F-4D97-AF65-F5344CB8AC3E}">
        <p14:creationId xmlns:p14="http://schemas.microsoft.com/office/powerpoint/2010/main" val="2201462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7B5BBC8-7944-411C-A4AF-5948AEDEEB79}" type="datetimeFigureOut">
              <a:rPr lang="en-GB" smtClean="0"/>
              <a:t>15/05/2020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5887C5F-2000-4B97-A744-4007CD6660A7}" type="slidenum">
              <a:rPr lang="en-GB" smtClean="0"/>
              <a:t>‹#›</a:t>
            </a:fld>
            <a:endParaRPr lang="en-GB" dirty="0"/>
          </a:p>
        </p:txBody>
      </p:sp>
    </p:spTree>
    <p:extLst>
      <p:ext uri="{BB962C8B-B14F-4D97-AF65-F5344CB8AC3E}">
        <p14:creationId xmlns:p14="http://schemas.microsoft.com/office/powerpoint/2010/main" val="2051725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7B5BBC8-7944-411C-A4AF-5948AEDEEB79}" type="datetimeFigureOut">
              <a:rPr lang="en-GB" smtClean="0"/>
              <a:t>15/05/2020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5887C5F-2000-4B97-A744-4007CD6660A7}" type="slidenum">
              <a:rPr lang="en-GB" smtClean="0"/>
              <a:t>‹#›</a:t>
            </a:fld>
            <a:endParaRPr lang="en-GB" dirty="0"/>
          </a:p>
        </p:txBody>
      </p:sp>
    </p:spTree>
    <p:extLst>
      <p:ext uri="{BB962C8B-B14F-4D97-AF65-F5344CB8AC3E}">
        <p14:creationId xmlns:p14="http://schemas.microsoft.com/office/powerpoint/2010/main" val="294680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7B5BBC8-7944-411C-A4AF-5948AEDEEB79}" type="datetimeFigureOut">
              <a:rPr lang="en-GB" smtClean="0"/>
              <a:t>15/05/2020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5887C5F-2000-4B97-A744-4007CD6660A7}" type="slidenum">
              <a:rPr lang="en-GB" smtClean="0"/>
              <a:t>‹#›</a:t>
            </a:fld>
            <a:endParaRPr lang="en-GB" dirty="0"/>
          </a:p>
        </p:txBody>
      </p:sp>
    </p:spTree>
    <p:extLst>
      <p:ext uri="{BB962C8B-B14F-4D97-AF65-F5344CB8AC3E}">
        <p14:creationId xmlns:p14="http://schemas.microsoft.com/office/powerpoint/2010/main" val="3436154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7B5BBC8-7944-411C-A4AF-5948AEDEEB79}" type="datetimeFigureOut">
              <a:rPr lang="en-GB" smtClean="0"/>
              <a:t>15/05/2020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5887C5F-2000-4B97-A744-4007CD6660A7}" type="slidenum">
              <a:rPr lang="en-GB" smtClean="0"/>
              <a:t>‹#›</a:t>
            </a:fld>
            <a:endParaRPr lang="en-GB" dirty="0"/>
          </a:p>
        </p:txBody>
      </p:sp>
    </p:spTree>
    <p:extLst>
      <p:ext uri="{BB962C8B-B14F-4D97-AF65-F5344CB8AC3E}">
        <p14:creationId xmlns:p14="http://schemas.microsoft.com/office/powerpoint/2010/main" val="565680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7B5BBC8-7944-411C-A4AF-5948AEDEEB79}" type="datetimeFigureOut">
              <a:rPr lang="en-GB" smtClean="0"/>
              <a:t>15/05/2020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5887C5F-2000-4B97-A744-4007CD6660A7}" type="slidenum">
              <a:rPr lang="en-GB" smtClean="0"/>
              <a:t>‹#›</a:t>
            </a:fld>
            <a:endParaRPr lang="en-GB" dirty="0"/>
          </a:p>
        </p:txBody>
      </p:sp>
    </p:spTree>
    <p:extLst>
      <p:ext uri="{BB962C8B-B14F-4D97-AF65-F5344CB8AC3E}">
        <p14:creationId xmlns:p14="http://schemas.microsoft.com/office/powerpoint/2010/main" val="316829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7B5BBC8-7944-411C-A4AF-5948AEDEEB79}" type="datetimeFigureOut">
              <a:rPr lang="en-GB" smtClean="0"/>
              <a:t>15/05/2020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25887C5F-2000-4B97-A744-4007CD6660A7}" type="slidenum">
              <a:rPr lang="en-GB" smtClean="0"/>
              <a:t>‹#›</a:t>
            </a:fld>
            <a:endParaRPr lang="en-GB" dirty="0"/>
          </a:p>
        </p:txBody>
      </p:sp>
    </p:spTree>
    <p:extLst>
      <p:ext uri="{BB962C8B-B14F-4D97-AF65-F5344CB8AC3E}">
        <p14:creationId xmlns:p14="http://schemas.microsoft.com/office/powerpoint/2010/main" val="4214275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7B5BBC8-7944-411C-A4AF-5948AEDEEB79}" type="datetimeFigureOut">
              <a:rPr lang="en-GB" smtClean="0"/>
              <a:t>15/05/2020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5887C5F-2000-4B97-A744-4007CD6660A7}" type="slidenum">
              <a:rPr lang="en-GB" smtClean="0"/>
              <a:t>‹#›</a:t>
            </a:fld>
            <a:endParaRPr lang="en-GB" dirty="0"/>
          </a:p>
        </p:txBody>
      </p:sp>
    </p:spTree>
    <p:extLst>
      <p:ext uri="{BB962C8B-B14F-4D97-AF65-F5344CB8AC3E}">
        <p14:creationId xmlns:p14="http://schemas.microsoft.com/office/powerpoint/2010/main" val="2705007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B5BBC8-7944-411C-A4AF-5948AEDEEB79}" type="datetimeFigureOut">
              <a:rPr lang="en-GB" smtClean="0"/>
              <a:t>15/05/2020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5887C5F-2000-4B97-A744-4007CD6660A7}" type="slidenum">
              <a:rPr lang="en-GB" smtClean="0"/>
              <a:t>‹#›</a:t>
            </a:fld>
            <a:endParaRPr lang="en-GB" dirty="0"/>
          </a:p>
        </p:txBody>
      </p:sp>
    </p:spTree>
    <p:extLst>
      <p:ext uri="{BB962C8B-B14F-4D97-AF65-F5344CB8AC3E}">
        <p14:creationId xmlns:p14="http://schemas.microsoft.com/office/powerpoint/2010/main" val="3914652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7B5BBC8-7944-411C-A4AF-5948AEDEEB79}" type="datetimeFigureOut">
              <a:rPr lang="en-GB" smtClean="0"/>
              <a:t>15/05/2020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5887C5F-2000-4B97-A744-4007CD6660A7}" type="slidenum">
              <a:rPr lang="en-GB" smtClean="0"/>
              <a:t>‹#›</a:t>
            </a:fld>
            <a:endParaRPr lang="en-GB" dirty="0"/>
          </a:p>
        </p:txBody>
      </p:sp>
    </p:spTree>
    <p:extLst>
      <p:ext uri="{BB962C8B-B14F-4D97-AF65-F5344CB8AC3E}">
        <p14:creationId xmlns:p14="http://schemas.microsoft.com/office/powerpoint/2010/main" val="4115615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7B5BBC8-7944-411C-A4AF-5948AEDEEB79}" type="datetimeFigureOut">
              <a:rPr lang="en-GB" smtClean="0"/>
              <a:t>15/05/2020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5887C5F-2000-4B97-A744-4007CD6660A7}" type="slidenum">
              <a:rPr lang="en-GB" smtClean="0"/>
              <a:t>‹#›</a:t>
            </a:fld>
            <a:endParaRPr lang="en-GB" dirty="0"/>
          </a:p>
        </p:txBody>
      </p:sp>
    </p:spTree>
    <p:extLst>
      <p:ext uri="{BB962C8B-B14F-4D97-AF65-F5344CB8AC3E}">
        <p14:creationId xmlns:p14="http://schemas.microsoft.com/office/powerpoint/2010/main" val="1307363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B5BBC8-7944-411C-A4AF-5948AEDEEB79}" type="datetimeFigureOut">
              <a:rPr lang="en-GB" smtClean="0"/>
              <a:t>15/05/2020</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887C5F-2000-4B97-A744-4007CD6660A7}" type="slidenum">
              <a:rPr lang="en-GB" smtClean="0"/>
              <a:t>‹#›</a:t>
            </a:fld>
            <a:endParaRPr lang="en-GB" dirty="0"/>
          </a:p>
        </p:txBody>
      </p:sp>
    </p:spTree>
    <p:extLst>
      <p:ext uri="{BB962C8B-B14F-4D97-AF65-F5344CB8AC3E}">
        <p14:creationId xmlns:p14="http://schemas.microsoft.com/office/powerpoint/2010/main" val="37795159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4.jpeg"/><Relationship Id="rId2" Type="http://schemas.openxmlformats.org/officeDocument/2006/relationships/hyperlink" Target="Mods%20and%20Rockers.wmv" TargetMode="External"/><Relationship Id="rId1" Type="http://schemas.openxmlformats.org/officeDocument/2006/relationships/slideLayout" Target="../slideLayouts/slideLayout2.xml"/><Relationship Id="rId6" Type="http://schemas.openxmlformats.org/officeDocument/2006/relationships/hyperlink" Target="http://en.wikipedia.org/wiki/File:Chelsea-Bridge-Rockers.jpg" TargetMode="External"/><Relationship Id="rId5" Type="http://schemas.openxmlformats.org/officeDocument/2006/relationships/image" Target="../media/image33.jpeg"/><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hyperlink" Target="Lucy%20in%20the%20Sky%20with%20Diamonds.wmv" TargetMode="Externa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hyperlink" Target="1960s%20Space%20Age.wmv" TargetMode="Externa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18.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8.jpeg"/><Relationship Id="rId7" Type="http://schemas.openxmlformats.org/officeDocument/2006/relationships/image" Target="../media/image51.jpeg"/><Relationship Id="rId2"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10" Type="http://schemas.openxmlformats.org/officeDocument/2006/relationships/image" Target="../media/image54.jpeg"/><Relationship Id="rId4" Type="http://schemas.openxmlformats.org/officeDocument/2006/relationships/hyperlink" Target="Hippies.wmv" TargetMode="External"/><Relationship Id="rId9" Type="http://schemas.openxmlformats.org/officeDocument/2006/relationships/image" Target="../media/image53.jpeg"/></Relationships>
</file>

<file path=ppt/slides/_rels/slide19.xml.rels><?xml version="1.0" encoding="UTF-8" standalone="yes"?>
<Relationships xmlns="http://schemas.openxmlformats.org/package/2006/relationships"><Relationship Id="rId8" Type="http://schemas.openxmlformats.org/officeDocument/2006/relationships/image" Target="../media/image61.jpeg"/><Relationship Id="rId13" Type="http://schemas.openxmlformats.org/officeDocument/2006/relationships/image" Target="../media/image66.jpeg"/><Relationship Id="rId3" Type="http://schemas.openxmlformats.org/officeDocument/2006/relationships/image" Target="../media/image56.jpeg"/><Relationship Id="rId7" Type="http://schemas.openxmlformats.org/officeDocument/2006/relationships/image" Target="../media/image60.jpeg"/><Relationship Id="rId12" Type="http://schemas.openxmlformats.org/officeDocument/2006/relationships/image" Target="../media/image65.jpeg"/><Relationship Id="rId2" Type="http://schemas.openxmlformats.org/officeDocument/2006/relationships/image" Target="../media/image55.jpeg"/><Relationship Id="rId1" Type="http://schemas.openxmlformats.org/officeDocument/2006/relationships/slideLayout" Target="../slideLayouts/slideLayout2.xml"/><Relationship Id="rId6" Type="http://schemas.openxmlformats.org/officeDocument/2006/relationships/image" Target="../media/image59.jpeg"/><Relationship Id="rId11" Type="http://schemas.openxmlformats.org/officeDocument/2006/relationships/image" Target="../media/image64.jpeg"/><Relationship Id="rId5" Type="http://schemas.openxmlformats.org/officeDocument/2006/relationships/image" Target="../media/image58.jpeg"/><Relationship Id="rId10" Type="http://schemas.openxmlformats.org/officeDocument/2006/relationships/image" Target="../media/image63.jpeg"/><Relationship Id="rId4" Type="http://schemas.openxmlformats.org/officeDocument/2006/relationships/image" Target="../media/image57.gif"/><Relationship Id="rId9" Type="http://schemas.openxmlformats.org/officeDocument/2006/relationships/image" Target="../media/image62.jpeg"/><Relationship Id="rId14" Type="http://schemas.openxmlformats.org/officeDocument/2006/relationships/image" Target="../media/image6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72.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en.wikipedia.org/wiki/File:Chelsea-Bridge-Rockers.jpg" TargetMode="Externa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40.jpeg"/><Relationship Id="rId4" Type="http://schemas.openxmlformats.org/officeDocument/2006/relationships/image" Target="../media/image50.jpeg"/></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7.xml"/><Relationship Id="rId4" Type="http://schemas.openxmlformats.org/officeDocument/2006/relationships/image" Target="../media/image7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prDS8EdsOUA"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6600" b="1" dirty="0" smtClean="0"/>
              <a:t>Home Learning Challenge</a:t>
            </a:r>
            <a:endParaRPr lang="en-GB" sz="6600" b="1" dirty="0"/>
          </a:p>
        </p:txBody>
      </p:sp>
      <p:sp>
        <p:nvSpPr>
          <p:cNvPr id="3" name="Subtitle 2"/>
          <p:cNvSpPr>
            <a:spLocks noGrp="1"/>
          </p:cNvSpPr>
          <p:nvPr>
            <p:ph type="subTitle" idx="1"/>
          </p:nvPr>
        </p:nvSpPr>
        <p:spPr>
          <a:xfrm>
            <a:off x="1524000" y="3962256"/>
            <a:ext cx="9144000" cy="1655762"/>
          </a:xfrm>
        </p:spPr>
        <p:txBody>
          <a:bodyPr/>
          <a:lstStyle/>
          <a:p>
            <a:r>
              <a:rPr lang="en-GB" sz="4000" b="1" dirty="0"/>
              <a:t>Year </a:t>
            </a:r>
            <a:r>
              <a:rPr lang="en-GB" sz="4000" b="1" dirty="0" smtClean="0"/>
              <a:t>1 </a:t>
            </a:r>
            <a:r>
              <a:rPr lang="en-GB" sz="4000" b="1" dirty="0"/>
              <a:t>Week 5</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431962"/>
            <a:ext cx="10058400" cy="1592580"/>
          </a:xfrm>
          <a:prstGeom prst="rect">
            <a:avLst/>
          </a:prstGeom>
        </p:spPr>
      </p:pic>
    </p:spTree>
    <p:extLst>
      <p:ext uri="{BB962C8B-B14F-4D97-AF65-F5344CB8AC3E}">
        <p14:creationId xmlns:p14="http://schemas.microsoft.com/office/powerpoint/2010/main" val="7226658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754" y="116930"/>
            <a:ext cx="10515600" cy="1325563"/>
          </a:xfrm>
        </p:spPr>
        <p:txBody>
          <a:bodyPr/>
          <a:lstStyle/>
          <a:p>
            <a:endParaRPr lang="en-GB" dirty="0"/>
          </a:p>
        </p:txBody>
      </p:sp>
      <p:sp>
        <p:nvSpPr>
          <p:cNvPr id="3" name="Content Placeholder 2"/>
          <p:cNvSpPr>
            <a:spLocks noGrp="1"/>
          </p:cNvSpPr>
          <p:nvPr>
            <p:ph idx="1"/>
          </p:nvPr>
        </p:nvSpPr>
        <p:spPr>
          <a:xfrm>
            <a:off x="346846" y="315892"/>
            <a:ext cx="10515600" cy="4351338"/>
          </a:xfrm>
        </p:spPr>
        <p:txBody>
          <a:bodyPr/>
          <a:lstStyle/>
          <a:p>
            <a:r>
              <a:rPr lang="en-GB" dirty="0" smtClean="0">
                <a:latin typeface="Comic Sans MS" panose="030F0702030302020204" pitchFamily="66" charset="0"/>
              </a:rPr>
              <a:t>How did you do?</a:t>
            </a:r>
          </a:p>
          <a:p>
            <a:endParaRPr lang="en-GB" dirty="0">
              <a:latin typeface="Comic Sans MS" panose="030F0702030302020204" pitchFamily="66" charset="0"/>
            </a:endParaRPr>
          </a:p>
          <a:p>
            <a:r>
              <a:rPr lang="en-GB" dirty="0" smtClean="0">
                <a:latin typeface="Comic Sans MS" panose="030F0702030302020204" pitchFamily="66" charset="0"/>
              </a:rPr>
              <a:t>I hope that you managed to research the different clothes and find out the correct era </a:t>
            </a:r>
          </a:p>
          <a:p>
            <a:endParaRPr lang="en-GB" dirty="0">
              <a:latin typeface="Comic Sans MS" panose="030F0702030302020204" pitchFamily="66" charset="0"/>
            </a:endParaRPr>
          </a:p>
          <a:p>
            <a:r>
              <a:rPr lang="en-GB" dirty="0" smtClean="0">
                <a:latin typeface="Comic Sans MS" panose="030F0702030302020204" pitchFamily="66" charset="0"/>
              </a:rPr>
              <a:t>We are going to think about clothes your grandparents may have worn.</a:t>
            </a:r>
            <a:endParaRPr lang="en-GB" dirty="0">
              <a:latin typeface="Comic Sans MS" panose="030F0702030302020204" pitchFamily="66" charset="0"/>
            </a:endParaRPr>
          </a:p>
        </p:txBody>
      </p:sp>
      <p:pic>
        <p:nvPicPr>
          <p:cNvPr id="5" name="Picture 4"/>
          <p:cNvPicPr>
            <a:picLocks noChangeAspect="1"/>
          </p:cNvPicPr>
          <p:nvPr/>
        </p:nvPicPr>
        <p:blipFill>
          <a:blip r:embed="rId2"/>
          <a:stretch>
            <a:fillRect/>
          </a:stretch>
        </p:blipFill>
        <p:spPr>
          <a:xfrm>
            <a:off x="3561125" y="3566754"/>
            <a:ext cx="4468857" cy="3109048"/>
          </a:xfrm>
          <a:prstGeom prst="rect">
            <a:avLst/>
          </a:prstGeom>
        </p:spPr>
      </p:pic>
    </p:spTree>
    <p:extLst>
      <p:ext uri="{BB962C8B-B14F-4D97-AF65-F5344CB8AC3E}">
        <p14:creationId xmlns:p14="http://schemas.microsoft.com/office/powerpoint/2010/main" val="2294584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8" descr="http://www.vintagecolchester.co.uk/Portals/0/images/1960s-flat.jpg">
            <a:extLst>
              <a:ext uri="{FF2B5EF4-FFF2-40B4-BE49-F238E27FC236}">
                <a16:creationId xmlns:a16="http://schemas.microsoft.com/office/drawing/2014/main" id="{802ECEB0-918A-4FFA-802A-5DC39069E9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9575" y="71439"/>
            <a:ext cx="8809038" cy="667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DD731DB2-CE02-4C72-89F4-F76208004463}"/>
              </a:ext>
            </a:extLst>
          </p:cNvPr>
          <p:cNvSpPr/>
          <p:nvPr/>
        </p:nvSpPr>
        <p:spPr>
          <a:xfrm>
            <a:off x="1775520" y="3212976"/>
            <a:ext cx="3096344" cy="1754326"/>
          </a:xfrm>
          <a:prstGeom prst="rect">
            <a:avLst/>
          </a:prstGeom>
          <a:solidFill>
            <a:srgbClr val="FFFFFF"/>
          </a:solid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5400" b="1" dirty="0">
                <a:ln w="11430"/>
                <a:solidFill>
                  <a:srgbClr val="3366FF"/>
                </a:solidFill>
                <a:effectLst>
                  <a:outerShdw blurRad="80000" dist="40000" dir="5040000" algn="tl">
                    <a:srgbClr val="000000">
                      <a:alpha val="30000"/>
                    </a:srgbClr>
                  </a:outerShdw>
                </a:effectLst>
              </a:rPr>
              <a:t>1960s Fashion</a:t>
            </a:r>
          </a:p>
        </p:txBody>
      </p:sp>
    </p:spTree>
    <p:extLst>
      <p:ext uri="{BB962C8B-B14F-4D97-AF65-F5344CB8AC3E}">
        <p14:creationId xmlns:p14="http://schemas.microsoft.com/office/powerpoint/2010/main" val="2812012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CC87DB-3832-4838-9D5D-C2FEBEA7493C}"/>
              </a:ext>
            </a:extLst>
          </p:cNvPr>
          <p:cNvSpPr>
            <a:spLocks noGrp="1"/>
          </p:cNvSpPr>
          <p:nvPr>
            <p:ph idx="1"/>
          </p:nvPr>
        </p:nvSpPr>
        <p:spPr>
          <a:xfrm>
            <a:off x="569119" y="397874"/>
            <a:ext cx="8785225" cy="2447925"/>
          </a:xfrm>
        </p:spPr>
        <p:txBody>
          <a:bodyPr rtlCol="0">
            <a:normAutofit lnSpcReduction="10000"/>
          </a:bodyPr>
          <a:lstStyle/>
          <a:p>
            <a:pPr>
              <a:defRPr/>
            </a:pPr>
            <a:r>
              <a:rPr lang="en-GB" dirty="0">
                <a:latin typeface="Comic Sans MS" panose="030F0702030302020204" pitchFamily="66" charset="0"/>
              </a:rPr>
              <a:t>Prior to the British invasion on fashion in 1964, sixties fashion </a:t>
            </a:r>
            <a:r>
              <a:rPr lang="en-GB" dirty="0" smtClean="0">
                <a:latin typeface="Comic Sans MS" panose="030F0702030302020204" pitchFamily="66" charset="0"/>
              </a:rPr>
              <a:t>carried on from </a:t>
            </a:r>
            <a:r>
              <a:rPr lang="en-GB" dirty="0">
                <a:latin typeface="Comic Sans MS" panose="030F0702030302020204" pitchFamily="66" charset="0"/>
              </a:rPr>
              <a:t>the late 1950s. Women usually wore very smart, feminine designs. </a:t>
            </a:r>
          </a:p>
          <a:p>
            <a:pPr>
              <a:defRPr/>
            </a:pPr>
            <a:r>
              <a:rPr lang="en-GB" dirty="0">
                <a:latin typeface="Comic Sans MS" panose="030F0702030302020204" pitchFamily="66" charset="0"/>
              </a:rPr>
              <a:t>They were also heavily influenced by style icons such as the US President Kennedy's wife, Jackie and film actresses such as Audrey Hepburn.</a:t>
            </a:r>
            <a:endParaRPr lang="en-US" dirty="0">
              <a:latin typeface="Comic Sans MS" panose="030F0702030302020204" pitchFamily="66" charset="0"/>
            </a:endParaRPr>
          </a:p>
        </p:txBody>
      </p:sp>
      <p:pic>
        <p:nvPicPr>
          <p:cNvPr id="3075" name="Picture 2" descr="http://t0.gstatic.com/images?q=tbn:ANd9GcTllewb4-ztuQQ4-Aq1P8Aq3MD2nngx4UJoVXxjSmNwj2EO11E1hA">
            <a:extLst>
              <a:ext uri="{FF2B5EF4-FFF2-40B4-BE49-F238E27FC236}">
                <a16:creationId xmlns:a16="http://schemas.microsoft.com/office/drawing/2014/main" id="{C24A3410-13BC-4F90-B4F5-7ED962D31E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314" y="4221163"/>
            <a:ext cx="21431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6" descr="http://t0.gstatic.com/images?q=tbn:ANd9GcRXzitlfA9VtP9uh1UvSinU6jhP-DoKmTaS-BSTAVI49Q-IfQXd">
            <a:extLst>
              <a:ext uri="{FF2B5EF4-FFF2-40B4-BE49-F238E27FC236}">
                <a16:creationId xmlns:a16="http://schemas.microsoft.com/office/drawing/2014/main" id="{7CFB6A2C-3AA5-4AA3-8094-DF0EF04270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302" r="10481"/>
          <a:stretch>
            <a:fillRect/>
          </a:stretch>
        </p:blipFill>
        <p:spPr bwMode="auto">
          <a:xfrm>
            <a:off x="8112125" y="2709864"/>
            <a:ext cx="2484438"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8" descr="http://t1.gstatic.com/images?q=tbn:ANd9GcST1VkPOa_YBSpktArSU1FvkG4zf5DQCktRlBkzdBVVdR0EfpCBqQ">
            <a:extLst>
              <a:ext uri="{FF2B5EF4-FFF2-40B4-BE49-F238E27FC236}">
                <a16:creationId xmlns:a16="http://schemas.microsoft.com/office/drawing/2014/main" id="{33365537-3711-4A54-A25C-3EE6C62C93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6750" y="3011488"/>
            <a:ext cx="16192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10" descr="http://t2.gstatic.com/images?q=tbn:ANd9GcRvI5PZi94cLJASDcq4DTan6-AJfhkmmRZiYjDwj86va6My_6ZD">
            <a:extLst>
              <a:ext uri="{FF2B5EF4-FFF2-40B4-BE49-F238E27FC236}">
                <a16:creationId xmlns:a16="http://schemas.microsoft.com/office/drawing/2014/main" id="{D8C1E7E4-885F-43A7-96D0-5AE2236E23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1900" y="3876676"/>
            <a:ext cx="171450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0596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a:extLst>
              <a:ext uri="{FF2B5EF4-FFF2-40B4-BE49-F238E27FC236}">
                <a16:creationId xmlns:a16="http://schemas.microsoft.com/office/drawing/2014/main" id="{191C4F79-0F91-4ED1-B861-8088DC7DCE31}"/>
              </a:ext>
            </a:extLst>
          </p:cNvPr>
          <p:cNvSpPr>
            <a:spLocks noGrp="1"/>
          </p:cNvSpPr>
          <p:nvPr>
            <p:ph idx="1"/>
          </p:nvPr>
        </p:nvSpPr>
        <p:spPr>
          <a:xfrm>
            <a:off x="1847850" y="404814"/>
            <a:ext cx="8229600" cy="2376487"/>
          </a:xfrm>
        </p:spPr>
        <p:txBody>
          <a:bodyPr/>
          <a:lstStyle/>
          <a:p>
            <a:pPr eaLnBrk="1" hangingPunct="1"/>
            <a:r>
              <a:rPr lang="en-GB" altLang="en-US" sz="2600" dirty="0" smtClean="0">
                <a:latin typeface="Comic Sans MS" panose="030F0702030302020204" pitchFamily="66" charset="0"/>
              </a:rPr>
              <a:t>When The Beatles hit the scene in 1964  there was </a:t>
            </a:r>
            <a:r>
              <a:rPr lang="en-GB" altLang="en-US" sz="2600" dirty="0">
                <a:latin typeface="Comic Sans MS" panose="030F0702030302020204" pitchFamily="66" charset="0"/>
              </a:rPr>
              <a:t>a new and very different fashion influence - not Paris or Milan but "swinging" London. </a:t>
            </a:r>
          </a:p>
          <a:p>
            <a:pPr eaLnBrk="1" hangingPunct="1"/>
            <a:r>
              <a:rPr lang="en-US" altLang="en-US" sz="2600" dirty="0">
                <a:latin typeface="Comic Sans MS" panose="030F0702030302020204" pitchFamily="66" charset="0"/>
              </a:rPr>
              <a:t>B</a:t>
            </a:r>
            <a:r>
              <a:rPr lang="en-GB" altLang="en-US" sz="2600" dirty="0">
                <a:latin typeface="Comic Sans MS" panose="030F0702030302020204" pitchFamily="66" charset="0"/>
              </a:rPr>
              <a:t>y the mid 1960s new colours, patterns and fabrics were being used to make clothes young, fresh and exciting.</a:t>
            </a:r>
          </a:p>
          <a:p>
            <a:pPr eaLnBrk="1" hangingPunct="1"/>
            <a:endParaRPr lang="en-GB" altLang="en-US" sz="2600" dirty="0"/>
          </a:p>
          <a:p>
            <a:pPr eaLnBrk="1" hangingPunct="1"/>
            <a:endParaRPr lang="en-US" altLang="en-US" dirty="0"/>
          </a:p>
        </p:txBody>
      </p:sp>
      <p:pic>
        <p:nvPicPr>
          <p:cNvPr id="4099" name="Picture 2" descr="mini dress from Betsy Johnson">
            <a:extLst>
              <a:ext uri="{FF2B5EF4-FFF2-40B4-BE49-F238E27FC236}">
                <a16:creationId xmlns:a16="http://schemas.microsoft.com/office/drawing/2014/main" id="{ACD1D96A-3888-4CDB-83B0-415BE2C894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6588" y="2781300"/>
            <a:ext cx="2176462"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18" descr="Pat Harrison, about 1966">
            <a:extLst>
              <a:ext uri="{FF2B5EF4-FFF2-40B4-BE49-F238E27FC236}">
                <a16:creationId xmlns:a16="http://schemas.microsoft.com/office/drawing/2014/main" id="{4BEC8D92-C9AF-4D5B-B597-778E911FB4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6363" y="4005263"/>
            <a:ext cx="16002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10" descr="http://2.bp.blogspot.com/_8r5KcavfltE/SqhRRgzNF3I/AAAAAAAAJMc/dNB58TOlcgU/S660/vintage-clothing-style-1960s.jpg">
            <a:extLst>
              <a:ext uri="{FF2B5EF4-FFF2-40B4-BE49-F238E27FC236}">
                <a16:creationId xmlns:a16="http://schemas.microsoft.com/office/drawing/2014/main" id="{39C510FE-F4B0-4327-A29F-CCD87E6A10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4363" r="35397"/>
          <a:stretch>
            <a:fillRect/>
          </a:stretch>
        </p:blipFill>
        <p:spPr bwMode="auto">
          <a:xfrm>
            <a:off x="1163637" y="3128600"/>
            <a:ext cx="1368425"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6" descr="http://t0.gstatic.com/images?q=tbn:ANd9GcQ0tku9alsVFr-HwWsE7eII0O8JwanHRBtXnvMQXq4ocZkW_sdo">
            <a:extLst>
              <a:ext uri="{FF2B5EF4-FFF2-40B4-BE49-F238E27FC236}">
                <a16:creationId xmlns:a16="http://schemas.microsoft.com/office/drawing/2014/main" id="{1FC75AC1-6157-4820-B1E6-A44A650B1E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1728" y="3128600"/>
            <a:ext cx="3024187"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0392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history.absoluteelsewhere.net/March/March%20Graphics/twiggy_modeling.jpg">
            <a:extLst>
              <a:ext uri="{FF2B5EF4-FFF2-40B4-BE49-F238E27FC236}">
                <a16:creationId xmlns:a16="http://schemas.microsoft.com/office/drawing/2014/main" id="{72B600D1-7615-4AF7-B69A-DECD108CF4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0326" y="2852739"/>
            <a:ext cx="2447925"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8" descr="http://t2.gstatic.com/images?q=tbn:ANd9GcSsuKvrfh3SL9iPmb9Pje5M2fAHknXgbLfKq6Ko9cnzmgaMubGc">
            <a:extLst>
              <a:ext uri="{FF2B5EF4-FFF2-40B4-BE49-F238E27FC236}">
                <a16:creationId xmlns:a16="http://schemas.microsoft.com/office/drawing/2014/main" id="{3A0A88B0-265A-4E32-872E-E0E0E5D12B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0689" y="333376"/>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10" descr="http://t1.gstatic.com/images?q=tbn:ANd9GcRhk8kkGEPVDfbCj5RWHgBPACN-GwUbkdqoNvVC7Okjm4Lhw4Vl6Q">
            <a:extLst>
              <a:ext uri="{FF2B5EF4-FFF2-40B4-BE49-F238E27FC236}">
                <a16:creationId xmlns:a16="http://schemas.microsoft.com/office/drawing/2014/main" id="{BBB76FB7-6CBB-4294-B739-D2C1E48B97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873"/>
          <a:stretch>
            <a:fillRect/>
          </a:stretch>
        </p:blipFill>
        <p:spPr bwMode="auto">
          <a:xfrm>
            <a:off x="1173935" y="3731670"/>
            <a:ext cx="1952625"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2" descr="http://3.bp.blogspot.com/_RbO4GcBEyuI/SyCs_aDPNMI/AAAAAAAAAL0/TCfDrQkfL3Y/s320/Mod+-+Twiggy+-+UK+-+circa+1960s+-+1.jpg">
            <a:extLst>
              <a:ext uri="{FF2B5EF4-FFF2-40B4-BE49-F238E27FC236}">
                <a16:creationId xmlns:a16="http://schemas.microsoft.com/office/drawing/2014/main" id="{EEC7665D-E2B0-4E5C-BDFA-19EDDAFA8E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1175" y="549276"/>
            <a:ext cx="1993900"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6" descr="http://t1.gstatic.com/images?q=tbn:ANd9GcTNGDPfK3BNDdB6TlqWr7NV9Gd7B7iGONc7mpgkERFpOmsltV6sXw">
            <a:extLst>
              <a:ext uri="{FF2B5EF4-FFF2-40B4-BE49-F238E27FC236}">
                <a16:creationId xmlns:a16="http://schemas.microsoft.com/office/drawing/2014/main" id="{AD24274C-AF33-4DC7-B386-61DC3158D1C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2201" y="3322776"/>
            <a:ext cx="2247900"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18" descr="http://t1.gstatic.com/images?q=tbn:ANd9GcQDAiEDK3AbPbVERoypZPQ2WIJWcT3RKKscsLwH-hbau-AKDI-t">
            <a:extLst>
              <a:ext uri="{FF2B5EF4-FFF2-40B4-BE49-F238E27FC236}">
                <a16:creationId xmlns:a16="http://schemas.microsoft.com/office/drawing/2014/main" id="{5552053C-EF42-47B0-942F-1B33EEEABCE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80101" y="4221164"/>
            <a:ext cx="1584325"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Content Placeholder 2">
            <a:extLst>
              <a:ext uri="{FF2B5EF4-FFF2-40B4-BE49-F238E27FC236}">
                <a16:creationId xmlns:a16="http://schemas.microsoft.com/office/drawing/2014/main" id="{6DF79182-281C-4194-9DF9-819016488B9B}"/>
              </a:ext>
            </a:extLst>
          </p:cNvPr>
          <p:cNvSpPr>
            <a:spLocks noGrp="1"/>
          </p:cNvSpPr>
          <p:nvPr>
            <p:ph idx="1"/>
          </p:nvPr>
        </p:nvSpPr>
        <p:spPr>
          <a:xfrm>
            <a:off x="287383" y="331789"/>
            <a:ext cx="5087892" cy="3129868"/>
          </a:xfrm>
        </p:spPr>
        <p:txBody>
          <a:bodyPr>
            <a:normAutofit/>
          </a:bodyPr>
          <a:lstStyle/>
          <a:p>
            <a:pPr eaLnBrk="1" hangingPunct="1"/>
            <a:endParaRPr lang="en-GB" altLang="en-US" sz="2600" dirty="0"/>
          </a:p>
          <a:p>
            <a:pPr eaLnBrk="1" hangingPunct="1">
              <a:buFont typeface="Arial" panose="020B0604020202020204" pitchFamily="34" charset="0"/>
              <a:buNone/>
            </a:pPr>
            <a:r>
              <a:rPr lang="en-GB" altLang="en-US" sz="2600" dirty="0"/>
              <a:t>    </a:t>
            </a:r>
            <a:r>
              <a:rPr lang="en-GB" altLang="en-US" sz="2600" dirty="0">
                <a:latin typeface="Comic Sans MS" panose="030F0702030302020204" pitchFamily="66" charset="0"/>
              </a:rPr>
              <a:t>Twiggy was know as the first British Supermodel, as she was on the cover of every major fashion and teen magazine of the 1960s.</a:t>
            </a:r>
            <a:endParaRPr lang="en-US" altLang="en-US" sz="2600" dirty="0">
              <a:latin typeface="Comic Sans MS" panose="030F0702030302020204" pitchFamily="66" charset="0"/>
            </a:endParaRPr>
          </a:p>
        </p:txBody>
      </p:sp>
    </p:spTree>
    <p:extLst>
      <p:ext uri="{BB962C8B-B14F-4D97-AF65-F5344CB8AC3E}">
        <p14:creationId xmlns:p14="http://schemas.microsoft.com/office/powerpoint/2010/main" val="2621375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2AD3B113-FEA6-4273-9BEA-3034C83609ED}"/>
              </a:ext>
            </a:extLst>
          </p:cNvPr>
          <p:cNvSpPr>
            <a:spLocks noGrp="1"/>
          </p:cNvSpPr>
          <p:nvPr>
            <p:ph type="title"/>
          </p:nvPr>
        </p:nvSpPr>
        <p:spPr>
          <a:xfrm>
            <a:off x="1992313" y="0"/>
            <a:ext cx="8229600" cy="1143000"/>
          </a:xfrm>
        </p:spPr>
        <p:txBody>
          <a:bodyPr/>
          <a:lstStyle/>
          <a:p>
            <a:pPr eaLnBrk="1" hangingPunct="1"/>
            <a:r>
              <a:rPr lang="en-GB" altLang="en-US" u="sng" dirty="0"/>
              <a:t>Mods and Rocker</a:t>
            </a:r>
            <a:endParaRPr lang="en-US" altLang="en-US" u="sng" dirty="0"/>
          </a:p>
        </p:txBody>
      </p:sp>
      <p:sp>
        <p:nvSpPr>
          <p:cNvPr id="9219" name="Rectangle 4">
            <a:extLst>
              <a:ext uri="{FF2B5EF4-FFF2-40B4-BE49-F238E27FC236}">
                <a16:creationId xmlns:a16="http://schemas.microsoft.com/office/drawing/2014/main" id="{FCD4D8D1-506A-4D47-9EA3-39FF83389E65}"/>
              </a:ext>
            </a:extLst>
          </p:cNvPr>
          <p:cNvSpPr>
            <a:spLocks noChangeArrowheads="1"/>
          </p:cNvSpPr>
          <p:nvPr/>
        </p:nvSpPr>
        <p:spPr bwMode="auto">
          <a:xfrm>
            <a:off x="1703389" y="1125539"/>
            <a:ext cx="7272337"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600" dirty="0">
                <a:latin typeface="Comic Sans MS" panose="030F0702030302020204" pitchFamily="66" charset="0"/>
              </a:rPr>
              <a:t>The mods (modernists) and rockers were two rival 'tribes' who both existed in the sixties and believed in different values, music and fashion ideals. </a:t>
            </a:r>
            <a:endParaRPr lang="en-US" altLang="en-US" sz="2600" dirty="0">
              <a:latin typeface="Comic Sans MS" panose="030F0702030302020204" pitchFamily="66" charset="0"/>
            </a:endParaRPr>
          </a:p>
        </p:txBody>
      </p:sp>
      <p:sp>
        <p:nvSpPr>
          <p:cNvPr id="9220" name="Rectangle 6">
            <a:extLst>
              <a:ext uri="{FF2B5EF4-FFF2-40B4-BE49-F238E27FC236}">
                <a16:creationId xmlns:a16="http://schemas.microsoft.com/office/drawing/2014/main" id="{35012CF1-5033-4BD0-84F6-E9864AD0FAAE}"/>
              </a:ext>
            </a:extLst>
          </p:cNvPr>
          <p:cNvSpPr>
            <a:spLocks noChangeArrowheads="1"/>
          </p:cNvSpPr>
          <p:nvPr/>
        </p:nvSpPr>
        <p:spPr bwMode="auto">
          <a:xfrm>
            <a:off x="1703389" y="6146800"/>
            <a:ext cx="49688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400" dirty="0">
                <a:latin typeface="Comic Sans MS" panose="030F0702030302020204" pitchFamily="66" charset="0"/>
              </a:rPr>
              <a:t>Mods were well dressed urban youngsters and portrayed a clean look. Twiggy was a mod icon. Teenager mods often rode scooters.</a:t>
            </a:r>
            <a:endParaRPr lang="en-US" altLang="en-US" sz="1400" dirty="0">
              <a:latin typeface="Comic Sans MS" panose="030F0702030302020204" pitchFamily="66" charset="0"/>
            </a:endParaRPr>
          </a:p>
        </p:txBody>
      </p:sp>
      <p:pic>
        <p:nvPicPr>
          <p:cNvPr id="9221" name="Picture 8" descr="http://t0.gstatic.com/images?q=tbn:ANd9GcToIipNPvgQpvqcD226NzMbUxpPcKyc88DZi7Jbddyjikb0yZzO">
            <a:hlinkClick r:id="rId2" action="ppaction://hlinkfile"/>
            <a:extLst>
              <a:ext uri="{FF2B5EF4-FFF2-40B4-BE49-F238E27FC236}">
                <a16:creationId xmlns:a16="http://schemas.microsoft.com/office/drawing/2014/main" id="{F7D78AE8-697C-4EE2-B60B-283A6C0740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5088" y="404813"/>
            <a:ext cx="1460500" cy="122396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222" name="AutoShape 14" descr="data:image/jpg;base64,/9j/4AAQSkZJRgABAQAAAQABAAD/2wCEAAkGBhMSERQUExQWFBUVGBYYGBgYGBgXFxcXGhoYGBcYHBcYHCYfGxsjGhgXHy8gIycpLCwsGB4xNTAqNSYsLCkBCQoKDgwOFw8PGCkcHBwsKSwsLCkpKSwpKSkpKSksKSwpKSwpKSwpLCksKSkpKSkpKSwpLCwpKSwsKSksLDIpKf/AABEIANEAyAMBIgACEQEDEQH/xAAcAAABBAMBAAAAAAAAAAAAAAAFAwQGBwABAgj/xABDEAACAQIDBQUGAwQKAgIDAAABAhEAAwQSIQUGMUFREyJhcYEHMpGhscEUI0IVctHwM0NSYnOCkqLh8RYkg7JTwtL/xAAYAQEBAQEBAAAAAAAAAAAAAAAAAQIDBP/EACARAQEAAgMBAAMBAQAAAAAAAAABAhESITFBA1FhMgT/2gAMAwEAAhEDEQA/ACe21wdzMzIptMrXMObaDtHuKAHylIZbQ0OpAJzdAKSTYl9rVq4bzqrueywtzNiUW4NEtXO0IZzo3HRSvOq+sbfsjKwWLoJJuK7W2LTMwqZRB5RFFU3/AL4JbtUuTr+YVJU6EsrBRDHKuscq3yZ4rJtb0Yq0VXEYUXDOUnCvmKkHKM1q5BAJ4Q2vKm+L3gw926L2GvKmLSUazemyb6A96y4eBmH6W1ynwNRC37RXcXQezU3wM76Ehh7rrB0gQAOWUGnV3eqzfAt3radkUCsqyRnAhbmoOqgkxOpieFa5JxWJhGw+Nsh+zS4jSGV7akqw0ZGBGjKeI9ahG+O7GzMIO0BaxePuWrYF3Of8G5Ijx0HSq6u379ot+He/YQn9LuJgKMxiNTrp6VI9hbSwyBrl64/bAfn4hyXumdBbw4MlWPN+KjhqdM3Pc8WYhf7Dxd0Pe7Aqlr+kW3CRqSQEnVgNSBw08qjP7QMe+xnkDJ9ARUs3h9qL3QMPg0GHw/uaf0jKTB1/TPPiTJk0J2Tss9qrINUZGAiZIJP2rDQLax12XHFhoQyj1BEcfCp5ux7KMViQHxKW8PbPCUm6REghAQBy4kVC9p2k7a4yuSS7lQQZZZJmavHdHbN3DumAxhliqnDXjMXkIBCEn9azGuvLpOsYzUb2h7Gri22Nq+hyqSFNtlmATAIYwT5VHtx8CcW2Jt3f61MqkkFrd1NQfAESJ55SKva+e63kaofZWN/D4xWJkrinXLJIS2z5HMD3S2nvDULIOhq5QlJ4C2NnY7B3lGVbiozyZh1drd8T0kEx41f2aqa9omzPeA1a3iCyjmbWIUFyBzC3E/3VZ26uPN7B2HPvZArfvL3T9J9a1izQ3fndI4pFvWDkxVmGtsDBaDOQnr0PI6cDTDYftKtXbaW8QGt4jMEcZTlLgxM/pnpyNTYVX/tI3Lzj8Xh5W8CgdR+vWA/g409PGrlNdkqsNt5Gv3C4UTfuEGTmOZzpHCBGvPvCau/cIRs+wBwhuc/qaqFxF1kIVgWl2kgTD6y3WftV+7iKBs7DRwyE/wC5qzg1R2uLt0KCToBx8q7qE7/Yq7duW8HZ43QWeTlBRdTmbko0JrWeXGbTGbqN76XLNwuLmKTLduB3S2MzQkhFnl3T8aCthk2hjHNpwfxD2rWUd02sOuhUTxgKo06UUxW6eGCv2txmIC5ezOUa5gdI5ED41EPwn4bEBrblrZMSYDDoTHMGNa8szmX13uFj0bashQAogKAAOgGgHoKgntGH/r3vFkHzFTDYeNN3D2nJksoJPU86hXtIP5FwTxuLqOPH/iu+d6jjirF8Ipvci2VJyhguUxPvakjhPOsrRwQ7Zu93u6GCNIgwQc0CY58pBrKKBgcK3VzXvYfY/Ribo/eRG+YIpnc9hfTFj1tfwepxpyipVrTUa3p3Wu4C+bN3XmjgELcX+0J4a6EcjQU1lSZut1ot+zLq4MXxmIdsisGIyuDJBHOV4HrPShJ41KdvYZrWAwxXN2b/AJhHIXFlWPqCDHgaA97Ht27eOXEtigzi2bapqVyk5i3DnAFE98dkWdl4i1dti52bgaHvAOjq3vHh3Z4137INsCwhF1MiYq5+Xd/SbqqAbZ6EggjqZov7X0LW8NGWRdBGb3ZgxM8uvKt66Z+q33z2L2GJS7lm22VzHAC5y+PCrkbZNvaWzrGY5WNtGtuPet3FESPUQRzFV7t23+I2Zhn0DMhtkxoHRhHCYEr86nPswxE4IWyZNp2X0aHH1PwpiU0wO/Isq2F2gTbxNvuZspKXgfcuBgOfX/kVWG3Gk3I7gbE3GDTlzkM0KOoUQTOoLCNGNW77Qt0kxmHLe7etAm2/zKH+6fkdetUti8G6qgz5gzuCv6gymM8HQq3eE8dIpfSJ57SnZLeHvFc0JlcgwZhTPDxNFvZDtwXrF5AICsHAJEw0q3DxUfGim+GDX8PmKhgnZXCp1DBModSOhWoZuERhNrX8MNEZ2VP3HHaWj8MtMeqXuLdLUx2wZtEeK/Waf9lQ/bvdtE+I+hreXlYnrz3i7jSOJDM4g8FWWLEL4nXMOhBq+tzzGAw3+Evz1+9UCywVZIYyxccwNQNZjXpEjyNeht2rX/p4bSPybenTuipg1kIZ6g22MK97HOLcdoVS2smBlBzvJ5TlAqb33CIztwUFj5AE1XNzHRj7QzQHyh/33Ud2fAvy6Vy/6e8enT8HWXYZjdhY5VvvcQKtsgBh7rSYAXqB1qJ47BkWyXInoNOP3mp3t/CXBZbvhpvTqzF4AAgrmAAB5QetQDb18A27Q1ZmzE8gB/z9K82Pb1ZTXa1vZZtMPg1tk95CdP7pOhob7Rrn5TQYPbJHPUSeFNvZldm6E07qsfMGJHxFb9oVwi2AIk3wdRPJp09K9O94x5NatQL8Ey33lmDSoKyGKmJALAkEAaac9OVZWreEuW7zyYLMBDDvBgDKMOUSfgKytxFp7I9pL31zC0kgwyyQQfnp40d2TvWb11bZthc06hp1AmIioNs/BBQ+UBWgEGBqARp86e7Fa5bxNokgrnE6ciY6+NJkliY74brW8fhzaeFYSbb80fr4qeBHTyFeddq7MuYe69q6uV0MMPoQeYPEGvUpFQn2nblJjMO15YW/YVmDHQPbUFmRj0gEg8j51rLHbONUErgMCasjYbfjdlYm2VANlraKOitLZv8AUx9FquuyIdVIg5lkHQgGDw8jVhez1tcdZBB7SzIH95ToR5hvlXJ0SD2S4dMTs69hb65kzAxzEyMwPJgy6Go/vfaxVq+MPiWfEohDWzJm5bgiAAJDQDPHUUd9le1A2LvW4iAVOvEiGBiOHvU99rUA4aWKd5u8BJXQx48emuuldPjP1H9iWje2RcUEns7hdW4aGOnnw8aLexjaDRet3Cc5mZP6rbQdPJx8KW9n2Ez7Mu5olnuqY8bY+4qP7jY0Wdp6mFuFSen5qZWP+sCszqrfFw7S/on/AHTVBXVDFAoyt2rFzAh9WyaHXQT3hoZiJE1fG3sUtvD3Xbgo18pAqiiJ/DB4Zc7G3GsS4z5jOZSTGkR04mtX1mLz23ZBstOoyspBMaMIifOKpvad828TgsSOLWwh/wAXDNl+aZPjV07af8l/4xzniKpfb7hbnZ3CMqsbihjEMwgsAYMkAa84rOV1Vni7sFiRdtpcX3XVWHkwmKj3tGxT2sGHX9NxJHVYYEfOufZttcXMEFkE2WZNCOB7y8PA/Kl992U2AGAIJeAevZ3NR41q+JPVERohTQhX7QHg2kDxiOOsSK9GbBtxhcOOlm1/9FrzmUFwW4OVlVuGmfgJImJAgcNRlr0fs4xZtDpbtj/aKQplvZcjDMCJVpz/ALgUsfoB61Xz2AuDF9ye0e7mBJ1AVWyk9NRRn2i7XAdEZstsQrwJYm5BOUTqQoH+o0BxO85VbbuqjD29cNhzGa6V0F26eOTiY0zagSJNc/yd7jeH7G7+7CXRfe85Qs8WjpLtpm7mkgExI60F23u7hLahQmZtZdic0AasNYXgT5L41Dtt7SxWJf8AF3+0KkRbcgqkSZyngF5aUH/8kvKcpuMyGMwJnT14cAfQCueGExdc87Vr+y28i3HXTMWkE8SkH5ggfGhftAxndTnF09eQbpzoBsXaRS5ae2ULBhlzMQpnkSDMHpxo3vzb7JLBnvK8lh3QCFnMPJtY8K6X5HJDMGl1brBhqW5yDPMQdQeM85FZW9nG4b3f7zG4NSeOYiSJ15kk+NbrSL/w26GFt6ZL7mIMmPlpTpdi4dSCMIxPiR93rzZhto4q+Gi7euGQNbjnkSefhSu09iYqzZF28rqhIEsWjXhxNYaem22iRww5/wBVv/8AquvxZYEHDEgiCJtkEHiCM1eSPxPj9a7THGdCfiR96bNPVrYW0TmOCBPXs7JPxmuk7FDIwjKeosrw81ry0m0Lo1FxwfB2H3pza3pxie7ir6//ACv/ABps09K2cThEYsMObbc2/DMp9WCedM9q7T2fdYLcW1dIBgOuonj7w0qu/Zd7U8Q+KTC4pzeW8cqOxl0eCQCeamI6zUn9pe81mxbzXAGzPkVSJzZASeR7uY/7asQZwGJwdm32dmyESZyoDE9dDQtt3NmFw/ZOjAQCHcQJzcDPPWqsPtASf6K3/lLA/ajWyNtYi+oa1ZuZP7ecqhjozGD6TQWntO/h8RZuWWuFRcBUkRMHjxFRHA+zPDLcRvxbMqawVAYsDoM8mEjkBxJ1oWNoYof1d30Nm595pQ7cuKO+pU/37Dj/AHIYq3aJtvJtM27LMbYcZhBV5A8WETFVbvj+DxFlnLtacQQNGk6ALl0PLrzNHrO382gVT4KzKf8AS61DN8dlB1z2w6EGchAYE+DA6eRFTTSX+xHaCxdsEjNlVh1OUlTp5Fak3tLwTPgyyHvWi1z0CMG9YaoT7MNlslt7r2nVy0CVIZVXiRIkAk8QeVa3s9ot0XLmGhWt5WQ5gQ8kGSDyieYNXl1pLj3tDnUMbQbS4ts5J0JUkwZ4njoeHEDhXodMbbRQhdc6ohKyMwEASRxAnnVYbP3Lw74VL1y6xY2ptElQtuRmjx1PAdCTUQ2IuKbGqUW7dy3ALrIDclZ70twMgHiavLXhx36km3L9q7jsTduOblmzL5SYzPootCORbiR+lTWgmHFkXscC74jWAO8tsmBkXSO6sDoCIpG1sa2L/Y4l+w7RmvZTlLZBmyIWmFY5mJ40x9oOHVCty2zMMoV+JVTyyeBEmBpWG/Ex21vFZeyvZZGtRlRY7ug0BU/pQcepqoNt7OCHOvuk8OhOtNbG1WRpHDmvKKObPx63gQRB/s8dKsjN7EvZTat/i815QyLBCmCM+uVoOmlL7X2piO0tPdnusWXMBlBEEEyIOscam27nsquW7YZitue+RqSNJy8hwofv9eFu7hnhWKl2CsMysRkgEcCJ5Gm+9JpCNg4hnxCZ1OY3hr+8y/HUk1lLbp4vtcTZzAz2yj4uDE9aytbRLLOGTCYJsIUW8VuOrv7gLm3241jNKpppzHjQbebZmPxttZu2GsqSUCEqDl7snMATw50mu13bEPZcRkfFXmuamWe2iju/3FXTrNSvZmI7W25zZ/zrneC5AwcBg2QcJKnTrWOM+LKp69sVrbtbuSrLGnnqNehGsin1jc6+4QqP6Q2wkkDMbhYIR4dxtego9vvbnFW40m2kn1f6Cjdnaipcs3HIK2jeuiBAK4e0LdoAfvO3zqfVV+u7WJzZRbcnXQDpM/IGm67Ovckc8/cY+ug4a1aCWBZx15QCVyXIbNrqjEd3pB94c9DyoP8AjWZ1W3iSDcWxZ7UjJkGnc6wpEA89OtbiEvZFs8nGviHXu4S01zhxuN+XbHxJ+FJe1vbXaY0WhquHUIf8Q9658zHpVl7s2Pwmzy11ifzL1xi3HsrDMFHkW19aq3bGCTFZbtuFuXVvXSSQA5QyRrxJAMdTT4Gu4u7i43EAXJFi0O0vEGDkH6Z5FzCjzJ5U43x3qOKulVbJYTu27a6IFXQaDl0H3JoxtEDZuyVsaDE42Ll3qiEDIvhlQ/6rnhUO3d2GMQ9wHhbttcyjQtlIGUHlxnyFTSmYuqODn0Jpwu23H9dc/wBTfxqQ7EwuFLYgNYUm1buaNr3+Cka9TTPZdpVv5wiHJxtsqkSJAMHkePpTRshgt7MR7q37k8VkzqOUHqPpUlx2+V+1hrV5LhLs2U5lQx3TMFQCPjTXY+BDPayQRirrYdgbY7ot5WGW5wzMRqBwBHWuN3MQqqhb+oxFto8D3DPxNVktsb2v4m0zdpnvI0d1i3dg8pJqwcNt2xjcOl84ZDnkDOtsnukjUtrUB9oZ7K4HyhldVk+73llSY/y/OtbLVruDFzukWVObmwBJIgEdD8axMZ66crejn2kbXGWzbUIgUv3VKDQQBoh0HHQ033O3vFq2bctDXNcsDiAB3mmB4xTHHbtfiLVu8LyhS4UjKZAMS0aAgfakNmphMJcuC5bbExB1uG2saxKqJJ9auk2ab7bZN3Gs50XQCCToug4xPwrWC2szooc5hGUg6keXhTbbG8KX7pdcOlpBoqLwAHMk6knqa3hdrWxxUj4GtRHN/d8kllIVeQM0ps7Y19Cr5DlLMgMwDAGc+QBGviKIpteyQAGieoIo/vvsb8KwW1o1xLbqx4MIAdQeUkE+oFKi3Nytt/idm23JllRrbfvIIn1XKfWqz34xSpi7Oa0txbaklGnK7aHLpqY7sj0rjcTfFsGr2rltm7fswqpHcut3FzAxAI6dKdb+2Us3sP2qm4Ft3HcZsuZmbjI1jNGg5COdT6IruViFfFYc8D2g05aNM9J0rKR3ax5F1LlpVZ1Mrb4ZmkiTHCayraDO0MWhvXGQ9y5bc6CSrHTUjgNOB1ozulf/ACWRQPyxb4c2LMx/23BTi/7PsYo0w0EJdXush4uSmmbXQ8+lKbt7s4uybq3LFxQzuJy6QtsBTK8iQNaz8Eb3w2jZuYi1aXNnth1ctr3jEAHhoCKb2cKrOma5ZVRhriAXLiqe1uhzEHoWifCk98tiPhsXfcFm7huBshABYcASNSJoHuaitcvFgGjDXyZgmYAnXnrUiptjiDdRzlzfh4ZsykBhZysEYaNJHXXlUWwGHNy/h0WGLXrZ0595QDHXU/CjFvY9l8JZcTbPZ4oMU0DNaOZMy6gnKwH/ADRncDdxkdcffRkt2VPYkggXLkEBgDqE1MEjUxFaRKd9EF3D4lLfdW2hQAc1RgbnoWPyqBbi7EFw4Z7g/Kwy3LreOW6wRR+++nkDRq/ti5+NuWLS9qDhzbZSdAWbOzemaKa3ca2DwyYdffyveuGP0gkovkM0+b+FX6IJvptN7+Nuu/EMygdACfqdaR3U2gLGMtO3uSUuf4dwZH+AafSm+2LZzgni6I/xUT8xTXNpSidbE2cBjMbmgZcLffwLKMn11oPhVhb1xhrbChW/tZiY+Qp/sTFXns3ryrP/AK9227HmoNvN/mHdP+aheILLh0EQLhzx/dE/z60DvdPaS/tHBEjs7Vp0JGZmXNlh7mvBmygkDpXWDRWu4y3xWXZfEBwR9iKZbqYN72KRUHeZjlExyPH0pxs5CuNZWmWDA+uhpESbbltruzrN5DLZGttpwzA2yNRxJTz1odukB+yMexElcluJjTMrR4cacbLwt58Lct2WlEhisggse8Y9UofawF5MJiXQk22eyWUzLOwUnu/q730qK63UctdQMxNk3UaOQiCFNDt6d2shF4O2W+16SR+pbjAj4QadbHt9nh3ukaXLgy68GtgMw8QeE0z3g3ou37VhciAIXgDNJLnMefnRQ3Z26rXny22k+IEAaCSfM0821ug9kgI63BqJgrMceNPN3d4nwskpbZjEzIIAMxoesfCn2K9odtwRctAHKwBQ5hLdVamzSB37DroykfT41d++uGs3sBhrkq/YpaMSCSpRRr4BgpI8DVeYS6j+6Qw/46VMt2t2/wAdYu99UKs1srzAjun1+1LERjda6y4lO3ylFuoQ+mvelYPOOnKpF7RcfZfFW2LSqWiSUPMlsoJ5AmJ8KiOA2dd/FWsPAAZyjSODgmW89ND41J8buBcu4o98CyiqGfQydZRV5nx4CnQC7jXLC3hdchFUEqIk9oSfgIB41lSbF7jWLGHu5CwCqzA6STGhJnUT06isrN1VXjPjWTUIxm9CqZEwOlOLO9wKjQ1rVRL2gjXWmlzZlhpBtWzmEGUXUdDpUb/8pngDXH/k56U41NpFY2dhrIhLVq2JJhVUCTxPDiYE0G3k2xadRbU5hmzP0yqCxHjMRQzFbdziCgPqR9KGAKc4JiUeBx5RpW5ibV1ubjbhx11okur6jQKjsCfWAVpxvHjzfzlbd1WZQklCAFzZ2+wA6ClfZ/gjbvYq2571shZ6iTB+EH1qaZKnG6Nq4xW5ty7Yt4nOqq/5aW8pLIqKQJ111Gpgak01tbh3XWVuLxiMp+s1aPZVopFTjf2syn6Vvhd28XZS5bS4Ml0Q66wYEAg8j40H2+5Fzs7im3kVVABBERxk9eNW61sdK5OAtsQWtW35d5A2nTWnGm4rHdreCxhL1u8A7tbmMyqZkRxDA1zhsbabEC4jOQCZLLlgkkwIJka1Zlzd/DNxwtj0SD8jTM7o4UDSwnwpIBux9o/hHY20JzghoVMokzzdc3n40H2hdvvZexaQi05DHMVDyp0gh4A8Kl37GtgaLHqaY4vDKvAGrqJaiGJF9Uti4ioijIIjUkESRJ1I56cKHXMMrMiiSFXMxBiARC8OZ+lSfGWWvRaCsxmQBx7oJn0E1FUZkV8ylZPTSIAGvDhUulm2sTkCwo+5nxJoNidTpS9/Ek8qQRSxAGpJgAcyeFB3sxZuoM2UFgCZiBzPwq2/Z5tXsr6BoAxCMvTW3rbJ5yRm4/2hUKu7HTCEC8pIIEssBg86gMZEZYI8qLYPHkLYu9/MpJIzyus8o4euutSievunYbFvjNWckFQOCExmPHUnXynnTmy4UMqjKAzHiJkyRxnUDUeYFLYTaiPbzCcrAEcB9PHU0jbedeA14kk6yTMceXiK5tGG9OmBxJJWBbOgy8TpA5gj7VlM9/8AExgL2vJR6llnlyECfE1qtRKIX4PKkMA+kedKs1N7AIJ6cq71g+z1rPSLXKxXqBR2pljcSFZCZAjkCY+HKnDGaSI7x9KqAmz8Uv7RZl0W/ZB1kd5CBz6gVJlaortawpxuGJ4EXR6gAj51J89Ta0sGrCabWVgEDQZj89T8zSmag7Jrnta5LUzx2PW0uZzA+ZPhT+QEUvUrmqHDfAA+4SPMTRnZu20vDuHUcVOhH8R41q4ZT2JuXwTu1Htp4mCaMYnEwpqG7XxMkCeJ+VZ21JvpIdkEW8HfxJPeuK1q2Oi8GbzJMeQqHEiCDqDoRyp/idsF7Nu1wCCI+J+9DLOHuXnK2xMcSfdHTXqelebu216bqTQJjtlLm7hif08vjRXdPZQt4m2zw0SQI0DRoaF4a4cxzcZg+mlG8Ldgq3Qg1rdY4yphtnCLdTvCRp9dD6H60FxWBCW0loJVuXkYietHcJcFy2YOhketBuzZbrHIhygkFiSSefE9RWs/25x3uptNsjJPAzBniTyjWj9vaToAAgMnhmPLWZNRDYTzfJPdYySBqDz51KlvKeIiuWW9tzww24z4y01jLkzEd6Z4EE8etZRKy6AsfD4Vqpyq6hy1zTWuLbT5UE29vPYw2jsXf/8AGup9eS+tRfEe0q+dLVq2o5Zpc/IgV6tuCxHFdK9VmPaHjF1e3bI/cZfmDUg2L7QbF45bo7BuRJm2T5xK+ulNwSxn0mk9QK02sfHwrb8K0gFtETisLPI3D/sJ+1SZTUcxSzi8L/8AJ/8AQ/xo8pqK7VtD5n61sGk04fH611NRWXLkVE8axxOKKTCICPhx9SdKlROtRjdz+lvTxn/9jPziumH2s5fIejE4e1+W2WdJ7mg8GMaUN2phxhrqXbWik6gcPED+6RrQXGMczBpnMZnrJo3txSuEtBveITzmCT8oFZ/FncsrHf8AN+KYYywVx12VkHQ6+lRPajEd7oak1mycig8lH0oDtNBDjrNc9OcM7DTNSjdpR2BA4gtm8zrPwj4VBcFtJRoT8jUi3X20vbi2JPaAjpBAJB+o9a5yOmVlgZvHs/ssUWju3e8PP9Q+OvrXNhx1ojv1ilCWl4tmLDwEQfmRQbCvmg0yna4XoQ3d3pZLxsXYgsQrRGvKeXrR7amJyMDlDA+PDnUCxozMw4MCSp5yNalt3EG7YsuBJKqTHGe8G08x863HKnlrbY6MPIinA22h4s48wP4VHirDQgj0NcZ6cYu0nG0UP9b1/s/cVlRUvWVngvKo3Yw5YyZJJmTxJ/nnR3D4NUHDXrzmktm2BlZydeCjr115Uq1zpqTw8T/POus6YaOIPQ+UUB2jhwDmTQcxRZ7BJ94T0DUwxJMkGpaJBuJvSUcWLrSjaWyT7rcln+yfrVgsdKosgg+X/dW1u9tbt8Ilxj3guVj/AHl0JPyPrVxpW7muMseC3T/t/wCaOA1H8PfDY1ACDlt3JjWJyijxNVHVs6Cuw1JWjoPKupqDbmKi20VbC3+3XVXJkefEfcVKH4UzuqGGVgCDxBEirjlxpZuBv7dwhIuEAvylJb4xHrTAu+MxCkgrbt8PjPqxNFF3ZskyFj1JHwoph8IqAACAK3zxn+U1b6SfDgDxqJ7X94ipjeNRHbCd81zaQW7pcI8aNbuPGLs8R3o+IIoVtO2FusPEH7072ZfyXUeCcpzeEgEisKdb1YztMRdIGluLY/y8fnNC8Dinnia5e8ShJ4tJPmTJrjAtrVBC9JUPzHPrUo3YWLAJnUsB5Zpn4k1G7dubVw8lC/Et/CjuA2vktquT9IHIcteXE1NA8LgPX4V12MjkwPjFCBtpYAyH0jWuztxeh8tONTVUSuYOT7vDiMomPhFZQz9rKRHe+Wnz6VlNU2jX4gKijoNfOuMViISJh3EyOKryHmeJrl1kx1MfExSeOylyRxnidAAug/hWsqkcM2YKij3TJPjSmMWVDGCVOViOdJB2BIUiCQD11+1LWbX5d3wK1iLQe/o1TP2eYwG3esnWCHAPQ90/MA1DsX71Odh7VOHvLcGo4MOqniPvW5WastMPGNBGn5ZOmnMaetGbrQp8qij7wWnZL9pw2WQynRsp4jXnwNF22/YdJF1eWjGGGomQa0gvaEAD/v40oo18KEjeXDAa3rY82FJHe/Cqdb6ekn6CgOtpyrT2pg6UAff3Bj+tJ8kf+FN39oeFJ07Q+SH+NOhJoAFaL1FW9oeH5JeP+VR9WpN/aFaHC08nqwFFSW+2lRjaWrGkb2/ikD8og+Laz5RQTaW9TT/RgE+J+PCgY7asAXu8NGAIPjw/hTUJlGh6xWYzarXsvdCkTGp1nj9K1bJHvCOh5eVZVxm7h/nnSeDfv+dbKwWU6UnaGoPKRUBgXO6U4BnWSeGkj7z6VM7W7thwezukjlqGEea6/Fah1q1J8p/mOdK20A4d3oUJBrWhIF2Ta1AvBm15gjT0FINsTj+YDr05elCe3fjlW746K/xXn50va2tA950/fXMv+pdaa/qbPW2JpAcHxIP2rK4TaZOoho5oc49RxFZTVXoGuGHTpmH1pK9YAMtpEx6nX0rt2mP515UstrMzMdVZfgeY+NSkNkFzOwAEa68iKeM0YcyNXf5CkcLacjJP/XOtbVxA0VfdQQPE8zWY1QXEatSUVtmmuYqsnNnGFRAOkydK4bFsf+6QitxQbNw1gc1qugtBtnrC/wDPOtKo6xWMmtAr23D68/jXfa+f3HwpELXYUePnQKdtp49efzrjENNK2xw1mtAa0De2utPxhojmPv5U1Zu95D4U9nuif4VQ1xnehuQ0nr1+tdWrAGoP/PhTjF3sxUsAAihVVRoAJP1JphduEmcsUBTBXDr/AAmniPGokDw/4ods9ydYgcupp8gg856cPpoao7J1kAz1On1rgnXkDSiNPj4fyawovLTyMfKqhN8Op14HqOPyNZXaKI0n1A+tZRQ+3clR4U5GIK6jUHiOU9aD4fE5dDwpRr+nHTzrO0FX2gYgd0fX1oZi308T8hSXanzrQUk60UkU8/Wtm34z86XCjwrrs9OHzqBqF862LR6fWnXY/wA6UotjxPzoGosH+R/GtC3/ADpTzshXYsCgZ9ifA10lr+Zp92YitJaiqGa2q7W1r9qeGxWFP5NAglpR7wPoQPtSjIkGEPgc38BSkR4/OueGulTQaLbPHL86WtA+HwBHzpZbZPAE06sbJdtYgGYPXrwqhgbYPIfL7Vgsg6RRy1sNf1MZ6Afc05t7AQjiYI0aZHlArO4ugG0gU8KcZSNTBo3+w7URLep+elOMPs22ADlDKfPT5VeUNI8ktrw8a2ehOvhE1IF2PaMkLwPBWI8Rpz405w2zrUkm2vhnM68IHSnOGkZC9fmf5FZUsu4G3rmVFYcO7m8joKypzNKoru3WVlVDhKWve6aysoEbfEU6PH1rKyqNc6wcaysoFTWjwrdZQdWOFKXKysqji3XV3hWVlQat8KXPujzrKygO0bu+56VqsrGSwwX31rqxwNbrKz8aIX+B8vtRSx7v+VfpWVlEdWOLedNsVxPl96ysopQfZfpWVlZSD//Z">
            <a:extLst>
              <a:ext uri="{FF2B5EF4-FFF2-40B4-BE49-F238E27FC236}">
                <a16:creationId xmlns:a16="http://schemas.microsoft.com/office/drawing/2014/main" id="{5F1CD48A-BFFA-42B7-AEC7-EB53D7D9332A}"/>
              </a:ext>
            </a:extLst>
          </p:cNvPr>
          <p:cNvSpPr>
            <a:spLocks noChangeAspect="1" noChangeArrowheads="1"/>
          </p:cNvSpPr>
          <p:nvPr/>
        </p:nvSpPr>
        <p:spPr bwMode="auto">
          <a:xfrm>
            <a:off x="1679575" y="-952500"/>
            <a:ext cx="190500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pic>
        <p:nvPicPr>
          <p:cNvPr id="9223" name="Picture 16" descr="http://swankd.files.wordpress.com/2009/12/mod.jpg">
            <a:extLst>
              <a:ext uri="{FF2B5EF4-FFF2-40B4-BE49-F238E27FC236}">
                <a16:creationId xmlns:a16="http://schemas.microsoft.com/office/drawing/2014/main" id="{B946904F-BF83-4FDA-957E-C184A46927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9875" y="3573463"/>
            <a:ext cx="238125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12" descr="http://modculture.typepad.com/photos/uncategorized/2008/11/09/doug1.jpg">
            <a:extLst>
              <a:ext uri="{FF2B5EF4-FFF2-40B4-BE49-F238E27FC236}">
                <a16:creationId xmlns:a16="http://schemas.microsoft.com/office/drawing/2014/main" id="{2383F430-94F5-4EDE-A3C0-ACC8DCE3CE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7850" y="2636839"/>
            <a:ext cx="3055938"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Rectangle 14">
            <a:extLst>
              <a:ext uri="{FF2B5EF4-FFF2-40B4-BE49-F238E27FC236}">
                <a16:creationId xmlns:a16="http://schemas.microsoft.com/office/drawing/2014/main" id="{C98433FE-67E1-4A70-A249-F8E2D3814667}"/>
              </a:ext>
            </a:extLst>
          </p:cNvPr>
          <p:cNvSpPr>
            <a:spLocks noChangeArrowheads="1"/>
          </p:cNvSpPr>
          <p:nvPr/>
        </p:nvSpPr>
        <p:spPr bwMode="auto">
          <a:xfrm>
            <a:off x="7363870" y="2716975"/>
            <a:ext cx="42830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400" dirty="0">
                <a:latin typeface="Comic Sans MS" panose="030F0702030302020204" pitchFamily="66" charset="0"/>
              </a:rPr>
              <a:t>Rockers  tended to be more rebellious and wore scruffier clothes - black leather jackets and jeans with black leather boots. They rode around on motorbikes.</a:t>
            </a:r>
            <a:endParaRPr lang="en-US" altLang="en-US" sz="1400" dirty="0">
              <a:latin typeface="Comic Sans MS" panose="030F0702030302020204" pitchFamily="66" charset="0"/>
            </a:endParaRPr>
          </a:p>
        </p:txBody>
      </p:sp>
      <p:pic>
        <p:nvPicPr>
          <p:cNvPr id="9226" name="Picture 20" descr="http://upload.wikimedia.org/wikipedia/commons/thumb/7/7b/Chelsea-Bridge-Rockers.jpg/220px-Chelsea-Bridge-Rockers.jpg">
            <a:hlinkClick r:id="rId6"/>
            <a:extLst>
              <a:ext uri="{FF2B5EF4-FFF2-40B4-BE49-F238E27FC236}">
                <a16:creationId xmlns:a16="http://schemas.microsoft.com/office/drawing/2014/main" id="{210C15D5-CE8D-4939-9717-76A9A32EDA3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26413" y="3717132"/>
            <a:ext cx="20955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8511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C11D4509-2214-4495-AA7C-28FC5E1BF03C}"/>
              </a:ext>
            </a:extLst>
          </p:cNvPr>
          <p:cNvSpPr>
            <a:spLocks noGrp="1"/>
          </p:cNvSpPr>
          <p:nvPr>
            <p:ph type="title"/>
          </p:nvPr>
        </p:nvSpPr>
        <p:spPr>
          <a:xfrm>
            <a:off x="1981200" y="44450"/>
            <a:ext cx="8229600" cy="1143000"/>
          </a:xfrm>
        </p:spPr>
        <p:txBody>
          <a:bodyPr/>
          <a:lstStyle/>
          <a:p>
            <a:pPr eaLnBrk="1" hangingPunct="1"/>
            <a:endParaRPr lang="en-US" altLang="en-US" dirty="0"/>
          </a:p>
        </p:txBody>
      </p:sp>
      <p:pic>
        <p:nvPicPr>
          <p:cNvPr id="10243" name="Picture 2" descr="http://rlv.zcache.com/1960s_rock_vintage_psychedelic_flower_ornament_photosculpture-p1533370063000944883s98_400.jpg">
            <a:hlinkClick r:id="rId2" action="ppaction://hlinkfile"/>
            <a:extLst>
              <a:ext uri="{FF2B5EF4-FFF2-40B4-BE49-F238E27FC236}">
                <a16:creationId xmlns:a16="http://schemas.microsoft.com/office/drawing/2014/main" id="{FBABBA8D-10CA-4517-A6FA-975A288A48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9464" y="4652964"/>
            <a:ext cx="1944687" cy="194468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244" name="Content Placeholder 2">
            <a:extLst>
              <a:ext uri="{FF2B5EF4-FFF2-40B4-BE49-F238E27FC236}">
                <a16:creationId xmlns:a16="http://schemas.microsoft.com/office/drawing/2014/main" id="{833C4E4B-61FA-47E5-B00D-6847852C22FC}"/>
              </a:ext>
            </a:extLst>
          </p:cNvPr>
          <p:cNvSpPr>
            <a:spLocks noGrp="1"/>
          </p:cNvSpPr>
          <p:nvPr>
            <p:ph idx="1"/>
          </p:nvPr>
        </p:nvSpPr>
        <p:spPr>
          <a:xfrm>
            <a:off x="1919288" y="1484314"/>
            <a:ext cx="8229600" cy="1944687"/>
          </a:xfrm>
        </p:spPr>
        <p:txBody>
          <a:bodyPr/>
          <a:lstStyle/>
          <a:p>
            <a:pPr eaLnBrk="1" hangingPunct="1"/>
            <a:endParaRPr lang="en-GB" altLang="en-US" sz="2600"/>
          </a:p>
          <a:p>
            <a:pPr eaLnBrk="1" hangingPunct="1"/>
            <a:endParaRPr lang="en-GB" altLang="en-US" sz="2600"/>
          </a:p>
          <a:p>
            <a:pPr eaLnBrk="1" hangingPunct="1"/>
            <a:endParaRPr lang="en-US" altLang="en-US"/>
          </a:p>
        </p:txBody>
      </p:sp>
      <p:pic>
        <p:nvPicPr>
          <p:cNvPr id="10245" name="Picture 4" descr="http://t1.gstatic.com/images?q=tbn:ANd9GcRTNIRQU1a3MR2G3RTF7Iupon3OFZURcAEPTi2nyUPIGZ2cVZSP">
            <a:extLst>
              <a:ext uri="{FF2B5EF4-FFF2-40B4-BE49-F238E27FC236}">
                <a16:creationId xmlns:a16="http://schemas.microsoft.com/office/drawing/2014/main" id="{D0F71FE5-8ADA-4D0F-A761-31E4A87E2D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4826" y="2852738"/>
            <a:ext cx="1743075"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6" descr="http://t3.gstatic.com/images?q=tbn:ANd9GcTTSmuaAi4S9EnaLocVwQP7J9JY6md7FVGArihaOxlfdwcYMQ62ug">
            <a:extLst>
              <a:ext uri="{FF2B5EF4-FFF2-40B4-BE49-F238E27FC236}">
                <a16:creationId xmlns:a16="http://schemas.microsoft.com/office/drawing/2014/main" id="{7CCE7335-490B-4C89-B499-8C19B6C95B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2539" y="4221163"/>
            <a:ext cx="1990725"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8" descr="http://t2.gstatic.com/images?q=tbn:ANd9GcRZq7Gtp63s6p5gmRlNSaFqtu4UUI-WdVM7_LBCOiL_QNAHshQ3eA">
            <a:extLst>
              <a:ext uri="{FF2B5EF4-FFF2-40B4-BE49-F238E27FC236}">
                <a16:creationId xmlns:a16="http://schemas.microsoft.com/office/drawing/2014/main" id="{556DCE8C-5048-4574-996A-3F8C7536E93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24564" y="3068639"/>
            <a:ext cx="1685925"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10" descr="http://t1.gstatic.com/images?q=tbn:ANd9GcRp965_IJwJwkwBMxHp6m8b9ZDo_EcsivbR0YENBJx8nAt45zd6">
            <a:extLst>
              <a:ext uri="{FF2B5EF4-FFF2-40B4-BE49-F238E27FC236}">
                <a16:creationId xmlns:a16="http://schemas.microsoft.com/office/drawing/2014/main" id="{9F4FC57B-6DF9-4AD5-9EFF-739FFA1CEF9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r="24789" b="14268"/>
          <a:stretch>
            <a:fillRect/>
          </a:stretch>
        </p:blipFill>
        <p:spPr bwMode="auto">
          <a:xfrm>
            <a:off x="8399464" y="260351"/>
            <a:ext cx="1855787"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12" descr="http://www.designboom.com/weblog/images/dress_big.jpg">
            <a:extLst>
              <a:ext uri="{FF2B5EF4-FFF2-40B4-BE49-F238E27FC236}">
                <a16:creationId xmlns:a16="http://schemas.microsoft.com/office/drawing/2014/main" id="{9EAF8124-93E4-4A47-8AB8-859F4D7252D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56589" y="2070407"/>
            <a:ext cx="2160587"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0" name="Content Placeholder 2">
            <a:extLst>
              <a:ext uri="{FF2B5EF4-FFF2-40B4-BE49-F238E27FC236}">
                <a16:creationId xmlns:a16="http://schemas.microsoft.com/office/drawing/2014/main" id="{9B71C28C-5A6B-481C-AD66-9B58DDD12F6A}"/>
              </a:ext>
            </a:extLst>
          </p:cNvPr>
          <p:cNvSpPr txBox="1">
            <a:spLocks/>
          </p:cNvSpPr>
          <p:nvPr/>
        </p:nvSpPr>
        <p:spPr bwMode="auto">
          <a:xfrm>
            <a:off x="1631951" y="1268413"/>
            <a:ext cx="6480175"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GB" altLang="en-US" sz="2600" dirty="0">
                <a:latin typeface="Comic Sans MS" panose="030F0702030302020204" pitchFamily="66" charset="0"/>
              </a:rPr>
              <a:t>Fashion fully embraced all the bold and bright colourful patterns of the 1960s. </a:t>
            </a:r>
          </a:p>
          <a:p>
            <a:pPr algn="ctr" eaLnBrk="1" hangingPunct="1">
              <a:spcBef>
                <a:spcPct val="20000"/>
              </a:spcBef>
            </a:pPr>
            <a:endParaRPr lang="en-GB" altLang="en-US" sz="2600" dirty="0">
              <a:latin typeface="Calibri" panose="020F0502020204030204" pitchFamily="34" charset="0"/>
            </a:endParaRPr>
          </a:p>
          <a:p>
            <a:pPr algn="ctr" eaLnBrk="1" hangingPunct="1">
              <a:spcBef>
                <a:spcPct val="20000"/>
              </a:spcBef>
            </a:pPr>
            <a:endParaRPr lang="en-US" altLang="en-US" sz="2600" dirty="0">
              <a:latin typeface="Calibri" panose="020F0502020204030204" pitchFamily="34" charset="0"/>
            </a:endParaRPr>
          </a:p>
        </p:txBody>
      </p:sp>
    </p:spTree>
    <p:extLst>
      <p:ext uri="{BB962C8B-B14F-4D97-AF65-F5344CB8AC3E}">
        <p14:creationId xmlns:p14="http://schemas.microsoft.com/office/powerpoint/2010/main" val="2406230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BC7C08EE-94D2-4140-9E44-4ADAEED3F3FD}"/>
              </a:ext>
            </a:extLst>
          </p:cNvPr>
          <p:cNvSpPr>
            <a:spLocks noGrp="1"/>
          </p:cNvSpPr>
          <p:nvPr>
            <p:ph type="title"/>
          </p:nvPr>
        </p:nvSpPr>
        <p:spPr>
          <a:xfrm>
            <a:off x="1981200" y="-26988"/>
            <a:ext cx="8229600" cy="1143001"/>
          </a:xfrm>
        </p:spPr>
        <p:txBody>
          <a:bodyPr/>
          <a:lstStyle/>
          <a:p>
            <a:pPr eaLnBrk="1" hangingPunct="1"/>
            <a:r>
              <a:rPr lang="en-GB" altLang="en-US" u="sng" dirty="0">
                <a:latin typeface="Comic Sans MS" panose="030F0702030302020204" pitchFamily="66" charset="0"/>
              </a:rPr>
              <a:t>Space Age</a:t>
            </a:r>
            <a:endParaRPr lang="en-US" altLang="en-US" u="sng" dirty="0">
              <a:latin typeface="Comic Sans MS" panose="030F0702030302020204" pitchFamily="66" charset="0"/>
            </a:endParaRPr>
          </a:p>
        </p:txBody>
      </p:sp>
      <p:pic>
        <p:nvPicPr>
          <p:cNvPr id="11267" name="Picture 2" descr="http://t2.gstatic.com/images?q=tbn:ANd9GcQSscXco0PcwRsZCHv59-K4hViQAC5ltUtNxmmc9wKJGZwo93rO">
            <a:hlinkClick r:id="rId2" action="ppaction://hlinkfile"/>
            <a:extLst>
              <a:ext uri="{FF2B5EF4-FFF2-40B4-BE49-F238E27FC236}">
                <a16:creationId xmlns:a16="http://schemas.microsoft.com/office/drawing/2014/main" id="{267D0F93-29B4-4AF7-9309-E19F7DFF11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3227" y="4548982"/>
            <a:ext cx="2590800" cy="19542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268" name="Content Placeholder 2">
            <a:extLst>
              <a:ext uri="{FF2B5EF4-FFF2-40B4-BE49-F238E27FC236}">
                <a16:creationId xmlns:a16="http://schemas.microsoft.com/office/drawing/2014/main" id="{41C4EF9E-44DA-4295-B375-615BBCEE1FAD}"/>
              </a:ext>
            </a:extLst>
          </p:cNvPr>
          <p:cNvSpPr>
            <a:spLocks noGrp="1"/>
          </p:cNvSpPr>
          <p:nvPr>
            <p:ph idx="1"/>
          </p:nvPr>
        </p:nvSpPr>
        <p:spPr>
          <a:xfrm>
            <a:off x="376374" y="1204912"/>
            <a:ext cx="9109075" cy="1584325"/>
          </a:xfrm>
        </p:spPr>
        <p:txBody>
          <a:bodyPr>
            <a:normAutofit fontScale="92500" lnSpcReduction="20000"/>
          </a:bodyPr>
          <a:lstStyle/>
          <a:p>
            <a:pPr eaLnBrk="1" hangingPunct="1">
              <a:buFont typeface="Arial" panose="020B0604020202020204" pitchFamily="34" charset="0"/>
              <a:buNone/>
            </a:pPr>
            <a:r>
              <a:rPr lang="en-GB" altLang="en-US" sz="2600" dirty="0"/>
              <a:t>     </a:t>
            </a:r>
            <a:r>
              <a:rPr lang="en-GB" altLang="en-US" sz="2600" dirty="0">
                <a:latin typeface="Comic Sans MS" panose="030F0702030302020204" pitchFamily="66" charset="0"/>
              </a:rPr>
              <a:t>In the 1960s the great race to become the first country to land on the moon began, this had an influence upon the fashion and films of the era.</a:t>
            </a:r>
            <a:r>
              <a:rPr lang="en-GB" altLang="en-US" dirty="0">
                <a:latin typeface="Comic Sans MS" panose="030F0702030302020204" pitchFamily="66" charset="0"/>
              </a:rPr>
              <a:t> Different materials were used such as discs of metal or plastic linked together with wire. </a:t>
            </a:r>
            <a:endParaRPr lang="en-US" altLang="en-US" sz="2600" dirty="0">
              <a:latin typeface="Comic Sans MS" panose="030F0702030302020204" pitchFamily="66" charset="0"/>
            </a:endParaRPr>
          </a:p>
        </p:txBody>
      </p:sp>
      <p:pic>
        <p:nvPicPr>
          <p:cNvPr id="11269" name="Picture 8" descr="http://farm1.static.flickr.com/167/428074317_34f77cc2ec.jpg?v=0">
            <a:extLst>
              <a:ext uri="{FF2B5EF4-FFF2-40B4-BE49-F238E27FC236}">
                <a16:creationId xmlns:a16="http://schemas.microsoft.com/office/drawing/2014/main" id="{5CEA979C-29B1-42C4-BDCD-2A05A625B7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8696" r="10870"/>
          <a:stretch>
            <a:fillRect/>
          </a:stretch>
        </p:blipFill>
        <p:spPr bwMode="auto">
          <a:xfrm>
            <a:off x="4079876" y="4462463"/>
            <a:ext cx="2663825"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6" descr="http://t3.gstatic.com/images?q=tbn:ANd9GcTQpaopWfASlq67igVtMqkM-hgs7ste6Ps0xD7lPJnJ2rB_vbwg-Q">
            <a:extLst>
              <a:ext uri="{FF2B5EF4-FFF2-40B4-BE49-F238E27FC236}">
                <a16:creationId xmlns:a16="http://schemas.microsoft.com/office/drawing/2014/main" id="{0D19487F-BE3C-4A89-B904-1A9CC9E5F0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7850" y="3068638"/>
            <a:ext cx="18669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10" descr="http://t2.gstatic.com/images?q=tbn:ANd9GcSYzJQC_8KaPbwpvPjnrw4R_Xpx0gvbqvQhN1tJFVhxb5SSdGj3">
            <a:extLst>
              <a:ext uri="{FF2B5EF4-FFF2-40B4-BE49-F238E27FC236}">
                <a16:creationId xmlns:a16="http://schemas.microsoft.com/office/drawing/2014/main" id="{7D99032A-9A01-4DC5-82D3-DEE13BE34F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1542" r="13435"/>
          <a:stretch>
            <a:fillRect/>
          </a:stretch>
        </p:blipFill>
        <p:spPr bwMode="auto">
          <a:xfrm>
            <a:off x="4511676" y="2746376"/>
            <a:ext cx="1584325"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14" descr="http://t1.gstatic.com/images?q=tbn:ANd9GcQU8MaqHQUNdGKu7btObqzMnIyuGGhZ9u6P-xFUjDgKBIi7xVdh">
            <a:extLst>
              <a:ext uri="{FF2B5EF4-FFF2-40B4-BE49-F238E27FC236}">
                <a16:creationId xmlns:a16="http://schemas.microsoft.com/office/drawing/2014/main" id="{4452FA67-5CBE-4002-AFCD-08F0228946E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18627" y="1997074"/>
            <a:ext cx="1608138"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16" descr="http://3.bp.blogspot.com/_g-Wxms1uXMg/SQieBKIknaI/AAAAAAAAADE/qKzE-sn49Ys/s400/paco-rabanne-1966.jpg">
            <a:extLst>
              <a:ext uri="{FF2B5EF4-FFF2-40B4-BE49-F238E27FC236}">
                <a16:creationId xmlns:a16="http://schemas.microsoft.com/office/drawing/2014/main" id="{157E14B4-58CF-46F8-9ED5-1E26CC89E06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16726" y="2781300"/>
            <a:ext cx="1008063" cy="154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9301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CD189A76-2598-415E-A757-C5B8167331CA}"/>
              </a:ext>
            </a:extLst>
          </p:cNvPr>
          <p:cNvSpPr>
            <a:spLocks noGrp="1"/>
          </p:cNvSpPr>
          <p:nvPr>
            <p:ph type="title"/>
          </p:nvPr>
        </p:nvSpPr>
        <p:spPr>
          <a:xfrm>
            <a:off x="1919288" y="-90488"/>
            <a:ext cx="8229600" cy="1143001"/>
          </a:xfrm>
        </p:spPr>
        <p:txBody>
          <a:bodyPr/>
          <a:lstStyle/>
          <a:p>
            <a:pPr eaLnBrk="1" hangingPunct="1"/>
            <a:r>
              <a:rPr lang="en-GB" altLang="en-US" u="sng" dirty="0">
                <a:latin typeface="Comic Sans MS" panose="030F0702030302020204" pitchFamily="66" charset="0"/>
              </a:rPr>
              <a:t>Hippie’s</a:t>
            </a:r>
            <a:endParaRPr lang="en-US" altLang="en-US" u="sng" dirty="0">
              <a:latin typeface="Comic Sans MS" panose="030F0702030302020204" pitchFamily="66" charset="0"/>
            </a:endParaRPr>
          </a:p>
        </p:txBody>
      </p:sp>
      <p:sp>
        <p:nvSpPr>
          <p:cNvPr id="12291" name="Content Placeholder 2">
            <a:extLst>
              <a:ext uri="{FF2B5EF4-FFF2-40B4-BE49-F238E27FC236}">
                <a16:creationId xmlns:a16="http://schemas.microsoft.com/office/drawing/2014/main" id="{6CB77D13-3124-412A-AA50-EC74863441A3}"/>
              </a:ext>
            </a:extLst>
          </p:cNvPr>
          <p:cNvSpPr>
            <a:spLocks noGrp="1"/>
          </p:cNvSpPr>
          <p:nvPr>
            <p:ph idx="1"/>
          </p:nvPr>
        </p:nvSpPr>
        <p:spPr>
          <a:xfrm>
            <a:off x="179773" y="1094379"/>
            <a:ext cx="7943080" cy="3168650"/>
          </a:xfrm>
        </p:spPr>
        <p:txBody>
          <a:bodyPr>
            <a:normAutofit/>
          </a:bodyPr>
          <a:lstStyle/>
          <a:p>
            <a:pPr eaLnBrk="1" hangingPunct="1"/>
            <a:r>
              <a:rPr lang="en-GB" altLang="en-US" sz="2600" dirty="0" smtClean="0">
                <a:latin typeface="Comic Sans MS" panose="030F0702030302020204" pitchFamily="66" charset="0"/>
              </a:rPr>
              <a:t>Hippies </a:t>
            </a:r>
            <a:r>
              <a:rPr lang="en-GB" altLang="en-US" sz="2600" dirty="0">
                <a:latin typeface="Comic Sans MS" panose="030F0702030302020204" pitchFamily="66" charset="0"/>
              </a:rPr>
              <a:t>were carefree and wore casual, loose clothing such as caftans, bell bottom trousers and long dresses. Many were decorated with tie dye. </a:t>
            </a:r>
          </a:p>
          <a:p>
            <a:pPr eaLnBrk="1" hangingPunct="1"/>
            <a:r>
              <a:rPr lang="en-GB" altLang="en-US" sz="2600" dirty="0">
                <a:latin typeface="Comic Sans MS" panose="030F0702030302020204" pitchFamily="66" charset="0"/>
              </a:rPr>
              <a:t>The 1969 Woodstock musical festival in New York was at the height of the hippie fashion. </a:t>
            </a:r>
          </a:p>
          <a:p>
            <a:pPr eaLnBrk="1" hangingPunct="1"/>
            <a:endParaRPr lang="en-GB" altLang="en-US" sz="2600" dirty="0"/>
          </a:p>
        </p:txBody>
      </p:sp>
      <p:sp>
        <p:nvSpPr>
          <p:cNvPr id="12292" name="AutoShape 8" descr="data:image/jpg;base64,/9j/4AAQSkZJRgABAQAAAQABAAD/2wCEAAkGBhQSEBUUExQWFBUWGBoaGRgYGRweHBwdHBoeGhofHBwfHCYgHRsjGhoYIC8gJCgpLSwsGB4xNTAqNSYrLCkBCQoKDgwOGg8PGiwlHyQ1LywsLDAqLCwqLCwsLCwsLC0sLCwsLCwsLywsLCwsLCwsLCwsKSksLCwsLCksLCwsLP/AABEIAJ0AyAMBIgACEQEDEQH/xAAcAAABBQEBAQAAAAAAAAAAAAAGAgMEBQcBAAj/xAA/EAABAwMCBAQEBAQFAgcBAAABAgMRAAQhEjEFBkFREyJhcQcygZEUQqGxI8HR4RVSYvDxFjM0Q4KDkrLCJP/EABoBAAMBAQEBAAAAAAAAAAAAAAIDBAEFAAb/xAAuEQACAgICAQQBAQcFAAAAAAABAgADESEEEjETIkFRYSMFFDJxgbHRM0ORofD/2gAMAwEAAhEDEQA/ACdsEiZz2rptu5AqOqRidqUkkjeuz1E+dJj7jCQMEVHWoQKSmMyPWuNIEHOPatxBIMjqXivAegpbyRv7UnV3zW6+Zq5+IoZp9lYTvQlwnnVp+4LKUqTmEq31fQCR6UUIR9Z6z9aBWDeIyxWTyIO/EVp1y1CWk6gVgKSBJI6QO2reofw75ct7Zs3F8Vtv61IZbJKSQEgkhIB1TJzsIM0Zo6T61WczeE22i5VuwVaY/NrBTpj1JBncQai5C4zYPMt4tvc+m3zLlTceZOUqyDHT+tM6T2qm5U4kpaACQdLaUwNk6cEbnv13mr6T27VYjZUEyS0DvqMK2rkVIU0Sduh/TemGHUuatKgYMH3ou6g4zuKKMRnGp0R2pBTnG1SEzg9KZUM+tEWzAERopYBJikFE9fpS2kkERWHU0DcfVZ+x7xTWnpt0FSnLjb+lcS8Owrwm9RG02pP0+1JZbAVmnfxBpAOZNeE8xikpn+VLSmuJFLSjNbM1EvjFdrjqMfSu1kGxmz7YytglRPf1/lXPC0jbpUx4wT+/tTUTuImvDcZ8yMU5+nevKSegx71ICvSulOK2eIMgup3rnhz/AL71IUzn+VWlly04pBWfKIkT1+nSkM4XzHJUx8TPbPle3tXVOtOKSspWkSRKJTuNlapGPrRbwCydfsmriBC0BRz2EH2yDQd8SLVA8MysPBB0gAwUlXX0n674rSOUH0/4PaFB8pYH3zP6zXPqZltbB8zrXhLKUz5EqNFVHNXLlxcoShptGkFK9brgSg9xvuI29SaJQzn60Q/9K27iB4jTa1gAEkAmadyycACScNB2JMy/ldAb4ibdTHhOJZUrUlzUhYJEEDSJHY9JNHrdln7b9qgvWVv+MDjAAU22WvTSVavfcR6AVMddOkkxtt9KBXZaexhWKrW9YGfEHjbtsUhuA2BK1YJM7COkxE1E+H16q5U6TqhKRBO6gVHTI9NKvTeqz4thSXG9JPhvN57AoIIz3yf1o45OcQ9Z2ziAnUWkoOkR8uCPvJ+pqXjfqt6jeZdygK19NRqSnLX1xVTxzizdoyXXDjYDqozsKJ32UjypWlS9iAob9t9/61lXxPvg88i3bjWkFS9gYnYKO09usCuhbeFGczm08Xu2JecC5hU64lDrQbK21OIEkkJBjzgjEggg7Gr6OtBnwr4cq9uXrpxYBaQGykjOYCCOkQlU/SKP/wALBimcZy6+7zA5daq/s8SGpUj+9e0mZqR4QA3k0hSarEhIMjk0v9dq6UZ+lLCKx9TwGZ1NO0kIp1CRQrDxEqwNsV6llQ2mvVhEwiPOsidqZWjAjFTSmkeENvWljEeRIQa/ap1lwVbv+kdz1+lKtrPMqMDGKv8A/EABilXXMNLHVUjOWjPCuE+GFagFebGB061ZOrxHeqxziM4EioT18TAmP+akwWOTLAVUYEyD4mXAVe3ABMYgY/Kn5ekAmTR18L79o2CLVtaluNAqcCklJT4hKgAD0zE1mPFWyu9vU3CgjQCROdlBISIzJ1DzHaDRr8KrdtpK1KAD7gP8RS/mbBEJCTG0TicRQrntmbgYxNItOFpyT6R6f3zWN818y8SbvbuyZegISXNQAC1pSnWSVf5tE7RtWx/jTBGKyvn3lm5dvHLtqEnwvCGPmBRoVJJgTqIFDawB909TnGBLL4UtNucMQsIQl3UtC1gZVp+UnudKgKKbptIQrUdISCVHtic+wof5B4A5b8PS2kBThKlnSdSJJhPn2+VIBPuavjwF5xKtegFaNOglRRE/miCTk7RRvYi19WMUEY25Amacc5nSh1aFKbfszpOh2ZJ3OnbEwQfWp3IXOTNs04GklQK1LQ2V4TJyAY2HrnFXl98I0OfMtCCRB8FpKcHfKytRPrPSqbiPwkYtGlui6cSExIVpiZAE47neuZVyKEOAf7zpWJZZsy74Vz6082pp9IQVA6VDY6jOTuDmZ9KzHinBXbm5uLh1aUNgLPiRIUUlKdKBMnKgJ2manv8AAVtKSpCmH0JUkf8AdSgqQnulSsTtPamXtN6+lCybdOpDYAI0pTkqlRMDzHBMyTVdjqSCsGtGVSG+4a8kWzVvc3SGFa21M2q9XSSDqBPST5o6TFE5uQqdKk4wYIMH6bVmN98MbppehshbSyEhWuDnYlIwYz1iuWL7VnxFSG3ChKVFLgdbICkz5tOkn5ehNU8fkoMY8SK/jsx8zSQ1/OuhG30mo7HG7ZbgQi4aWpWwBMnHqBk9qs/BHX23rprYreDOaamBwZE0fWlBNTnLUQII9qgsqCiQlQJSdKozB6g9iO1H3BMwoRFHfFKUIpwJr2iTHWgyMwCMxoMkkR+ldqzskJT5jvXqTZaQdCOWoAbiXG43B3il2ic5j1qXdeYD3rqOHmBA+pMA0BcY3KlqPxPOXDcd/So/iSYiIqT/AIWnqsD2FeVbtgTBPqT/AEqR+TUg/i3KUpdj4kV9xKQTOIypWw9T6dKbUyMHKgSNtqkFxpKSEoBBJMKGqZ9+npSV8TVtkAdAI/4rn2ftKtRrJlK8JicnUzxr4WXbty68442kOlYVqBJ0qxtiSITHsKu+CfCphl1t124ddU1OlEJ0DVMiIyM98Vfq440kEqeZHu4j+Zqru+fLVOEuKdPZltbn6gBP60kcu1xpDGjjqDkmFBtWY0lOsdlbfavOFrH8NONpExQe3zlrSPCt3lkgqGtSG8DeQST+nWmnOabkqgWqPdTyiPbyoFJduS4yAIYrrU4hm7xQACO/oAPWg7iXF+Ji5BS7aIttXrOn11Zk+lZzzRzJf3SFfKyhsqSpLepJUoRMz5jvttWdv3rij5lrV7qJ/nR0cexsl2BP/OJ5yqaxPqR3n60aUEKuGtZiATvO0QKeVzCxcJKZbcBwYIP6Hevlvhbx8Zvr50/uKJl8fWH1xCVNqhKhghP5pjJ2H3NefiMuFRoSMh2RNS5msdaXENnQqDsJBnoQZEEYPXNVVhwlTiG1PJ8JxvUlRSlISvI0ykiFJjGRvQ9zjxf+E1cNqCw6EysoSFT5gpIj5YgDrvvmgtXMLwJCHFpEk5Uon7zmvV8Z+mO0x71BxibrbFLaSlAKU9BJIHtO1J/AtOeYtoKojVpE+tY1Y83XHyeKQT8pknJjBk7YHtn2oos/iIpkgOqK1gBUjABByhQjBxGsGM7Uofs+1T/FkT37wuNCGFvyzb274dS0jWk7Knyn/T/lIn1HtQxzHfXD3FC3bqSglrQErJAKcqJkGATtO+KYvviC49clTTYSgDzhJ1AdIBiegEiqDi3Fnn4WtoBSBlQwdPYic5q2mu6p/OVinathn5mytcOdW0kOOEKAAV4ZgExkAiDApHAuWvw6nilal+MsL824MZk9ZJmT7VQN/EZQYCi2kqLeIVMqj5vvJj6dKD3uY31LX/GUdU+UkgjYyIET0ro/vCKcgbnMKHwZsyGsf8U+0hIyax3hPEnteHFA95J33xRwzdLWEeIudMnO+ev9qaeQPmB6MKXrtABiDXqordtufMskdgP3r1L/AHxBrMYOOx+JecT4gltSNbnhq1YSE6ioZxABIzGRUbiHH0tghwOCAPmTHSRGo5+1Un4vVxNpE/8Amp7/AJQf0gVJ+Jyh4zPWAtR+gAH/ANq5r/rHZ+cTpAeiuJy45vhsqCFEZ0lSvKT28oMGOnpVTf8AOLyVBtCWwtUY0uORKdQzKQegiuFX4hm3s0DSrzOKUTjKJ236UYcuWaEsNKKcqKyqQJJwnP6VjUVrgncxbnLQF4r+LSiVXzonMNoQgRjYgE9e9U3GGJtWfFdfdU4VKJcdWQEoVHy7TJA26Gibmp/UFEAABbqB28qgNvtQ9x9vSizcV8oChjvrCx9SP2pVI6kdvudDkBDWCvmP8n8MbWghplAdQ6ydYSArSoyfMc9CK0u+UQAnVA1BJIOnJMgT09aEeRrRJQt07uKkkYEBRMewJP3oqumxKUpUIUrWUpEzoEkwQJ3H6+lWVEEMy/cgJyVU/EBufuZEWriGwDqdClFW/lBgD70Po+JqnEsW4TADifMNyZj7VN+K9rKWnBkgqAEZA+aR/MUG8i8JVcXzalJ8rZ8RfsDj7qj9aUrgVE/G5r1H1B9wxvvM2CBGtTi5P+pyZz6RQBY8GYcbcWtxYdSspS2ANKj31dANz6bVonGUj5QBgqgZkAOUE8F4aCpyVhvQpRcUsQEmYTG5ztEVLwXwGP8AKP5SH2gSVY2tsFkIb86IElRMxHmjaCZMVc8R5ZtfADzQKnHWylAST5llSgrykbCMDfarPgHwnbCS666SogFKNsFOyzG87RQ7y9frtr5thSylvx9JbIwDO/8A8oIIiqe2z1OZpQdRkYjPAuXXF295bOtlLjSUqSj8wUCVdO4JwO9WbPIV6/ZavwKB5BpIShDhwckE6pjp1NFXA+HLPHXkBK9CW4WRsobok7pVJV9q0R7hhAhDeDuSSf3VWrY4JONHB/zJralOAT4nypxbgT1ssJfaWgkSnUCJHU59aRbr1gJVGofLj5v9JPftNav8SvhxculDrDOtQkLAMrM5Biem2O9Zz/0ncpOWnBG8p279aoV8jMSVIOpZ8CbDWozJVBEHyxEpx3z9KsW7nU5mMoUCPrOPoaVZcn3Jtg4huZJCklQ8pTEHeM58vTFL/wAGfbgFqFRGkLRO8yJV2Eb9aat9SjDGAaHOwJRXrwbwnCfmiNp3V9+nrUVlRWs74hMkzj32/wCKseO2YU2pSklKkR8y0SRtAAJJV1PTAqtTZpUnCjMEkg+mx9ek0h+pJIhMvUbhJwm6Skkt6zOTAJIAGem1XTXGAIEEnETAOR1kzVJyY7pChMmB/YV5Kgbj/wBZMTkwP2xU7IGOzC7dBqETXMagsICASmSdRUDgTsE9q9Ue0tBcXCrgkJStwI0zJ8yQN/YfrXqXZQAdTa7DjcvmWlF8XKRPhz0UTBTjUcaT12r3MHG1uHW5bpcjUnJWBpUBGw6x+lJ4TfIYbWFIeKlKgaAkgaRMfMCRH7VDuOPIXqSorBx5S0sHSkGSSMTBHWjtVVUOvzOpWnawgjUiL4wkqT//ADeaEgELdECIj5M0Q2PMbyW4DSEJGowVqPzbjKO4oa4bxBlS0p8RKUlWNUpxqk5IxAirnid0FrXodb8KZlC06towknqr96VyVf8A2xMp9Itv/wBieUE+GpOhtUSYK3B80ajqjfFIBK2ghTbOlMEJLhwR1Hl3ztUha1oSNWtQ6nSD0kAxsf601xRhaVbOAJSFFUGMqg52nO1c1Rc2cjxLyqSRY8wls6Q0xAEZdgfbTvNS7jmlSjMNTmCl2IB9Y79TVMjjejSooJGrwyokQMkex2mKeVep8SVFMKPlMDPqMU5rbaqh11EHjqbTmRuO3vjpKFM+IlUZS63g7TMyI7xS+X+GJtW4QkEKPmVr1FQ6DAgCMQKsCwjrpHqQBVZf3zTaFqBaWpIJCMZjMbe9TLcWHRAd+fyYz0wZU3FkUqjqQVEgmJ1qA36AACKq7ewh1KNcqKkrPrpUCff61LffBQhwDTrSuANsLx9s1zhPDybhtZ3kCc/UVZ6hDZMAICPENOYL1TDSH0kqQPnRmSD1T7dQelQb/g9nfFl9pwNOIUlSyCP4iEnVBE7jp9at+IR4Y6wDPUj6e1A/FbFFggLZlSXNWpXUE5SAJgZxFW1IV3Jb7VGvMl8duuIreW41dKtW1mUoBOmJhMqAiSMneg7i3OfFUFSHbx7ABwvcHYgiJFV13xm5WQC6uFSCmYHtHSqNwHVmZHf0qxAR5nMY9jmab8OuDLukLduLhfmwgLcXKonUZnHb6GiF7llkOlkNuOqG4C/KgHYKO0n+9B4fuGLZtbLwS38unSkwepyJiZmp/KnNVy2h1YbU+VEqWUuBGnQBv6QcVG1LsxdsY+Jap6e2H/8A0WlDQR+Icbbg/wAFkAiSZJ1ETOaab5MtSTrS6sHqtaice0ChF/4xrRGuz9iX/vumKSn44hIj8HPs+D+yKCyixyCup4XddGGbnJPDnMLZSBv86v31Ulz4fcNSCUoiRsHFbe04FCbPx4ER+BR9XQP3RSHfjUheFWDJ/wDeT+4RT0qdVxBNivCprkuyZnwyEE9C4P61DvOX7RtWuElRmP4iuo7JTtVOj4oMaf8AwTYjp4v7YzVgOMl8fw7dPSMqiffSIpeMNsyitEYZPxGLVttAltjqCBqXBg77GACN65U5m/1BaXShpSQABMGT0g7jYzXqVYbQfb4jFrpktl9ph14ErUEKIKggrSCCDukmPKQCT3plhTSluPlQU0kziRA0ebUCB0AEVTu37NuhxTdyXkrWPIWC2oeWDBmCkAbem9Id5nac4fcaHEBzQRpVhRGmDE7nFMt7dQggJYGYk/UVwHnhu8cUyWPDQs6UOASAo7SYgE/2qKnhoU8tBQ2oHAJSCfN8sKjI6+1V/B+KJZKLUhIbKBn/AFqEmfWYojReONqDja0gEBELbCoIwqARISNt6crrV7B4MSiFzn5jvE7dtCkISiEwiVpJSU7eadWMxn1qKOMLS8tn8S5okJ1LcKkbSRkGcVY3nElOWrgSG1OA6VhJUkqHbIIE4O/Sh5kMpS6zcNKZUpQ8yxhM5nHWN/TapAScqv39y8ecNE3Fgv8AEKYW+kJABRqR5VFQkDBwcn7VKsLm4XLJbZ1MkFHiJKVFJJjYGBt9xULh6kIc1oU26QTAJMbQkxuDGfSam8Huli8ZKwThLZPfEA49QKxjnCn/ALjraWwWB0BF3t04haWXko1uZCQ+cbwCSjSJgxJE0m+sUtoJesbhtJMagQpP0O1W3NKrcXlv+It1kmAFpEgnX5UkDJKTBjsaPuIMhLAZQRKYI1ScffO/2iugHrXRXAH4nCXuCGRjk/mYs88gkBvUlMmNQGMpxjvUPlRL1zxUpK1htoqUQDgAYA9JJFEvxAstCrVatQhaxJjOAdhgbbGiH4b8vBq3ceCgly4eUuI1fw0akJSfdRnftU9fR8so8iWWswABPiVPxC5ZQ3aruGS4l0aZUHFeYTGRNZFfvvJ8yxGo7EmTHUie/XvX0BzBbly2faiVAYHeM49awLmG7UspSUxpkSRCt8g+x/c0zjvklYvlIoAaV6rxatycepqwuAjQCEFJ8uCZH/GOlS+WWkgyRK1AhAKZBV0G/Wdql8xXiAopaCQAMgGUgk7oEYEjIzuKf293XEiK6yYW2HKyHkB1bzZDfzMAnUkKHlI9znG/0p6wYbtnnGgj+EtIO+ZwTneevWhTgnNN0p1ttAHnwAUpgyMk4kDA2MCKv31OruHkBAlxDIgxIVGIPQzifU1Iame0ITrHiVn/AEy6+cyq+J9j/FGhOFaVDSN5QJI+oNDnDuV/EtnHlOhspWlCWyDqUSJn0SB1rYrJpxnw/H80ARCNRJIymSemMwJ3qFxzl9NytJ1pb0mACkAgHoYTmPajVzUOh3+YwolpDMcZmJmzX/lV9jXPwyv8qvsa3W3tQhSdSEu7AygT9Anf3ovf5ct/DCvBBKuiUyZGSPMRmAeorDymAz1i349a4IbInzlYkBMGQYO6T27xWrcC5gRZsArSpWsIOO4H7VV8/wDFBbLaS15QsKJJb0qGwEHaDnYmq2wvEOuJUslxKUyAkwdW/wBAY7GlWFnwcYj6SigqN5hNccTReBTi0aFJA8uM5wcjOK7UDhF4XFTIQQSkmJKQdtJ79Jr1Nrs6jBUn8wLUJb2tj8QXa+Hd3kLcbCQD5tZj6wJpT/w+eDadbzKRI3UcRjIjselHjrLhn5IInymPuJ/oarbrhjTwCVpJyJgEx3JUTP61MvKbO9QfRUyK9yWp5wOgkISAZAnI3+8UM8c5kcZuRogJRMAjuZPXuJrQ0ccTa2qmtWkpEJnMpjHv2msY47deK+oj0H+/qTVVOLDn4i7GZBgaMKLTnttTgWtCm1H5tJlKsRkbxV3b8WFw4dC5Cts6j3g+5mstWyoDIPoYrjFwpCgUqKSOoMUVnEVtjUZx+a1T9iMzUuaG5ZbW01qRqSlwQCZEA7eZOB7UzwqyVrbLanEKkqCgZ+SSYCge1B9tzzdJSUFzWkmSFgHPvv071cs/EZJS2Fs6VN4lBJkdiCffbvSWqsVQoGZtlyWFjkjM1zlPid5cJW4HGXUNR5nUHJiTCkHBCfT81PucxvAa37PVjBZcTInppVpPbaao+UueLAcPRbsu6HVGVpc8hKlZME4I2G+wq+vnIhU4SCrpGBAOrrnp60nk2OrKpGovjoCDAn4gcVDrLcNuIKXTIWjTnR0JyfqOvWrH4X8wyp22eKSArxG0z1UYUkdzqIIB7mhnnp5RaStUzrGTknyn7DbFO/Dpts8RTrhEpX5tuk49SAofWadW2gcfcpsr9pxsjE1V3Q4vUgpUMpVpMwR0JGJ3FYV8R+Alm70JB861KT7Kj9AQa3i/vkMwYBQBsiMfrAoB+IDjN2EaUKS62ZSTAnYlODuQD9qxHVbMQSrWVYxBVp5lDRbQkqhIBUAIC0gwruKHrrgqXUKU3r1J/wC5qzGYBAGcz2oiurU6m0LMBw/k7mYnt/aq3iPH2mUXLaWiLhelsLOIQDKjHRRIEehplHnUjfHiReW7V3xGw1IcT2E/MfUZntRDxnnZFk4UtRcXAPncP/bQqIhIEaiNpOAZiod5zCu24TbgGHXkKQ2RuloKPiKnfUtR0jsEmgjh9gp5UDoJJPQCmqvZ/Ub40IRsKJ0X58y5u/iLfuEzcLTPRMJH6CneE/Em9YIHi+IiZKHAFJP8wfUGltW1oyU4U9PzK6b/AJZpVxd2Sjp8AgYhX7yBR9lbyIAVseYd8pfE9LikhaU6gflP/wCFe3Q1rVvfIcQlSB5DkEDKT2WOh9a+abvlMeGl5hRCVDUJO0GM9QfXaN6NvhrzipbpYuZ8SIkkiR9CM7Z9iDvQqisCM6/tPWZOMLv5/P8ASFHxQ5VRc/h3AQltvxAQiB5lkEHaACQZPtVFwnlhouqaQlDRUCUaSSR5RIJJMpxOdjRo66bdRxrac3BzB6ieuO+9Va027B8e3aSCcKCQdfoEgmO+KnvFinoRkff+ZvGvQrnGGgXxC0VZEqUTJgARsQSf1x9q9VpzrxkaU6kpIWCVpImFenXEiuVq2lB1YGesUWHsDFr4s7ABAjrCd9j/AFz6U2viidCCEBPm/KowCcCR6kVcXS20gAIcIVmR3OSO0dKpFp1iNMI3hW/12n+9czRlDdhHLo/iQg+VQT0UBvsBHaar2OAtlwlDLQUCZ8nTtBMZ671aWLRbJJQmVHucbdzJxn6Gk3SvFSVHYkFQ8wg9Mn160QfGgYDqDuVFxw5DspW35IIkYzuB2HeR2oYvuS0pTKFE7jpgj26RRoWCcgzv+b0gCP07Uk2YRJAWdQ0gDM7Z7DqDTEvZPBjFr7HczC85edRJA1JHUfzFQUtESIz9ZFatcWBgalyZERCZ6xOo94BNVvFGGESXVJKiD5QUyAZmFT5Z/arq+UW0REWUY2JnbSwAZmYxHeevpE/pRFwviN/a2ybhDiksqWW0hRlKiBJhCpBA6mIzFV/EF22tOkOKAgKgiCOuklMjpEijbnO3t7vhdncWZUlLCSwpggqcSZ1+ZQgRuZgTP0qs4I2IgZB1GeI8dcu7JpDjbaXFK8RLjZABQNSVJWkfIoKj3kVechWpcu0RGkeecbCR+6oPuKy7h/FFMBQKArUBhe2Jgx9a274P3oetnrhaG0K16BoTpwkDc7kkn9KntrCjI8S6jkEAr9ym+KFr4KF3CTpUDoQE43wSY3rKr/jTzgAW4pUdz9c0dfGXmLxHvw42QZgdz3/pWbFUj6UVKADOIrk2ntgGaZwu+/EWoW4gjSEALBBKzsdXYg9B3qk5nYQtWgjS4iYWYGo7kKnbERNV/K/EwEOM/nWB4Z7KmTj1Aq4/CeOlTryxC3VDJVIIwIHU4FLI9N8xDbXUF+O8RLymxp0htpDQEyPKPMfqqT9ak24LdulGZd8yoGdI2AO/0pNpwpCrlxBUQgaiFQOm0g1Ld4UoXPh/Ony6SMahAg+k9aezLjEFckznD+BlxJddX4TSTGo9+gSkZUqeg+9Etx8N1BkOhRT8vzgpwcZ1GAfQx71H4/zKi3dQyhCT4USoRIV1Cex3P1q/4VzC3eMqZX4j7R0qdxBRGSrG6QYmdwamayzRA1Llrr2M5MHOD3j1q74DiZQsny5zmPLOx9Dvj0rvMHDPDX4jOoEedKvTcpPt3UZzFGfG+RdFvCXS6kZaUT5kYkCcyBmD0FUnCR49upKwSpOYx8wOf1nf1rPVHlf6xTKfmFnAeZGru1bWmQUiFpJJ0kbjOcnIJzXtaErkatRAnfSJzjtM9M1myL5Vq8XGpIVhaM6frtOZz3FFVt8RCtlKAyNQGSTIP6TURSytsqT1P5m/pkbG53mKxUogluQdpSVQNgcV6rWzvnXGQoqIKxsknTnoEg4r1eNpggY1JTF0k5bQSkT825neTvPp6fWm0WaT5VIQ5BOIJAnOc+xipN3PihJMgCJgT6Z9KcRKFgDZXoOk796nZd5loH3OMWaTlSQFb+3T1/SvX1qDBU4CNJHlMTGwUNzioaeNFUDTErCTBOcmn1PHUT0SUpAG+05JmftWNqaADIVvaoMqEKSPLmBmYkegn3rjbo8uqDJmBODsRHbBpziSwWtQSJgkTkCcYG3Wq+wTrHhKzISCTk/yrAuu0PQbAEz/AJs4t4mtDQ0NtqAORqUozB+kftQlJq6vLHxLp0Tpl0jadyfX0qbyPwFFy8tte2mdpzrCf519EnWtNTk2EuxMGAkminklS5chelKQCQSRkmJEdQAaIeG8ssi7cQkQlCUAe65JO/YR2qLwx9NtcXaUp1JASpIJ2iTvGRmlPb2QhfqYqHIluzwRq4y82CD+ciPyyRMzmBnG9F3JXDxbWiggaW/FUsnskJHfPTrWc2vMi3UrKUpQUoKyo+YqMA9Yjfejvl5xSeBKJUVqUVlRPWVAfsYqNkdVJY6+pXTgGZLzLZXD9w9cFpzSpRM6Tt0/SqNdosCSlQHqCNv+RWu8YvvC0QlJJmCZkRv96C+auOuOK0bIBVAHY9Ceu1UUXs4AxqIsrxvMFrd3SoEGCDI+lF9txfxGvKjSAtKiozMkx/sChFxqKIbNwotmSN1OE528icYp9qhgDJ1bHiLcSVOgJ0eYEAqGDBkR2OTk+narrgTSgkOLAAadSJg5zkT1qnub8u+dxIORhI04nT0653p+4fQWnUlCiWSSFayJxiUxGPTf0pJBZcRxABzKbmYpN28UZSHFSqZBzuKl8rqBeUjWpDRTK1gZ0pz5gDkEwNPciqNjzKSmYBOYou5btfAtn7pBlSXfCCFAFJSQZJ7mYP0qlhhcQVJZ4XPc5KbatmWhrLxAlQ2QFRMf5iOu0VBUnwr90JnQokwJHSfvSuHOfxQ3HyL0A9QABP3mmFOzeFZ6hSo6da5SBRkAfzl/IBGCZCvka1GQAZO43g9epMd42pti1AVCUCScqjpHT0p69UdUEkwSc+07Uy3eneJiP5UW8YiBiFVjclI8pS3Ppjt/ua9VVaX8nb8ojJgY7V6leIfYT//Z">
            <a:extLst>
              <a:ext uri="{FF2B5EF4-FFF2-40B4-BE49-F238E27FC236}">
                <a16:creationId xmlns:a16="http://schemas.microsoft.com/office/drawing/2014/main" id="{68FB9EC6-1A69-4B42-94ED-294E7D7911E3}"/>
              </a:ext>
            </a:extLst>
          </p:cNvPr>
          <p:cNvSpPr>
            <a:spLocks noChangeAspect="1" noChangeArrowheads="1"/>
          </p:cNvSpPr>
          <p:nvPr/>
        </p:nvSpPr>
        <p:spPr bwMode="auto">
          <a:xfrm>
            <a:off x="1679575" y="-715963"/>
            <a:ext cx="1905000" cy="1495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12293" name="AutoShape 10" descr="data:image/jpg;base64,/9j/4AAQSkZJRgABAQAAAQABAAD/2wCEAAkGBhQSEBUUExQWFBUWGBoaGRgYGRweHBwdHBoeGhofHBwfHCYgHRsjGhoYIC8gJCgpLSwsGB4xNTAqNSYrLCkBCQoKDgwOGg8PGiwlHyQ1LywsLDAqLCwqLCwsLCwsLC0sLCwsLCwsLywsLCwsLCwsLCwsKSksLCwsLCksLCwsLP/AABEIAJ0AyAMBIgACEQEDEQH/xAAcAAABBQEBAQAAAAAAAAAAAAAGAgMEBQcBAAj/xAA/EAABAwMCBAQEBAQFAgcBAAABAgMRAAQhEjEFBkFREyJhcQcygZEUQqGxI8HR4RVSYvDxFjM0Q4KDkrLCJP/EABoBAAMBAQEBAAAAAAAAAAAAAAIDBAEFAAb/xAAuEQACAgICAQQBAQcFAAAAAAABAgADESEEEjETIkFRYSMFFDJxgbHRM0ORofD/2gAMAwEAAhEDEQA/ACdsEiZz2rptu5AqOqRidqUkkjeuz1E+dJj7jCQMEVHWoQKSmMyPWuNIEHOPatxBIMjqXivAegpbyRv7UnV3zW6+Zq5+IoZp9lYTvQlwnnVp+4LKUqTmEq31fQCR6UUIR9Z6z9aBWDeIyxWTyIO/EVp1y1CWk6gVgKSBJI6QO2reofw75ct7Zs3F8Vtv61IZbJKSQEgkhIB1TJzsIM0Zo6T61WczeE22i5VuwVaY/NrBTpj1JBncQai5C4zYPMt4tvc+m3zLlTceZOUqyDHT+tM6T2qm5U4kpaACQdLaUwNk6cEbnv13mr6T27VYjZUEyS0DvqMK2rkVIU0Sduh/TemGHUuatKgYMH3ou6g4zuKKMRnGp0R2pBTnG1SEzg9KZUM+tEWzAERopYBJikFE9fpS2kkERWHU0DcfVZ+x7xTWnpt0FSnLjb+lcS8Owrwm9RG02pP0+1JZbAVmnfxBpAOZNeE8xikpn+VLSmuJFLSjNbM1EvjFdrjqMfSu1kGxmz7YytglRPf1/lXPC0jbpUx4wT+/tTUTuImvDcZ8yMU5+nevKSegx71ICvSulOK2eIMgup3rnhz/AL71IUzn+VWlly04pBWfKIkT1+nSkM4XzHJUx8TPbPle3tXVOtOKSspWkSRKJTuNlapGPrRbwCydfsmriBC0BRz2EH2yDQd8SLVA8MysPBB0gAwUlXX0n674rSOUH0/4PaFB8pYH3zP6zXPqZltbB8zrXhLKUz5EqNFVHNXLlxcoShptGkFK9brgSg9xvuI29SaJQzn60Q/9K27iB4jTa1gAEkAmadyycACScNB2JMy/ldAb4ibdTHhOJZUrUlzUhYJEEDSJHY9JNHrdln7b9qgvWVv+MDjAAU22WvTSVavfcR6AVMddOkkxtt9KBXZaexhWKrW9YGfEHjbtsUhuA2BK1YJM7COkxE1E+H16q5U6TqhKRBO6gVHTI9NKvTeqz4thSXG9JPhvN57AoIIz3yf1o45OcQ9Z2ziAnUWkoOkR8uCPvJ+pqXjfqt6jeZdygK19NRqSnLX1xVTxzizdoyXXDjYDqozsKJ32UjypWlS9iAob9t9/61lXxPvg88i3bjWkFS9gYnYKO09usCuhbeFGczm08Xu2JecC5hU64lDrQbK21OIEkkJBjzgjEggg7Gr6OtBnwr4cq9uXrpxYBaQGykjOYCCOkQlU/SKP/wALBimcZy6+7zA5daq/s8SGpUj+9e0mZqR4QA3k0hSarEhIMjk0v9dq6UZ+lLCKx9TwGZ1NO0kIp1CRQrDxEqwNsV6llQ2mvVhEwiPOsidqZWjAjFTSmkeENvWljEeRIQa/ap1lwVbv+kdz1+lKtrPMqMDGKv8A/EABilXXMNLHVUjOWjPCuE+GFagFebGB061ZOrxHeqxziM4EioT18TAmP+akwWOTLAVUYEyD4mXAVe3ABMYgY/Kn5ekAmTR18L79o2CLVtaluNAqcCklJT4hKgAD0zE1mPFWyu9vU3CgjQCROdlBISIzJ1DzHaDRr8KrdtpK1KAD7gP8RS/mbBEJCTG0TicRQrntmbgYxNItOFpyT6R6f3zWN818y8SbvbuyZegISXNQAC1pSnWSVf5tE7RtWx/jTBGKyvn3lm5dvHLtqEnwvCGPmBRoVJJgTqIFDawB909TnGBLL4UtNucMQsIQl3UtC1gZVp+UnudKgKKbptIQrUdISCVHtic+wof5B4A5b8PS2kBThKlnSdSJJhPn2+VIBPuavjwF5xKtegFaNOglRRE/miCTk7RRvYi19WMUEY25Amacc5nSh1aFKbfszpOh2ZJ3OnbEwQfWp3IXOTNs04GklQK1LQ2V4TJyAY2HrnFXl98I0OfMtCCRB8FpKcHfKytRPrPSqbiPwkYtGlui6cSExIVpiZAE47neuZVyKEOAf7zpWJZZsy74Vz6082pp9IQVA6VDY6jOTuDmZ9KzHinBXbm5uLh1aUNgLPiRIUUlKdKBMnKgJ2manv8AAVtKSpCmH0JUkf8AdSgqQnulSsTtPamXtN6+lCybdOpDYAI0pTkqlRMDzHBMyTVdjqSCsGtGVSG+4a8kWzVvc3SGFa21M2q9XSSDqBPST5o6TFE5uQqdKk4wYIMH6bVmN98MbppehshbSyEhWuDnYlIwYz1iuWL7VnxFSG3ChKVFLgdbICkz5tOkn5ehNU8fkoMY8SK/jsx8zSQ1/OuhG30mo7HG7ZbgQi4aWpWwBMnHqBk9qs/BHX23rprYreDOaamBwZE0fWlBNTnLUQII9qgsqCiQlQJSdKozB6g9iO1H3BMwoRFHfFKUIpwJr2iTHWgyMwCMxoMkkR+ldqzskJT5jvXqTZaQdCOWoAbiXG43B3il2ic5j1qXdeYD3rqOHmBA+pMA0BcY3KlqPxPOXDcd/So/iSYiIqT/AIWnqsD2FeVbtgTBPqT/AEqR+TUg/i3KUpdj4kV9xKQTOIypWw9T6dKbUyMHKgSNtqkFxpKSEoBBJMKGqZ9+npSV8TVtkAdAI/4rn2ftKtRrJlK8JicnUzxr4WXbty68442kOlYVqBJ0qxtiSITHsKu+CfCphl1t124ddU1OlEJ0DVMiIyM98Vfq440kEqeZHu4j+Zqru+fLVOEuKdPZltbn6gBP60kcu1xpDGjjqDkmFBtWY0lOsdlbfavOFrH8NONpExQe3zlrSPCt3lkgqGtSG8DeQST+nWmnOabkqgWqPdTyiPbyoFJduS4yAIYrrU4hm7xQACO/oAPWg7iXF+Ji5BS7aIttXrOn11Zk+lZzzRzJf3SFfKyhsqSpLepJUoRMz5jvttWdv3rij5lrV7qJ/nR0cexsl2BP/OJ5yqaxPqR3n60aUEKuGtZiATvO0QKeVzCxcJKZbcBwYIP6Hevlvhbx8Zvr50/uKJl8fWH1xCVNqhKhghP5pjJ2H3NefiMuFRoSMh2RNS5msdaXENnQqDsJBnoQZEEYPXNVVhwlTiG1PJ8JxvUlRSlISvI0ykiFJjGRvQ9zjxf+E1cNqCw6EysoSFT5gpIj5YgDrvvmgtXMLwJCHFpEk5Uon7zmvV8Z+mO0x71BxibrbFLaSlAKU9BJIHtO1J/AtOeYtoKojVpE+tY1Y83XHyeKQT8pknJjBk7YHtn2oos/iIpkgOqK1gBUjABByhQjBxGsGM7Uofs+1T/FkT37wuNCGFvyzb274dS0jWk7Knyn/T/lIn1HtQxzHfXD3FC3bqSglrQErJAKcqJkGATtO+KYvviC49clTTYSgDzhJ1AdIBiegEiqDi3Fnn4WtoBSBlQwdPYic5q2mu6p/OVinathn5mytcOdW0kOOEKAAV4ZgExkAiDApHAuWvw6nilal+MsL824MZk9ZJmT7VQN/EZQYCi2kqLeIVMqj5vvJj6dKD3uY31LX/GUdU+UkgjYyIET0ro/vCKcgbnMKHwZsyGsf8U+0hIyax3hPEnteHFA95J33xRwzdLWEeIudMnO+ev9qaeQPmB6MKXrtABiDXqordtufMskdgP3r1L/AHxBrMYOOx+JecT4gltSNbnhq1YSE6ioZxABIzGRUbiHH0tghwOCAPmTHSRGo5+1Un4vVxNpE/8Amp7/AJQf0gVJ+Jyh4zPWAtR+gAH/ANq5r/rHZ+cTpAeiuJy45vhsqCFEZ0lSvKT28oMGOnpVTf8AOLyVBtCWwtUY0uORKdQzKQegiuFX4hm3s0DSrzOKUTjKJ236UYcuWaEsNKKcqKyqQJJwnP6VjUVrgncxbnLQF4r+LSiVXzonMNoQgRjYgE9e9U3GGJtWfFdfdU4VKJcdWQEoVHy7TJA26Gibmp/UFEAABbqB28qgNvtQ9x9vSizcV8oChjvrCx9SP2pVI6kdvudDkBDWCvmP8n8MbWghplAdQ6ydYSArSoyfMc9CK0u+UQAnVA1BJIOnJMgT09aEeRrRJQt07uKkkYEBRMewJP3oqumxKUpUIUrWUpEzoEkwQJ3H6+lWVEEMy/cgJyVU/EBufuZEWriGwDqdClFW/lBgD70Po+JqnEsW4TADifMNyZj7VN+K9rKWnBkgqAEZA+aR/MUG8i8JVcXzalJ8rZ8RfsDj7qj9aUrgVE/G5r1H1B9wxvvM2CBGtTi5P+pyZz6RQBY8GYcbcWtxYdSspS2ANKj31dANz6bVonGUj5QBgqgZkAOUE8F4aCpyVhvQpRcUsQEmYTG5ztEVLwXwGP8AKP5SH2gSVY2tsFkIb86IElRMxHmjaCZMVc8R5ZtfADzQKnHWylAST5llSgrykbCMDfarPgHwnbCS666SogFKNsFOyzG87RQ7y9frtr5thSylvx9JbIwDO/8A8oIIiqe2z1OZpQdRkYjPAuXXF295bOtlLjSUqSj8wUCVdO4JwO9WbPIV6/ZavwKB5BpIShDhwckE6pjp1NFXA+HLPHXkBK9CW4WRsobok7pVJV9q0R7hhAhDeDuSSf3VWrY4JONHB/zJralOAT4nypxbgT1ssJfaWgkSnUCJHU59aRbr1gJVGofLj5v9JPftNav8SvhxculDrDOtQkLAMrM5Biem2O9Zz/0ncpOWnBG8p279aoV8jMSVIOpZ8CbDWozJVBEHyxEpx3z9KsW7nU5mMoUCPrOPoaVZcn3Jtg4huZJCklQ8pTEHeM58vTFL/wAGfbgFqFRGkLRO8yJV2Eb9aat9SjDGAaHOwJRXrwbwnCfmiNp3V9+nrUVlRWs74hMkzj32/wCKseO2YU2pSklKkR8y0SRtAAJJV1PTAqtTZpUnCjMEkg+mx9ek0h+pJIhMvUbhJwm6Skkt6zOTAJIAGem1XTXGAIEEnETAOR1kzVJyY7pChMmB/YV5Kgbj/wBZMTkwP2xU7IGOzC7dBqETXMagsICASmSdRUDgTsE9q9Ue0tBcXCrgkJStwI0zJ8yQN/YfrXqXZQAdTa7DjcvmWlF8XKRPhz0UTBTjUcaT12r3MHG1uHW5bpcjUnJWBpUBGw6x+lJ4TfIYbWFIeKlKgaAkgaRMfMCRH7VDuOPIXqSorBx5S0sHSkGSSMTBHWjtVVUOvzOpWnawgjUiL4wkqT//ADeaEgELdECIj5M0Q2PMbyW4DSEJGowVqPzbjKO4oa4bxBlS0p8RKUlWNUpxqk5IxAirnid0FrXodb8KZlC06towknqr96VyVf8A2xMp9Itv/wBieUE+GpOhtUSYK3B80ajqjfFIBK2ghTbOlMEJLhwR1Hl3ztUha1oSNWtQ6nSD0kAxsf601xRhaVbOAJSFFUGMqg52nO1c1Rc2cjxLyqSRY8wls6Q0xAEZdgfbTvNS7jmlSjMNTmCl2IB9Y79TVMjjejSooJGrwyokQMkex2mKeVep8SVFMKPlMDPqMU5rbaqh11EHjqbTmRuO3vjpKFM+IlUZS63g7TMyI7xS+X+GJtW4QkEKPmVr1FQ6DAgCMQKsCwjrpHqQBVZf3zTaFqBaWpIJCMZjMbe9TLcWHRAd+fyYz0wZU3FkUqjqQVEgmJ1qA36AACKq7ewh1KNcqKkrPrpUCff61LffBQhwDTrSuANsLx9s1zhPDybhtZ3kCc/UVZ6hDZMAICPENOYL1TDSH0kqQPnRmSD1T7dQelQb/g9nfFl9pwNOIUlSyCP4iEnVBE7jp9at+IR4Y6wDPUj6e1A/FbFFggLZlSXNWpXUE5SAJgZxFW1IV3Jb7VGvMl8duuIreW41dKtW1mUoBOmJhMqAiSMneg7i3OfFUFSHbx7ABwvcHYgiJFV13xm5WQC6uFSCmYHtHSqNwHVmZHf0qxAR5nMY9jmab8OuDLukLduLhfmwgLcXKonUZnHb6GiF7llkOlkNuOqG4C/KgHYKO0n+9B4fuGLZtbLwS38unSkwepyJiZmp/KnNVy2h1YbU+VEqWUuBGnQBv6QcVG1LsxdsY+Jap6e2H/8A0WlDQR+Icbbg/wAFkAiSZJ1ETOaab5MtSTrS6sHqtaice0ChF/4xrRGuz9iX/vumKSn44hIj8HPs+D+yKCyixyCup4XddGGbnJPDnMLZSBv86v31Ulz4fcNSCUoiRsHFbe04FCbPx4ER+BR9XQP3RSHfjUheFWDJ/wDeT+4RT0qdVxBNivCprkuyZnwyEE9C4P61DvOX7RtWuElRmP4iuo7JTtVOj4oMaf8AwTYjp4v7YzVgOMl8fw7dPSMqiffSIpeMNsyitEYZPxGLVttAltjqCBqXBg77GACN65U5m/1BaXShpSQABMGT0g7jYzXqVYbQfb4jFrpktl9ph14ErUEKIKggrSCCDukmPKQCT3plhTSluPlQU0kziRA0ebUCB0AEVTu37NuhxTdyXkrWPIWC2oeWDBmCkAbem9Id5nac4fcaHEBzQRpVhRGmDE7nFMt7dQggJYGYk/UVwHnhu8cUyWPDQs6UOASAo7SYgE/2qKnhoU8tBQ2oHAJSCfN8sKjI6+1V/B+KJZKLUhIbKBn/AFqEmfWYojReONqDja0gEBELbCoIwqARISNt6crrV7B4MSiFzn5jvE7dtCkISiEwiVpJSU7eadWMxn1qKOMLS8tn8S5okJ1LcKkbSRkGcVY3nElOWrgSG1OA6VhJUkqHbIIE4O/Sh5kMpS6zcNKZUpQ8yxhM5nHWN/TapAScqv39y8ecNE3Fgv8AEKYW+kJABRqR5VFQkDBwcn7VKsLm4XLJbZ1MkFHiJKVFJJjYGBt9xULh6kIc1oU26QTAJMbQkxuDGfSam8Huli8ZKwThLZPfEA49QKxjnCn/ALjraWwWB0BF3t04haWXko1uZCQ+cbwCSjSJgxJE0m+sUtoJesbhtJMagQpP0O1W3NKrcXlv+It1kmAFpEgnX5UkDJKTBjsaPuIMhLAZQRKYI1ScffO/2iugHrXRXAH4nCXuCGRjk/mYs88gkBvUlMmNQGMpxjvUPlRL1zxUpK1htoqUQDgAYA9JJFEvxAstCrVatQhaxJjOAdhgbbGiH4b8vBq3ceCgly4eUuI1fw0akJSfdRnftU9fR8so8iWWswABPiVPxC5ZQ3aruGS4l0aZUHFeYTGRNZFfvvJ8yxGo7EmTHUie/XvX0BzBbly2faiVAYHeM49awLmG7UspSUxpkSRCt8g+x/c0zjvklYvlIoAaV6rxatycepqwuAjQCEFJ8uCZH/GOlS+WWkgyRK1AhAKZBV0G/Wdql8xXiAopaCQAMgGUgk7oEYEjIzuKf293XEiK6yYW2HKyHkB1bzZDfzMAnUkKHlI9znG/0p6wYbtnnGgj+EtIO+ZwTneevWhTgnNN0p1ttAHnwAUpgyMk4kDA2MCKv31OruHkBAlxDIgxIVGIPQzifU1Iame0ITrHiVn/AEy6+cyq+J9j/FGhOFaVDSN5QJI+oNDnDuV/EtnHlOhspWlCWyDqUSJn0SB1rYrJpxnw/H80ARCNRJIymSemMwJ3qFxzl9NytJ1pb0mACkAgHoYTmPajVzUOh3+YwolpDMcZmJmzX/lV9jXPwyv8qvsa3W3tQhSdSEu7AygT9Anf3ovf5ct/DCvBBKuiUyZGSPMRmAeorDymAz1i349a4IbInzlYkBMGQYO6T27xWrcC5gRZsArSpWsIOO4H7VV8/wDFBbLaS15QsKJJb0qGwEHaDnYmq2wvEOuJUslxKUyAkwdW/wBAY7GlWFnwcYj6SigqN5hNccTReBTi0aFJA8uM5wcjOK7UDhF4XFTIQQSkmJKQdtJ79Jr1Nrs6jBUn8wLUJb2tj8QXa+Hd3kLcbCQD5tZj6wJpT/w+eDadbzKRI3UcRjIjselHjrLhn5IInymPuJ/oarbrhjTwCVpJyJgEx3JUTP61MvKbO9QfRUyK9yWp5wOgkISAZAnI3+8UM8c5kcZuRogJRMAjuZPXuJrQ0ccTa2qmtWkpEJnMpjHv2msY47deK+oj0H+/qTVVOLDn4i7GZBgaMKLTnttTgWtCm1H5tJlKsRkbxV3b8WFw4dC5Cts6j3g+5mstWyoDIPoYrjFwpCgUqKSOoMUVnEVtjUZx+a1T9iMzUuaG5ZbW01qRqSlwQCZEA7eZOB7UzwqyVrbLanEKkqCgZ+SSYCge1B9tzzdJSUFzWkmSFgHPvv071cs/EZJS2Fs6VN4lBJkdiCffbvSWqsVQoGZtlyWFjkjM1zlPid5cJW4HGXUNR5nUHJiTCkHBCfT81PucxvAa37PVjBZcTInppVpPbaao+UueLAcPRbsu6HVGVpc8hKlZME4I2G+wq+vnIhU4SCrpGBAOrrnp60nk2OrKpGovjoCDAn4gcVDrLcNuIKXTIWjTnR0JyfqOvWrH4X8wyp22eKSArxG0z1UYUkdzqIIB7mhnnp5RaStUzrGTknyn7DbFO/Dpts8RTrhEpX5tuk49SAofWadW2gcfcpsr9pxsjE1V3Q4vUgpUMpVpMwR0JGJ3FYV8R+Alm70JB861KT7Kj9AQa3i/vkMwYBQBsiMfrAoB+IDjN2EaUKS62ZSTAnYlODuQD9qxHVbMQSrWVYxBVp5lDRbQkqhIBUAIC0gwruKHrrgqXUKU3r1J/wC5qzGYBAGcz2oiurU6m0LMBw/k7mYnt/aq3iPH2mUXLaWiLhelsLOIQDKjHRRIEehplHnUjfHiReW7V3xGw1IcT2E/MfUZntRDxnnZFk4UtRcXAPncP/bQqIhIEaiNpOAZiod5zCu24TbgGHXkKQ2RuloKPiKnfUtR0jsEmgjh9gp5UDoJJPQCmqvZ/Ub40IRsKJ0X58y5u/iLfuEzcLTPRMJH6CneE/Em9YIHi+IiZKHAFJP8wfUGltW1oyU4U9PzK6b/AJZpVxd2Sjp8AgYhX7yBR9lbyIAVseYd8pfE9LikhaU6gflP/wCFe3Q1rVvfIcQlSB5DkEDKT2WOh9a+abvlMeGl5hRCVDUJO0GM9QfXaN6NvhrzipbpYuZ8SIkkiR9CM7Z9iDvQqisCM6/tPWZOMLv5/P8ASFHxQ5VRc/h3AQltvxAQiB5lkEHaACQZPtVFwnlhouqaQlDRUCUaSSR5RIJJMpxOdjRo66bdRxrac3BzB6ieuO+9Va027B8e3aSCcKCQdfoEgmO+KnvFinoRkff+ZvGvQrnGGgXxC0VZEqUTJgARsQSf1x9q9VpzrxkaU6kpIWCVpImFenXEiuVq2lB1YGesUWHsDFr4s7ABAjrCd9j/AFz6U2viidCCEBPm/KowCcCR6kVcXS20gAIcIVmR3OSO0dKpFp1iNMI3hW/12n+9czRlDdhHLo/iQg+VQT0UBvsBHaar2OAtlwlDLQUCZ8nTtBMZ671aWLRbJJQmVHucbdzJxn6Gk3SvFSVHYkFQ8wg9Mn160QfGgYDqDuVFxw5DspW35IIkYzuB2HeR2oYvuS0pTKFE7jpgj26RRoWCcgzv+b0gCP07Uk2YRJAWdQ0gDM7Z7DqDTEvZPBjFr7HczC85edRJA1JHUfzFQUtESIz9ZFatcWBgalyZERCZ6xOo94BNVvFGGESXVJKiD5QUyAZmFT5Z/arq+UW0REWUY2JnbSwAZmYxHeevpE/pRFwviN/a2ybhDiksqWW0hRlKiBJhCpBA6mIzFV/EF22tOkOKAgKgiCOuklMjpEijbnO3t7vhdncWZUlLCSwpggqcSZ1+ZQgRuZgTP0qs4I2IgZB1GeI8dcu7JpDjbaXFK8RLjZABQNSVJWkfIoKj3kVechWpcu0RGkeecbCR+6oPuKy7h/FFMBQKArUBhe2Jgx9a274P3oetnrhaG0K16BoTpwkDc7kkn9KntrCjI8S6jkEAr9ym+KFr4KF3CTpUDoQE43wSY3rKr/jTzgAW4pUdz9c0dfGXmLxHvw42QZgdz3/pWbFUj6UVKADOIrk2ntgGaZwu+/EWoW4gjSEALBBKzsdXYg9B3qk5nYQtWgjS4iYWYGo7kKnbERNV/K/EwEOM/nWB4Z7KmTj1Aq4/CeOlTryxC3VDJVIIwIHU4FLI9N8xDbXUF+O8RLymxp0htpDQEyPKPMfqqT9ak24LdulGZd8yoGdI2AO/0pNpwpCrlxBUQgaiFQOm0g1Ld4UoXPh/Ony6SMahAg+k9aezLjEFckznD+BlxJddX4TSTGo9+gSkZUqeg+9Etx8N1BkOhRT8vzgpwcZ1GAfQx71H4/zKi3dQyhCT4USoRIV1Cex3P1q/4VzC3eMqZX4j7R0qdxBRGSrG6QYmdwamayzRA1Llrr2M5MHOD3j1q74DiZQsny5zmPLOx9Dvj0rvMHDPDX4jOoEedKvTcpPt3UZzFGfG+RdFvCXS6kZaUT5kYkCcyBmD0FUnCR49upKwSpOYx8wOf1nf1rPVHlf6xTKfmFnAeZGru1bWmQUiFpJJ0kbjOcnIJzXtaErkatRAnfSJzjtM9M1myL5Vq8XGpIVhaM6frtOZz3FFVt8RCtlKAyNQGSTIP6TURSytsqT1P5m/pkbG53mKxUogluQdpSVQNgcV6rWzvnXGQoqIKxsknTnoEg4r1eNpggY1JTF0k5bQSkT825neTvPp6fWm0WaT5VIQ5BOIJAnOc+xipN3PihJMgCJgT6Z9KcRKFgDZXoOk796nZd5loH3OMWaTlSQFb+3T1/SvX1qDBU4CNJHlMTGwUNzioaeNFUDTErCTBOcmn1PHUT0SUpAG+05JmftWNqaADIVvaoMqEKSPLmBmYkegn3rjbo8uqDJmBODsRHbBpziSwWtQSJgkTkCcYG3Wq+wTrHhKzISCTk/yrAuu0PQbAEz/AJs4t4mtDQ0NtqAORqUozB+kftQlJq6vLHxLp0Tpl0jadyfX0qbyPwFFy8tte2mdpzrCf519EnWtNTk2EuxMGAkminklS5chelKQCQSRkmJEdQAaIeG8ssi7cQkQlCUAe65JO/YR2qLwx9NtcXaUp1JASpIJ2iTvGRmlPb2QhfqYqHIluzwRq4y82CD+ciPyyRMzmBnG9F3JXDxbWiggaW/FUsnskJHfPTrWc2vMi3UrKUpQUoKyo+YqMA9Yjfejvl5xSeBKJUVqUVlRPWVAfsYqNkdVJY6+pXTgGZLzLZXD9w9cFpzSpRM6Tt0/SqNdosCSlQHqCNv+RWu8YvvC0QlJJmCZkRv96C+auOuOK0bIBVAHY9Ceu1UUXs4AxqIsrxvMFrd3SoEGCDI+lF9txfxGvKjSAtKiozMkx/sChFxqKIbNwotmSN1OE528icYp9qhgDJ1bHiLcSVOgJ0eYEAqGDBkR2OTk+narrgTSgkOLAAadSJg5zkT1qnub8u+dxIORhI04nT0653p+4fQWnUlCiWSSFayJxiUxGPTf0pJBZcRxABzKbmYpN28UZSHFSqZBzuKl8rqBeUjWpDRTK1gZ0pz5gDkEwNPciqNjzKSmYBOYou5btfAtn7pBlSXfCCFAFJSQZJ7mYP0qlhhcQVJZ4XPc5KbatmWhrLxAlQ2QFRMf5iOu0VBUnwr90JnQokwJHSfvSuHOfxQ3HyL0A9QABP3mmFOzeFZ6hSo6da5SBRkAfzl/IBGCZCvka1GQAZO43g9epMd42pti1AVCUCScqjpHT0p69UdUEkwSc+07Uy3eneJiP5UW8YiBiFVjclI8pS3Ppjt/ua9VVaX8nb8ojJgY7V6leIfYT//Z">
            <a:extLst>
              <a:ext uri="{FF2B5EF4-FFF2-40B4-BE49-F238E27FC236}">
                <a16:creationId xmlns:a16="http://schemas.microsoft.com/office/drawing/2014/main" id="{10D446FC-F6CA-40F2-B244-433DA315E09F}"/>
              </a:ext>
            </a:extLst>
          </p:cNvPr>
          <p:cNvSpPr>
            <a:spLocks noChangeAspect="1" noChangeArrowheads="1"/>
          </p:cNvSpPr>
          <p:nvPr/>
        </p:nvSpPr>
        <p:spPr bwMode="auto">
          <a:xfrm>
            <a:off x="1679575" y="-715963"/>
            <a:ext cx="1905000" cy="1495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pic>
        <p:nvPicPr>
          <p:cNvPr id="12294" name="Picture 18" descr="http://t0.gstatic.com/images?q=tbn:ANd9GcTWM2fPC0HwG4qXqWoDH2rdZ0yCmCJghMEDZKGnQAIVg1orfDdL">
            <a:extLst>
              <a:ext uri="{FF2B5EF4-FFF2-40B4-BE49-F238E27FC236}">
                <a16:creationId xmlns:a16="http://schemas.microsoft.com/office/drawing/2014/main" id="{899EF8A1-24C9-480B-A621-B42F9FFF51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9550" y="4705351"/>
            <a:ext cx="25146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22" descr="http://t0.gstatic.com/images?q=tbn:ANd9GcQPWsVsSgIl1alddoP4Q1yvHzWRXaraKpISrFPMzqvEca7kUhFx">
            <a:extLst>
              <a:ext uri="{FF2B5EF4-FFF2-40B4-BE49-F238E27FC236}">
                <a16:creationId xmlns:a16="http://schemas.microsoft.com/office/drawing/2014/main" id="{C4F9DD09-2049-49A1-8C35-975FC327FA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5776" y="3856039"/>
            <a:ext cx="1584325"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24" descr="http://t1.gstatic.com/images?q=tbn:ANd9GcSH3Bc6rE8T99VeRlA_PHgHslGcpaZZC69-4RUPfU_iv2oPTNIY">
            <a:hlinkClick r:id="rId4" action="ppaction://hlinkfile"/>
            <a:extLst>
              <a:ext uri="{FF2B5EF4-FFF2-40B4-BE49-F238E27FC236}">
                <a16:creationId xmlns:a16="http://schemas.microsoft.com/office/drawing/2014/main" id="{E18B78F1-227D-41D8-B926-B30098BB3A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10371"/>
          <a:stretch>
            <a:fillRect/>
          </a:stretch>
        </p:blipFill>
        <p:spPr bwMode="auto">
          <a:xfrm>
            <a:off x="8183564" y="333376"/>
            <a:ext cx="2251075" cy="15097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297" name="Picture 28" descr="http://t0.gstatic.com/images?q=tbn:ANd9GcSkP7tIGI5Y3tojydcHGrPg0lO0AhjAyOle_q9YxepLr78MGx-I">
            <a:extLst>
              <a:ext uri="{FF2B5EF4-FFF2-40B4-BE49-F238E27FC236}">
                <a16:creationId xmlns:a16="http://schemas.microsoft.com/office/drawing/2014/main" id="{DF49C23D-3A16-4A0C-AAA8-1844BE8ACAC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7719" r="11407"/>
          <a:stretch>
            <a:fillRect/>
          </a:stretch>
        </p:blipFill>
        <p:spPr bwMode="auto">
          <a:xfrm>
            <a:off x="2063751" y="3781425"/>
            <a:ext cx="13684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6" descr="http://t2.gstatic.com/images?q=tbn:ANd9GcSHVW55yftZ0qzV7x0TIPuNTbHKj5B6AGRF5eYxyTfwNC-Z4prQ">
            <a:extLst>
              <a:ext uri="{FF2B5EF4-FFF2-40B4-BE49-F238E27FC236}">
                <a16:creationId xmlns:a16="http://schemas.microsoft.com/office/drawing/2014/main" id="{F14E1A76-48C7-4471-A613-778E17208AE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56589" y="2102644"/>
            <a:ext cx="2016125" cy="225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30" descr="http://t1.gstatic.com/images?q=tbn:ANd9GcQDZ7rMgGk9Ea2M3ahOMcVdex6BkN9DsO1I_hDtfOLCt3AsOuO9fQ">
            <a:extLst>
              <a:ext uri="{FF2B5EF4-FFF2-40B4-BE49-F238E27FC236}">
                <a16:creationId xmlns:a16="http://schemas.microsoft.com/office/drawing/2014/main" id="{3C0265D9-FC4E-4721-9754-D838FDB6DCA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51313" y="4986338"/>
            <a:ext cx="1873250"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32" descr="http://t3.gstatic.com/images?q=tbn:ANd9GcTKDC21-rHwbOJSgwbpxrqF75mJ-aNZSKtFJp1GOtIP2RLRGxjQ">
            <a:extLst>
              <a:ext uri="{FF2B5EF4-FFF2-40B4-BE49-F238E27FC236}">
                <a16:creationId xmlns:a16="http://schemas.microsoft.com/office/drawing/2014/main" id="{1250CDB9-2597-4889-B4B5-123906DF263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37251" y="3905251"/>
            <a:ext cx="1743075"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34" descr="http://t0.gstatic.com/images?q=tbn:ANd9GcT8Sin-6LMBv-uKWT8rkP6acwtTDsNaJwGJTtNYqUs5fDadz17Ebg">
            <a:extLst>
              <a:ext uri="{FF2B5EF4-FFF2-40B4-BE49-F238E27FC236}">
                <a16:creationId xmlns:a16="http://schemas.microsoft.com/office/drawing/2014/main" id="{7553401D-1B13-4FED-B02C-62910279C9B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06626" y="5327651"/>
            <a:ext cx="1152525" cy="141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8430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0" name="Picture 12" descr="http://1.bp.blogspot.com/_r88kz_Xt3D4/TOwv0x-jbQI/AAAAAAAABn0/Y0eXjpZ8ZXM/s1600/TWIGGY--twiggy-361486_300_566.jpg"/>
          <p:cNvPicPr>
            <a:picLocks noChangeAspect="1" noChangeArrowheads="1"/>
          </p:cNvPicPr>
          <p:nvPr/>
        </p:nvPicPr>
        <p:blipFill>
          <a:blip r:embed="rId2" cstate="print"/>
          <a:srcRect/>
          <a:stretch>
            <a:fillRect/>
          </a:stretch>
        </p:blipFill>
        <p:spPr bwMode="auto">
          <a:xfrm>
            <a:off x="5087889" y="2276872"/>
            <a:ext cx="2074483" cy="3913857"/>
          </a:xfrm>
          <a:prstGeom prst="rect">
            <a:avLst/>
          </a:prstGeom>
          <a:noFill/>
        </p:spPr>
      </p:pic>
      <p:sp>
        <p:nvSpPr>
          <p:cNvPr id="2" name="Title 1"/>
          <p:cNvSpPr>
            <a:spLocks noGrp="1"/>
          </p:cNvSpPr>
          <p:nvPr>
            <p:ph type="title"/>
          </p:nvPr>
        </p:nvSpPr>
        <p:spPr>
          <a:xfrm>
            <a:off x="5087888" y="0"/>
            <a:ext cx="2016224" cy="706090"/>
          </a:xfrm>
        </p:spPr>
        <p:txBody>
          <a:bodyPr>
            <a:normAutofit/>
          </a:bodyPr>
          <a:lstStyle/>
          <a:p>
            <a:r>
              <a:rPr lang="en-GB" dirty="0"/>
              <a:t>1960</a:t>
            </a:r>
          </a:p>
        </p:txBody>
      </p:sp>
      <p:pic>
        <p:nvPicPr>
          <p:cNvPr id="2050" name="Picture 2" descr="http://www.fashion-era.com/images/1966/sogtweedmarls.jpg"/>
          <p:cNvPicPr>
            <a:picLocks noChangeAspect="1" noChangeArrowheads="1"/>
          </p:cNvPicPr>
          <p:nvPr/>
        </p:nvPicPr>
        <p:blipFill>
          <a:blip r:embed="rId3" cstate="print"/>
          <a:srcRect/>
          <a:stretch>
            <a:fillRect/>
          </a:stretch>
        </p:blipFill>
        <p:spPr bwMode="auto">
          <a:xfrm>
            <a:off x="1524000" y="260649"/>
            <a:ext cx="2123728" cy="3030197"/>
          </a:xfrm>
          <a:prstGeom prst="rect">
            <a:avLst/>
          </a:prstGeom>
          <a:noFill/>
        </p:spPr>
      </p:pic>
      <p:pic>
        <p:nvPicPr>
          <p:cNvPr id="2052" name="Picture 4" descr="http://www.retro-housewife.com/images/fashion/1964-wool-dresses-cpt.gif"/>
          <p:cNvPicPr>
            <a:picLocks noChangeAspect="1" noChangeArrowheads="1"/>
          </p:cNvPicPr>
          <p:nvPr/>
        </p:nvPicPr>
        <p:blipFill>
          <a:blip r:embed="rId4" cstate="print"/>
          <a:srcRect/>
          <a:stretch>
            <a:fillRect/>
          </a:stretch>
        </p:blipFill>
        <p:spPr bwMode="auto">
          <a:xfrm>
            <a:off x="8832304" y="692696"/>
            <a:ext cx="1409613" cy="2868563"/>
          </a:xfrm>
          <a:prstGeom prst="rect">
            <a:avLst/>
          </a:prstGeom>
          <a:noFill/>
        </p:spPr>
      </p:pic>
      <p:pic>
        <p:nvPicPr>
          <p:cNvPr id="2054" name="Picture 6" descr="http://4.bp.blogspot.com/_99U_pO3l2-Y/SS2RuMUcQLI/AAAAAAAAAR4/HT0mCsoAnU0/s400/psa.jpg"/>
          <p:cNvPicPr>
            <a:picLocks noChangeAspect="1" noChangeArrowheads="1"/>
          </p:cNvPicPr>
          <p:nvPr/>
        </p:nvPicPr>
        <p:blipFill>
          <a:blip r:embed="rId5" cstate="print"/>
          <a:srcRect/>
          <a:stretch>
            <a:fillRect/>
          </a:stretch>
        </p:blipFill>
        <p:spPr bwMode="auto">
          <a:xfrm>
            <a:off x="3935761" y="188640"/>
            <a:ext cx="1218375" cy="1791728"/>
          </a:xfrm>
          <a:prstGeom prst="rect">
            <a:avLst/>
          </a:prstGeom>
          <a:noFill/>
        </p:spPr>
      </p:pic>
      <p:pic>
        <p:nvPicPr>
          <p:cNvPr id="3" name="Picture 2" descr="1960's fashion"/>
          <p:cNvPicPr>
            <a:picLocks noChangeAspect="1" noChangeArrowheads="1"/>
          </p:cNvPicPr>
          <p:nvPr/>
        </p:nvPicPr>
        <p:blipFill>
          <a:blip r:embed="rId6" cstate="print"/>
          <a:srcRect/>
          <a:stretch>
            <a:fillRect/>
          </a:stretch>
        </p:blipFill>
        <p:spPr bwMode="auto">
          <a:xfrm>
            <a:off x="1775520" y="5013177"/>
            <a:ext cx="1089620" cy="1565921"/>
          </a:xfrm>
          <a:prstGeom prst="rect">
            <a:avLst/>
          </a:prstGeom>
          <a:noFill/>
        </p:spPr>
      </p:pic>
      <p:pic>
        <p:nvPicPr>
          <p:cNvPr id="4" name="Picture 4" descr="1960's fashion"/>
          <p:cNvPicPr>
            <a:picLocks noChangeAspect="1" noChangeArrowheads="1"/>
          </p:cNvPicPr>
          <p:nvPr/>
        </p:nvPicPr>
        <p:blipFill>
          <a:blip r:embed="rId7" cstate="print"/>
          <a:srcRect/>
          <a:stretch>
            <a:fillRect/>
          </a:stretch>
        </p:blipFill>
        <p:spPr bwMode="auto">
          <a:xfrm>
            <a:off x="1775521" y="3212977"/>
            <a:ext cx="1211205" cy="1709937"/>
          </a:xfrm>
          <a:prstGeom prst="rect">
            <a:avLst/>
          </a:prstGeom>
          <a:noFill/>
        </p:spPr>
      </p:pic>
      <p:pic>
        <p:nvPicPr>
          <p:cNvPr id="5" name="Picture 6" descr="1960's fashion"/>
          <p:cNvPicPr>
            <a:picLocks noChangeAspect="1" noChangeArrowheads="1"/>
          </p:cNvPicPr>
          <p:nvPr/>
        </p:nvPicPr>
        <p:blipFill>
          <a:blip r:embed="rId8" cstate="print"/>
          <a:srcRect/>
          <a:stretch>
            <a:fillRect/>
          </a:stretch>
        </p:blipFill>
        <p:spPr bwMode="auto">
          <a:xfrm>
            <a:off x="8616280" y="3933057"/>
            <a:ext cx="1657350" cy="2286001"/>
          </a:xfrm>
          <a:prstGeom prst="rect">
            <a:avLst/>
          </a:prstGeom>
          <a:noFill/>
        </p:spPr>
      </p:pic>
      <p:pic>
        <p:nvPicPr>
          <p:cNvPr id="2056" name="Picture 8" descr="1960's fashion"/>
          <p:cNvPicPr>
            <a:picLocks noChangeAspect="1" noChangeArrowheads="1"/>
          </p:cNvPicPr>
          <p:nvPr/>
        </p:nvPicPr>
        <p:blipFill>
          <a:blip r:embed="rId9" cstate="print"/>
          <a:srcRect/>
          <a:stretch>
            <a:fillRect/>
          </a:stretch>
        </p:blipFill>
        <p:spPr bwMode="auto">
          <a:xfrm>
            <a:off x="3791745" y="2204865"/>
            <a:ext cx="1368152" cy="2002175"/>
          </a:xfrm>
          <a:prstGeom prst="rect">
            <a:avLst/>
          </a:prstGeom>
          <a:noFill/>
        </p:spPr>
      </p:pic>
      <p:pic>
        <p:nvPicPr>
          <p:cNvPr id="2058" name="Picture 10" descr="1960's fashion"/>
          <p:cNvPicPr>
            <a:picLocks noChangeAspect="1" noChangeArrowheads="1"/>
          </p:cNvPicPr>
          <p:nvPr/>
        </p:nvPicPr>
        <p:blipFill>
          <a:blip r:embed="rId10" cstate="print"/>
          <a:srcRect/>
          <a:stretch>
            <a:fillRect/>
          </a:stretch>
        </p:blipFill>
        <p:spPr bwMode="auto">
          <a:xfrm>
            <a:off x="7032105" y="476673"/>
            <a:ext cx="1647825" cy="2286001"/>
          </a:xfrm>
          <a:prstGeom prst="rect">
            <a:avLst/>
          </a:prstGeom>
          <a:noFill/>
        </p:spPr>
      </p:pic>
      <p:pic>
        <p:nvPicPr>
          <p:cNvPr id="6" name="Picture 2" descr="http://3.bp.blogspot.com/_YLWYJBIN984/SzKYoUHNWZI/AAAAAAAAAJI/qppi18e3ZQs/s640/White-Lace-1960s"/>
          <p:cNvPicPr>
            <a:picLocks noChangeAspect="1" noChangeArrowheads="1"/>
          </p:cNvPicPr>
          <p:nvPr/>
        </p:nvPicPr>
        <p:blipFill>
          <a:blip r:embed="rId11" cstate="print"/>
          <a:srcRect/>
          <a:stretch>
            <a:fillRect/>
          </a:stretch>
        </p:blipFill>
        <p:spPr bwMode="auto">
          <a:xfrm>
            <a:off x="6888088" y="3140968"/>
            <a:ext cx="1677498" cy="2304256"/>
          </a:xfrm>
          <a:prstGeom prst="rect">
            <a:avLst/>
          </a:prstGeom>
          <a:noFill/>
        </p:spPr>
      </p:pic>
      <p:pic>
        <p:nvPicPr>
          <p:cNvPr id="7" name="Picture 4" descr="Dress, Paco Rabanne (1934-),1967."/>
          <p:cNvPicPr>
            <a:picLocks noChangeAspect="1" noChangeArrowheads="1"/>
          </p:cNvPicPr>
          <p:nvPr/>
        </p:nvPicPr>
        <p:blipFill>
          <a:blip r:embed="rId12" cstate="print"/>
          <a:srcRect/>
          <a:stretch>
            <a:fillRect/>
          </a:stretch>
        </p:blipFill>
        <p:spPr bwMode="auto">
          <a:xfrm>
            <a:off x="3431705" y="4293096"/>
            <a:ext cx="1728191" cy="2418153"/>
          </a:xfrm>
          <a:prstGeom prst="rect">
            <a:avLst/>
          </a:prstGeom>
          <a:noFill/>
        </p:spPr>
      </p:pic>
      <p:pic>
        <p:nvPicPr>
          <p:cNvPr id="5122" name="Picture 2" descr="http://www.ballyhoovintage.com/miva/images/15100.jpg"/>
          <p:cNvPicPr>
            <a:picLocks noChangeAspect="1" noChangeArrowheads="1"/>
          </p:cNvPicPr>
          <p:nvPr/>
        </p:nvPicPr>
        <p:blipFill>
          <a:blip r:embed="rId13" cstate="print"/>
          <a:srcRect/>
          <a:stretch>
            <a:fillRect/>
          </a:stretch>
        </p:blipFill>
        <p:spPr bwMode="auto">
          <a:xfrm>
            <a:off x="7032105" y="5445224"/>
            <a:ext cx="1390068" cy="1124744"/>
          </a:xfrm>
          <a:prstGeom prst="rect">
            <a:avLst/>
          </a:prstGeom>
          <a:noFill/>
        </p:spPr>
      </p:pic>
      <p:pic>
        <p:nvPicPr>
          <p:cNvPr id="5124" name="Picture 4" descr="http://www.polyvore.com/cgi/img-thing?.out=jpg&amp;size=l&amp;tid=2821145"/>
          <p:cNvPicPr>
            <a:picLocks noChangeAspect="1" noChangeArrowheads="1"/>
          </p:cNvPicPr>
          <p:nvPr/>
        </p:nvPicPr>
        <p:blipFill>
          <a:blip r:embed="rId14" cstate="print"/>
          <a:srcRect/>
          <a:stretch>
            <a:fillRect/>
          </a:stretch>
        </p:blipFill>
        <p:spPr bwMode="auto">
          <a:xfrm>
            <a:off x="5375921" y="836712"/>
            <a:ext cx="1380207" cy="1380207"/>
          </a:xfrm>
          <a:prstGeom prst="rect">
            <a:avLst/>
          </a:prstGeom>
          <a:noFill/>
        </p:spPr>
      </p:pic>
    </p:spTree>
    <p:extLst>
      <p:ext uri="{BB962C8B-B14F-4D97-AF65-F5344CB8AC3E}">
        <p14:creationId xmlns:p14="http://schemas.microsoft.com/office/powerpoint/2010/main" val="391356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4785" y="-161715"/>
            <a:ext cx="11367247" cy="2488502"/>
          </a:xfrm>
          <a:prstGeom prst="rect">
            <a:avLst/>
          </a:prstGeom>
          <a:noFill/>
        </p:spPr>
        <p:txBody>
          <a:bodyPr wrap="square" rtlCol="0">
            <a:spAutoFit/>
          </a:bodyPr>
          <a:lstStyle/>
          <a:p>
            <a:endParaRPr lang="en-GB" sz="3600" b="1" u="sng" dirty="0">
              <a:latin typeface="Comic Sans MS" panose="030F0702030302020204" pitchFamily="66" charset="0"/>
            </a:endParaRPr>
          </a:p>
          <a:p>
            <a:pPr>
              <a:lnSpc>
                <a:spcPct val="107000"/>
              </a:lnSpc>
              <a:spcAft>
                <a:spcPts val="800"/>
              </a:spcAft>
            </a:pPr>
            <a:r>
              <a:rPr lang="en-GB" sz="3600" b="1" dirty="0">
                <a:latin typeface="Comic Sans MS" panose="030F0702030302020204" pitchFamily="66" charset="0"/>
                <a:ea typeface="Calibri" panose="020F0502020204030204" pitchFamily="34" charset="0"/>
                <a:cs typeface="Times New Roman" panose="02020603050405020304" pitchFamily="18" charset="0"/>
              </a:rPr>
              <a:t>What sort of </a:t>
            </a:r>
            <a:r>
              <a:rPr lang="en-GB" sz="3600" b="1" dirty="0" smtClean="0">
                <a:latin typeface="Comic Sans MS" panose="030F0702030302020204" pitchFamily="66" charset="0"/>
                <a:ea typeface="Calibri" panose="020F0502020204030204" pitchFamily="34" charset="0"/>
                <a:cs typeface="Times New Roman" panose="02020603050405020304" pitchFamily="18" charset="0"/>
              </a:rPr>
              <a:t>clothes would your grandparents have worn?</a:t>
            </a:r>
            <a:endParaRPr lang="en-GB" sz="4400" dirty="0">
              <a:latin typeface="Comic Sans MS" panose="030F0702030302020204" pitchFamily="66" charset="0"/>
              <a:ea typeface="Calibri" panose="020F0502020204030204" pitchFamily="34" charset="0"/>
              <a:cs typeface="Times New Roman" panose="02020603050405020304" pitchFamily="18" charset="0"/>
            </a:endParaRPr>
          </a:p>
          <a:p>
            <a:endParaRPr lang="en-GB" b="1" u="sng" dirty="0" smtClean="0">
              <a:latin typeface="Comic Sans MS" panose="030F0702030302020204" pitchFamily="66" charset="0"/>
            </a:endParaRPr>
          </a:p>
          <a:p>
            <a:r>
              <a:rPr lang="en-GB" b="1" u="sng" dirty="0" smtClean="0">
                <a:latin typeface="Comic Sans MS" panose="030F0702030302020204" pitchFamily="66" charset="0"/>
              </a:rPr>
              <a:t> </a:t>
            </a:r>
            <a:endParaRPr lang="en-GB" b="1" u="sng" dirty="0">
              <a:latin typeface="Comic Sans MS" panose="030F0702030302020204" pitchFamily="66" charset="0"/>
            </a:endParaRPr>
          </a:p>
        </p:txBody>
      </p:sp>
      <p:sp>
        <p:nvSpPr>
          <p:cNvPr id="2" name="Rectangle 1"/>
          <p:cNvSpPr/>
          <p:nvPr/>
        </p:nvSpPr>
        <p:spPr>
          <a:xfrm>
            <a:off x="172408" y="5929246"/>
            <a:ext cx="6096000" cy="646331"/>
          </a:xfrm>
          <a:prstGeom prst="rect">
            <a:avLst/>
          </a:prstGeom>
        </p:spPr>
        <p:txBody>
          <a:bodyPr>
            <a:spAutoFit/>
          </a:bodyPr>
          <a:lstStyle/>
          <a:p>
            <a:r>
              <a:rPr lang="en-GB" dirty="0" smtClean="0"/>
              <a:t>/</a:t>
            </a:r>
            <a:r>
              <a:rPr lang="en-GB" smtClean="0"/>
              <a:t>historical enquiry- Can </a:t>
            </a:r>
            <a:r>
              <a:rPr lang="en-GB" dirty="0"/>
              <a:t>they answer questions using an artefact/ photograph provided</a:t>
            </a:r>
          </a:p>
        </p:txBody>
      </p:sp>
    </p:spTree>
    <p:extLst>
      <p:ext uri="{BB962C8B-B14F-4D97-AF65-F5344CB8AC3E}">
        <p14:creationId xmlns:p14="http://schemas.microsoft.com/office/powerpoint/2010/main" val="5735686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0817" y="689156"/>
            <a:ext cx="10515600" cy="6168844"/>
          </a:xfrm>
        </p:spPr>
        <p:txBody>
          <a:bodyPr>
            <a:normAutofit/>
          </a:bodyPr>
          <a:lstStyle/>
          <a:p>
            <a:r>
              <a:rPr lang="en-GB" dirty="0" smtClean="0">
                <a:latin typeface="Comic Sans MS" panose="030F0702030302020204" pitchFamily="66" charset="0"/>
              </a:rPr>
              <a:t>You are going </a:t>
            </a:r>
            <a:r>
              <a:rPr lang="en-GB" dirty="0">
                <a:latin typeface="Comic Sans MS" panose="030F0702030302020204" pitchFamily="66" charset="0"/>
              </a:rPr>
              <a:t>to </a:t>
            </a:r>
            <a:r>
              <a:rPr lang="en-GB" dirty="0" smtClean="0">
                <a:latin typeface="Comic Sans MS" panose="030F0702030302020204" pitchFamily="66" charset="0"/>
              </a:rPr>
              <a:t>think of </a:t>
            </a:r>
            <a:r>
              <a:rPr lang="en-GB" dirty="0">
                <a:latin typeface="Comic Sans MS" panose="030F0702030302020204" pitchFamily="66" charset="0"/>
              </a:rPr>
              <a:t>some questions to ask </a:t>
            </a:r>
            <a:r>
              <a:rPr lang="en-GB" dirty="0" smtClean="0">
                <a:latin typeface="Comic Sans MS" panose="030F0702030302020204" pitchFamily="66" charset="0"/>
              </a:rPr>
              <a:t>a </a:t>
            </a:r>
            <a:r>
              <a:rPr lang="en-GB" dirty="0">
                <a:latin typeface="Comic Sans MS" panose="030F0702030302020204" pitchFamily="66" charset="0"/>
              </a:rPr>
              <a:t>family members about </a:t>
            </a:r>
            <a:r>
              <a:rPr lang="en-GB" dirty="0" smtClean="0">
                <a:latin typeface="Comic Sans MS" panose="030F0702030302020204" pitchFamily="66" charset="0"/>
              </a:rPr>
              <a:t>the clothes they wore when </a:t>
            </a:r>
            <a:r>
              <a:rPr lang="en-GB" dirty="0">
                <a:latin typeface="Comic Sans MS" panose="030F0702030302020204" pitchFamily="66" charset="0"/>
              </a:rPr>
              <a:t>they were a </a:t>
            </a:r>
            <a:r>
              <a:rPr lang="en-GB" dirty="0" smtClean="0">
                <a:latin typeface="Comic Sans MS" panose="030F0702030302020204" pitchFamily="66" charset="0"/>
              </a:rPr>
              <a:t>child and a young adult. </a:t>
            </a:r>
          </a:p>
          <a:p>
            <a:endParaRPr lang="en-GB" dirty="0">
              <a:latin typeface="Comic Sans MS" panose="030F0702030302020204" pitchFamily="66" charset="0"/>
            </a:endParaRPr>
          </a:p>
          <a:p>
            <a:r>
              <a:rPr lang="en-GB" dirty="0" smtClean="0">
                <a:latin typeface="Comic Sans MS" panose="030F0702030302020204" pitchFamily="66" charset="0"/>
              </a:rPr>
              <a:t>What is a </a:t>
            </a:r>
            <a:r>
              <a:rPr lang="en-GB" dirty="0">
                <a:latin typeface="Comic Sans MS" panose="030F0702030302020204" pitchFamily="66" charset="0"/>
              </a:rPr>
              <a:t>question </a:t>
            </a:r>
            <a:r>
              <a:rPr lang="en-GB" dirty="0" smtClean="0">
                <a:latin typeface="Comic Sans MS" panose="030F0702030302020204" pitchFamily="66" charset="0"/>
              </a:rPr>
              <a:t>?</a:t>
            </a:r>
          </a:p>
          <a:p>
            <a:endParaRPr lang="en-GB" dirty="0">
              <a:latin typeface="Comic Sans MS" panose="030F0702030302020204" pitchFamily="66" charset="0"/>
            </a:endParaRPr>
          </a:p>
          <a:p>
            <a:pPr marL="0" indent="0">
              <a:buNone/>
            </a:pPr>
            <a:endParaRPr lang="en-GB" dirty="0" smtClean="0">
              <a:latin typeface="Comic Sans MS" panose="030F0702030302020204" pitchFamily="66" charset="0"/>
            </a:endParaRPr>
          </a:p>
          <a:p>
            <a:r>
              <a:rPr lang="en-GB" dirty="0" smtClean="0">
                <a:latin typeface="Comic Sans MS" panose="030F0702030302020204" pitchFamily="66" charset="0"/>
              </a:rPr>
              <a:t> </a:t>
            </a:r>
            <a:r>
              <a:rPr lang="en-GB" dirty="0">
                <a:latin typeface="Comic Sans MS" panose="030F0702030302020204" pitchFamily="66" charset="0"/>
              </a:rPr>
              <a:t>something you ask when you want to find something </a:t>
            </a:r>
            <a:r>
              <a:rPr lang="en-GB" dirty="0" smtClean="0">
                <a:latin typeface="Comic Sans MS" panose="030F0702030302020204" pitchFamily="66" charset="0"/>
              </a:rPr>
              <a:t>out.</a:t>
            </a:r>
          </a:p>
          <a:p>
            <a:endParaRPr lang="en-GB" dirty="0">
              <a:latin typeface="Comic Sans MS" panose="030F0702030302020204" pitchFamily="66" charset="0"/>
            </a:endParaRPr>
          </a:p>
          <a:p>
            <a:r>
              <a:rPr lang="en-GB" dirty="0">
                <a:latin typeface="Comic Sans MS" panose="030F0702030302020204" pitchFamily="66" charset="0"/>
              </a:rPr>
              <a:t>W</a:t>
            </a:r>
            <a:r>
              <a:rPr lang="en-GB" dirty="0" smtClean="0">
                <a:latin typeface="Comic Sans MS" panose="030F0702030302020204" pitchFamily="66" charset="0"/>
              </a:rPr>
              <a:t>here </a:t>
            </a:r>
            <a:r>
              <a:rPr lang="en-GB" dirty="0">
                <a:latin typeface="Comic Sans MS" panose="030F0702030302020204" pitchFamily="66" charset="0"/>
              </a:rPr>
              <a:t>in the sentence </a:t>
            </a:r>
            <a:r>
              <a:rPr lang="en-GB" dirty="0" smtClean="0">
                <a:latin typeface="Comic Sans MS" panose="030F0702030302020204" pitchFamily="66" charset="0"/>
              </a:rPr>
              <a:t>do you use a  </a:t>
            </a:r>
            <a:r>
              <a:rPr lang="en-GB" dirty="0">
                <a:latin typeface="Comic Sans MS" panose="030F0702030302020204" pitchFamily="66" charset="0"/>
              </a:rPr>
              <a:t>question </a:t>
            </a:r>
            <a:r>
              <a:rPr lang="en-GB" dirty="0" smtClean="0">
                <a:latin typeface="Comic Sans MS" panose="030F0702030302020204" pitchFamily="66" charset="0"/>
              </a:rPr>
              <a:t>mark? </a:t>
            </a:r>
          </a:p>
          <a:p>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0642" y="1739264"/>
            <a:ext cx="1733550" cy="1733550"/>
          </a:xfrm>
          <a:prstGeom prst="rect">
            <a:avLst/>
          </a:prstGeom>
        </p:spPr>
      </p:pic>
    </p:spTree>
    <p:extLst>
      <p:ext uri="{BB962C8B-B14F-4D97-AF65-F5344CB8AC3E}">
        <p14:creationId xmlns:p14="http://schemas.microsoft.com/office/powerpoint/2010/main" val="20591718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533606" y="315647"/>
            <a:ext cx="5258889" cy="3019956"/>
          </a:xfrm>
          <a:prstGeom prst="rect">
            <a:avLst/>
          </a:prstGeom>
        </p:spPr>
      </p:pic>
      <p:sp>
        <p:nvSpPr>
          <p:cNvPr id="2" name="Title 1"/>
          <p:cNvSpPr>
            <a:spLocks noGrp="1"/>
          </p:cNvSpPr>
          <p:nvPr>
            <p:ph type="title"/>
          </p:nvPr>
        </p:nvSpPr>
        <p:spPr>
          <a:xfrm>
            <a:off x="1038497" y="770073"/>
            <a:ext cx="10515600" cy="1325563"/>
          </a:xfrm>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5" name="Picture 4"/>
          <p:cNvPicPr>
            <a:picLocks noChangeAspect="1"/>
          </p:cNvPicPr>
          <p:nvPr/>
        </p:nvPicPr>
        <p:blipFill rotWithShape="1">
          <a:blip r:embed="rId3"/>
          <a:srcRect t="654" b="2164"/>
          <a:stretch/>
        </p:blipFill>
        <p:spPr>
          <a:xfrm>
            <a:off x="599802" y="315647"/>
            <a:ext cx="5695406" cy="6305174"/>
          </a:xfrm>
          <a:prstGeom prst="rect">
            <a:avLst/>
          </a:prstGeom>
        </p:spPr>
      </p:pic>
      <p:sp>
        <p:nvSpPr>
          <p:cNvPr id="7" name="TextBox 6"/>
          <p:cNvSpPr txBox="1"/>
          <p:nvPr/>
        </p:nvSpPr>
        <p:spPr>
          <a:xfrm>
            <a:off x="6910251" y="3696789"/>
            <a:ext cx="4443549" cy="1569660"/>
          </a:xfrm>
          <a:prstGeom prst="rect">
            <a:avLst/>
          </a:prstGeom>
          <a:noFill/>
        </p:spPr>
        <p:txBody>
          <a:bodyPr wrap="square" rtlCol="0">
            <a:spAutoFit/>
          </a:bodyPr>
          <a:lstStyle/>
          <a:p>
            <a:r>
              <a:rPr lang="en-GB" sz="2400" dirty="0" smtClean="0">
                <a:latin typeface="Comic Sans MS" panose="030F0702030302020204" pitchFamily="66" charset="0"/>
              </a:rPr>
              <a:t>Activity 1</a:t>
            </a:r>
          </a:p>
          <a:p>
            <a:r>
              <a:rPr lang="en-GB" sz="2400" dirty="0" smtClean="0">
                <a:latin typeface="Comic Sans MS" panose="030F0702030302020204" pitchFamily="66" charset="0"/>
              </a:rPr>
              <a:t>Write out the questions using the correct punctuation. </a:t>
            </a:r>
          </a:p>
          <a:p>
            <a:r>
              <a:rPr lang="en-GB" sz="2400" dirty="0" smtClean="0">
                <a:latin typeface="Comic Sans MS" panose="030F0702030302020204" pitchFamily="66" charset="0"/>
              </a:rPr>
              <a:t>Is it a ? or a .</a:t>
            </a:r>
            <a:endParaRPr lang="en-GB" sz="2400" dirty="0">
              <a:latin typeface="Comic Sans MS" panose="030F0702030302020204" pitchFamily="66" charset="0"/>
            </a:endParaRPr>
          </a:p>
        </p:txBody>
      </p:sp>
    </p:spTree>
    <p:extLst>
      <p:ext uri="{BB962C8B-B14F-4D97-AF65-F5344CB8AC3E}">
        <p14:creationId xmlns:p14="http://schemas.microsoft.com/office/powerpoint/2010/main" val="10760348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371" y="1971857"/>
            <a:ext cx="5458097" cy="3449229"/>
          </a:xfrm>
        </p:spPr>
        <p:txBody>
          <a:bodyPr>
            <a:normAutofit fontScale="90000"/>
          </a:bodyPr>
          <a:lstStyle/>
          <a:p>
            <a:r>
              <a:rPr lang="en-GB" dirty="0" smtClean="0">
                <a:latin typeface="Comic Sans MS" panose="030F0702030302020204" pitchFamily="66" charset="0"/>
              </a:rPr>
              <a:t>Can you write a list of questions to ask an older relative or grandparent about the clothes they wore when they were young.</a:t>
            </a:r>
            <a:br>
              <a:rPr lang="en-GB" dirty="0" smtClean="0">
                <a:latin typeface="Comic Sans MS" panose="030F0702030302020204" pitchFamily="66" charset="0"/>
              </a:rPr>
            </a:br>
            <a:r>
              <a:rPr lang="en-GB" dirty="0" smtClean="0">
                <a:latin typeface="Comic Sans MS" panose="030F0702030302020204" pitchFamily="66" charset="0"/>
              </a:rPr>
              <a:t>Remember a question will need a capital letter.</a:t>
            </a:r>
            <a:endParaRPr lang="en-GB" dirty="0">
              <a:latin typeface="Comic Sans MS" panose="030F0702030302020204" pitchFamily="66" charset="0"/>
            </a:endParaRPr>
          </a:p>
        </p:txBody>
      </p:sp>
      <p:pic>
        <p:nvPicPr>
          <p:cNvPr id="5" name="Content Placeholder 4"/>
          <p:cNvPicPr>
            <a:picLocks noGrp="1" noChangeAspect="1"/>
          </p:cNvPicPr>
          <p:nvPr>
            <p:ph idx="1"/>
          </p:nvPr>
        </p:nvPicPr>
        <p:blipFill>
          <a:blip r:embed="rId2"/>
          <a:stretch>
            <a:fillRect/>
          </a:stretch>
        </p:blipFill>
        <p:spPr>
          <a:xfrm>
            <a:off x="6096000" y="365125"/>
            <a:ext cx="4396600" cy="6333717"/>
          </a:xfrm>
          <a:prstGeom prst="rect">
            <a:avLst/>
          </a:prstGeom>
        </p:spPr>
      </p:pic>
    </p:spTree>
    <p:extLst>
      <p:ext uri="{BB962C8B-B14F-4D97-AF65-F5344CB8AC3E}">
        <p14:creationId xmlns:p14="http://schemas.microsoft.com/office/powerpoint/2010/main" val="28440454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0155" y="462578"/>
            <a:ext cx="11274014" cy="4001095"/>
          </a:xfrm>
          <a:prstGeom prst="rect">
            <a:avLst/>
          </a:prstGeom>
          <a:noFill/>
        </p:spPr>
        <p:txBody>
          <a:bodyPr wrap="square" rtlCol="0">
            <a:spAutoFit/>
          </a:bodyPr>
          <a:lstStyle/>
          <a:p>
            <a:r>
              <a:rPr lang="en-GB" sz="4400" dirty="0">
                <a:latin typeface="Comic Sans MS" panose="030F0702030302020204" pitchFamily="66" charset="0"/>
              </a:rPr>
              <a:t>We are going to design a 1960’s inspired </a:t>
            </a:r>
            <a:r>
              <a:rPr lang="en-GB" sz="4400" dirty="0" smtClean="0">
                <a:latin typeface="Comic Sans MS" panose="030F0702030302020204" pitchFamily="66" charset="0"/>
              </a:rPr>
              <a:t>outfit.</a:t>
            </a:r>
            <a:endParaRPr lang="en-GB" sz="6000" dirty="0">
              <a:latin typeface="Comic Sans MS" panose="030F0702030302020204" pitchFamily="66" charset="0"/>
            </a:endParaRPr>
          </a:p>
          <a:p>
            <a:endParaRPr lang="en-GB" sz="6000" dirty="0">
              <a:latin typeface="Comic Sans MS" panose="030F0702030302020204" pitchFamily="66" charset="0"/>
            </a:endParaRPr>
          </a:p>
          <a:p>
            <a:endParaRPr lang="en-GB" sz="6000" dirty="0">
              <a:latin typeface="Comic Sans MS" panose="030F0702030302020204" pitchFamily="66" charset="0"/>
            </a:endParaRPr>
          </a:p>
          <a:p>
            <a:r>
              <a:rPr lang="en-GB" sz="2800" dirty="0">
                <a:latin typeface="Comic Sans MS" panose="030F0702030302020204" pitchFamily="66" charset="0"/>
              </a:rPr>
              <a:t>What styles from the 60’s do you </a:t>
            </a:r>
            <a:r>
              <a:rPr lang="en-GB" sz="2800" dirty="0" smtClean="0">
                <a:latin typeface="Comic Sans MS" panose="030F0702030302020204" pitchFamily="66" charset="0"/>
              </a:rPr>
              <a:t>like </a:t>
            </a:r>
            <a:r>
              <a:rPr lang="en-GB" sz="2800" dirty="0">
                <a:latin typeface="Comic Sans MS" panose="030F0702030302020204" pitchFamily="66" charset="0"/>
              </a:rPr>
              <a:t>and why? </a:t>
            </a:r>
            <a:endParaRPr lang="en-GB" sz="6000" dirty="0">
              <a:latin typeface="Comic Sans MS" panose="030F0702030302020204" pitchFamily="66" charset="0"/>
            </a:endParaRPr>
          </a:p>
          <a:p>
            <a:endParaRPr lang="en-GB" dirty="0"/>
          </a:p>
        </p:txBody>
      </p:sp>
    </p:spTree>
    <p:extLst>
      <p:ext uri="{BB962C8B-B14F-4D97-AF65-F5344CB8AC3E}">
        <p14:creationId xmlns:p14="http://schemas.microsoft.com/office/powerpoint/2010/main" val="2340053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2729" y="176838"/>
            <a:ext cx="11274014" cy="646331"/>
          </a:xfrm>
          <a:prstGeom prst="rect">
            <a:avLst/>
          </a:prstGeom>
          <a:noFill/>
        </p:spPr>
        <p:txBody>
          <a:bodyPr wrap="square" rtlCol="0">
            <a:spAutoFit/>
          </a:bodyPr>
          <a:lstStyle/>
          <a:p>
            <a:r>
              <a:rPr lang="en-GB" sz="3600" dirty="0">
                <a:latin typeface="Comic Sans MS" panose="030F0702030302020204" pitchFamily="66" charset="0"/>
              </a:rPr>
              <a:t>We are going to design a 1960’s inspired </a:t>
            </a:r>
            <a:r>
              <a:rPr lang="en-GB" sz="3600" dirty="0" smtClean="0">
                <a:latin typeface="Comic Sans MS" panose="030F0702030302020204" pitchFamily="66" charset="0"/>
              </a:rPr>
              <a:t>outfit.</a:t>
            </a:r>
            <a:endParaRPr lang="en-GB" sz="3600" dirty="0">
              <a:latin typeface="Comic Sans MS" panose="030F0702030302020204" pitchFamily="66"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6019" y="1069249"/>
            <a:ext cx="4457700" cy="558165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3015" y="1005713"/>
            <a:ext cx="3443564" cy="5645186"/>
          </a:xfrm>
          <a:prstGeom prst="rect">
            <a:avLst/>
          </a:prstGeom>
        </p:spPr>
      </p:pic>
    </p:spTree>
    <p:extLst>
      <p:ext uri="{BB962C8B-B14F-4D97-AF65-F5344CB8AC3E}">
        <p14:creationId xmlns:p14="http://schemas.microsoft.com/office/powerpoint/2010/main" val="26676451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8680" y="189027"/>
            <a:ext cx="7723990" cy="1815882"/>
          </a:xfrm>
          <a:prstGeom prst="rect">
            <a:avLst/>
          </a:prstGeom>
          <a:noFill/>
        </p:spPr>
        <p:txBody>
          <a:bodyPr wrap="square" rtlCol="0">
            <a:spAutoFit/>
          </a:bodyPr>
          <a:lstStyle/>
          <a:p>
            <a:endParaRPr lang="en-GB" sz="2800" dirty="0">
              <a:latin typeface="Comic Sans MS" panose="030F0702030302020204" pitchFamily="66" charset="0"/>
            </a:endParaRPr>
          </a:p>
          <a:p>
            <a:endParaRPr lang="en-GB" sz="2800" dirty="0">
              <a:latin typeface="Comic Sans MS" panose="030F0702030302020204" pitchFamily="66" charset="0"/>
            </a:endParaRPr>
          </a:p>
          <a:p>
            <a:r>
              <a:rPr lang="en-GB" sz="2800" dirty="0" smtClean="0">
                <a:latin typeface="Comic Sans MS" panose="030F0702030302020204" pitchFamily="66" charset="0"/>
              </a:rPr>
              <a:t>Can you use photos </a:t>
            </a:r>
            <a:r>
              <a:rPr lang="en-GB" sz="2800" dirty="0">
                <a:latin typeface="Comic Sans MS" panose="030F0702030302020204" pitchFamily="66" charset="0"/>
              </a:rPr>
              <a:t>of outfits from the 1960’s to help </a:t>
            </a:r>
            <a:r>
              <a:rPr lang="en-GB" sz="2800" dirty="0" smtClean="0">
                <a:latin typeface="Comic Sans MS" panose="030F0702030302020204" pitchFamily="66" charset="0"/>
              </a:rPr>
              <a:t>you create your </a:t>
            </a:r>
            <a:r>
              <a:rPr lang="en-GB" sz="2800" dirty="0">
                <a:latin typeface="Comic Sans MS" panose="030F0702030302020204" pitchFamily="66" charset="0"/>
              </a:rPr>
              <a:t>own  outfit</a:t>
            </a:r>
            <a:r>
              <a:rPr lang="en-GB" dirty="0"/>
              <a:t>.</a:t>
            </a:r>
          </a:p>
        </p:txBody>
      </p:sp>
      <p:pic>
        <p:nvPicPr>
          <p:cNvPr id="3" name="Picture 20" descr="http://upload.wikimedia.org/wikipedia/commons/thumb/7/7b/Chelsea-Bridge-Rockers.jpg/220px-Chelsea-Bridge-Rockers.jpg">
            <a:hlinkClick r:id="rId2"/>
            <a:extLst>
              <a:ext uri="{FF2B5EF4-FFF2-40B4-BE49-F238E27FC236}">
                <a16:creationId xmlns:a16="http://schemas.microsoft.com/office/drawing/2014/main" id="{4E4F4D99-7B23-4D79-8D91-DA16824B64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4325" y="3337489"/>
            <a:ext cx="20955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8" descr="http://t0.gstatic.com/images?q=tbn:ANd9GcSkP7tIGI5Y3tojydcHGrPg0lO0AhjAyOle_q9YxepLr78MGx-I">
            <a:extLst>
              <a:ext uri="{FF2B5EF4-FFF2-40B4-BE49-F238E27FC236}">
                <a16:creationId xmlns:a16="http://schemas.microsoft.com/office/drawing/2014/main" id="{DB4E65CC-F97F-44FB-BDE3-E9698F0ADE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7719" r="11407"/>
          <a:stretch>
            <a:fillRect/>
          </a:stretch>
        </p:blipFill>
        <p:spPr bwMode="auto">
          <a:xfrm>
            <a:off x="569248" y="3710935"/>
            <a:ext cx="2252610" cy="2383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descr="http://www.designboom.com/weblog/images/dress_big.jpg">
            <a:extLst>
              <a:ext uri="{FF2B5EF4-FFF2-40B4-BE49-F238E27FC236}">
                <a16:creationId xmlns:a16="http://schemas.microsoft.com/office/drawing/2014/main" id="{136641B0-A382-4D72-A5EB-6FE1453682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3312" y="3655807"/>
            <a:ext cx="2160587"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http://t3.gstatic.com/images?q=tbn:ANd9GcTTSmuaAi4S9EnaLocVwQP7J9JY6md7FVGArihaOxlfdwcYMQ62ug">
            <a:extLst>
              <a:ext uri="{FF2B5EF4-FFF2-40B4-BE49-F238E27FC236}">
                <a16:creationId xmlns:a16="http://schemas.microsoft.com/office/drawing/2014/main" id="{35FF50D4-3E9B-44A8-8A09-DF7A6BDC5B0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1945" y="3655807"/>
            <a:ext cx="1990725"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35628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0526" y="535577"/>
            <a:ext cx="6969760" cy="646331"/>
          </a:xfrm>
          <a:prstGeom prst="rect">
            <a:avLst/>
          </a:prstGeom>
        </p:spPr>
        <p:txBody>
          <a:bodyPr wrap="square">
            <a:spAutoFit/>
          </a:bodyPr>
          <a:lstStyle/>
          <a:p>
            <a:r>
              <a:rPr lang="en-GB" dirty="0">
                <a:latin typeface="Comic Sans MS" panose="030F0702030302020204" pitchFamily="66" charset="0"/>
                <a:ea typeface="MS ??"/>
                <a:cs typeface="Times New Roman" panose="02020603050405020304" pitchFamily="18" charset="0"/>
              </a:rPr>
              <a:t>create a portrait of a parent, grandparent or great-grandparent, based on an old photograph</a:t>
            </a:r>
            <a:endParaRPr lang="en-GB" dirty="0">
              <a:latin typeface="Comic Sans MS" panose="030F0702030302020204" pitchFamily="66" charset="0"/>
            </a:endParaRPr>
          </a:p>
        </p:txBody>
      </p:sp>
      <p:pic>
        <p:nvPicPr>
          <p:cNvPr id="3" name="Picture 2"/>
          <p:cNvPicPr>
            <a:picLocks noChangeAspect="1"/>
          </p:cNvPicPr>
          <p:nvPr/>
        </p:nvPicPr>
        <p:blipFill>
          <a:blip r:embed="rId2"/>
          <a:stretch>
            <a:fillRect/>
          </a:stretch>
        </p:blipFill>
        <p:spPr>
          <a:xfrm>
            <a:off x="1122725" y="2318525"/>
            <a:ext cx="4468857" cy="3109048"/>
          </a:xfrm>
          <a:prstGeom prst="rect">
            <a:avLst/>
          </a:prstGeom>
        </p:spPr>
      </p:pic>
    </p:spTree>
    <p:extLst>
      <p:ext uri="{BB962C8B-B14F-4D97-AF65-F5344CB8AC3E}">
        <p14:creationId xmlns:p14="http://schemas.microsoft.com/office/powerpoint/2010/main" val="5131939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9811" y="607321"/>
            <a:ext cx="11066760" cy="6494085"/>
          </a:xfrm>
          <a:prstGeom prst="rect">
            <a:avLst/>
          </a:prstGeom>
        </p:spPr>
        <p:txBody>
          <a:bodyPr wrap="square">
            <a:spAutoFit/>
          </a:bodyPr>
          <a:lstStyle/>
          <a:p>
            <a:r>
              <a:rPr lang="en-GB" sz="2000" dirty="0">
                <a:latin typeface="Comic Sans MS" panose="030F0702030302020204" pitchFamily="66" charset="0"/>
              </a:rPr>
              <a:t>1961 Knickerbocker Dress </a:t>
            </a:r>
            <a:r>
              <a:rPr lang="en-GB" sz="2000" dirty="0" smtClean="0">
                <a:latin typeface="Comic Sans MS" panose="030F0702030302020204" pitchFamily="66" charset="0"/>
              </a:rPr>
              <a:t>                                             1965 </a:t>
            </a:r>
            <a:r>
              <a:rPr lang="en-GB" sz="2000" dirty="0">
                <a:latin typeface="Comic Sans MS" panose="030F0702030302020204" pitchFamily="66" charset="0"/>
              </a:rPr>
              <a:t>Mondrian </a:t>
            </a:r>
            <a:r>
              <a:rPr lang="en-GB" sz="2000" dirty="0" smtClean="0">
                <a:latin typeface="Comic Sans MS" panose="030F0702030302020204" pitchFamily="66" charset="0"/>
              </a:rPr>
              <a:t>Dress</a:t>
            </a:r>
          </a:p>
          <a:p>
            <a:endParaRPr lang="en-GB" sz="2000" u="sng" dirty="0">
              <a:latin typeface="Comic Sans MS" panose="030F0702030302020204" pitchFamily="66" charset="0"/>
            </a:endParaRPr>
          </a:p>
          <a:p>
            <a:endParaRPr lang="en-GB" sz="2000" u="sng" dirty="0" smtClean="0">
              <a:latin typeface="Comic Sans MS" panose="030F0702030302020204" pitchFamily="66" charset="0"/>
            </a:endParaRPr>
          </a:p>
          <a:p>
            <a:endParaRPr lang="en-GB" sz="2000" u="sng" dirty="0">
              <a:latin typeface="Comic Sans MS" panose="030F0702030302020204" pitchFamily="66" charset="0"/>
            </a:endParaRPr>
          </a:p>
          <a:p>
            <a:endParaRPr lang="en-GB" sz="2000" u="sng" dirty="0" smtClean="0">
              <a:latin typeface="Comic Sans MS" panose="030F0702030302020204" pitchFamily="66" charset="0"/>
            </a:endParaRPr>
          </a:p>
          <a:p>
            <a:endParaRPr lang="en-GB" sz="2000" u="sng" dirty="0">
              <a:latin typeface="Comic Sans MS" panose="030F0702030302020204" pitchFamily="66" charset="0"/>
            </a:endParaRPr>
          </a:p>
          <a:p>
            <a:endParaRPr lang="en-GB" sz="2000" u="sng" dirty="0" smtClean="0">
              <a:latin typeface="Comic Sans MS" panose="030F0702030302020204" pitchFamily="66" charset="0"/>
            </a:endParaRPr>
          </a:p>
          <a:p>
            <a:endParaRPr lang="en-GB" sz="2000" u="sng" dirty="0" smtClean="0">
              <a:latin typeface="Comic Sans MS" panose="030F0702030302020204" pitchFamily="66" charset="0"/>
            </a:endParaRPr>
          </a:p>
          <a:p>
            <a:endParaRPr lang="en-GB" sz="2000" u="sng" dirty="0">
              <a:latin typeface="Comic Sans MS" panose="030F0702030302020204" pitchFamily="66" charset="0"/>
            </a:endParaRPr>
          </a:p>
          <a:p>
            <a:endParaRPr lang="en-GB" sz="2000" u="sng" dirty="0">
              <a:latin typeface="Comic Sans MS" panose="030F0702030302020204" pitchFamily="66" charset="0"/>
            </a:endParaRPr>
          </a:p>
          <a:p>
            <a:r>
              <a:rPr lang="en-GB" sz="2000" dirty="0">
                <a:latin typeface="Comic Sans MS" panose="030F0702030302020204" pitchFamily="66" charset="0"/>
              </a:rPr>
              <a:t>This 1961 dress is by British designer Mary Quant. This outfit represents a completely new, fun approach to dress. </a:t>
            </a:r>
            <a:endParaRPr lang="en-GB" sz="2000" dirty="0" smtClean="0">
              <a:latin typeface="Comic Sans MS" panose="030F0702030302020204" pitchFamily="66" charset="0"/>
            </a:endParaRPr>
          </a:p>
          <a:p>
            <a:endParaRPr lang="en-GB" sz="2000" dirty="0">
              <a:latin typeface="Comic Sans MS" panose="030F0702030302020204" pitchFamily="66" charset="0"/>
            </a:endParaRPr>
          </a:p>
          <a:p>
            <a:r>
              <a:rPr lang="en-GB" sz="2000" dirty="0" smtClean="0">
                <a:latin typeface="Comic Sans MS" panose="030F0702030302020204" pitchFamily="66" charset="0"/>
              </a:rPr>
              <a:t>Mary </a:t>
            </a:r>
            <a:r>
              <a:rPr lang="en-GB" sz="2000" dirty="0">
                <a:latin typeface="Comic Sans MS" panose="030F0702030302020204" pitchFamily="66" charset="0"/>
              </a:rPr>
              <a:t>Quant had become an international star for her move towards youth fashion. </a:t>
            </a:r>
            <a:endParaRPr lang="en-GB" sz="2000" dirty="0" smtClean="0">
              <a:latin typeface="Comic Sans MS" panose="030F0702030302020204" pitchFamily="66" charset="0"/>
            </a:endParaRPr>
          </a:p>
          <a:p>
            <a:endParaRPr lang="en-GB" sz="2000" dirty="0">
              <a:latin typeface="Comic Sans MS" panose="030F0702030302020204" pitchFamily="66" charset="0"/>
            </a:endParaRPr>
          </a:p>
          <a:p>
            <a:r>
              <a:rPr lang="en-GB" sz="2000" dirty="0" smtClean="0">
                <a:latin typeface="Comic Sans MS" panose="030F0702030302020204" pitchFamily="66" charset="0"/>
              </a:rPr>
              <a:t>This </a:t>
            </a:r>
            <a:r>
              <a:rPr lang="en-GB" sz="2000" dirty="0">
                <a:latin typeface="Comic Sans MS" panose="030F0702030302020204" pitchFamily="66" charset="0"/>
              </a:rPr>
              <a:t>1965 dress was created by Yves Saint Laurent, a former designer at the House of Dior. This dress is from his ‘Mondrian’ collection that was inspired by the abstract paintings of Piet Mondrian, and the collection was featured on several covers of fashion magazines at the time</a:t>
            </a:r>
            <a:r>
              <a:rPr lang="en-GB" sz="2000" dirty="0" smtClean="0">
                <a:latin typeface="Comic Sans MS" panose="030F0702030302020204" pitchFamily="66" charset="0"/>
              </a:rPr>
              <a:t>.</a:t>
            </a:r>
          </a:p>
          <a:p>
            <a:endParaRPr lang="en-GB" dirty="0"/>
          </a:p>
          <a:p>
            <a:r>
              <a:rPr lang="en-GB" dirty="0" smtClean="0"/>
              <a:t>. </a:t>
            </a:r>
            <a:endParaRPr lang="en-GB" dirty="0"/>
          </a:p>
        </p:txBody>
      </p:sp>
      <p:pic>
        <p:nvPicPr>
          <p:cNvPr id="3" name="Picture 2"/>
          <p:cNvPicPr>
            <a:picLocks noChangeAspect="1"/>
          </p:cNvPicPr>
          <p:nvPr/>
        </p:nvPicPr>
        <p:blipFill>
          <a:blip r:embed="rId2"/>
          <a:stretch>
            <a:fillRect/>
          </a:stretch>
        </p:blipFill>
        <p:spPr>
          <a:xfrm>
            <a:off x="4236582" y="607321"/>
            <a:ext cx="2829092" cy="2344426"/>
          </a:xfrm>
          <a:prstGeom prst="rect">
            <a:avLst/>
          </a:prstGeom>
        </p:spPr>
      </p:pic>
    </p:spTree>
    <p:extLst>
      <p:ext uri="{BB962C8B-B14F-4D97-AF65-F5344CB8AC3E}">
        <p14:creationId xmlns:p14="http://schemas.microsoft.com/office/powerpoint/2010/main" val="2751348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288504" y="954864"/>
            <a:ext cx="5507059" cy="4563619"/>
          </a:xfrm>
          <a:prstGeom prst="rect">
            <a:avLst/>
          </a:prstGeom>
        </p:spPr>
      </p:pic>
      <p:sp>
        <p:nvSpPr>
          <p:cNvPr id="3" name="Rectangle 2"/>
          <p:cNvSpPr/>
          <p:nvPr/>
        </p:nvSpPr>
        <p:spPr>
          <a:xfrm>
            <a:off x="378823" y="1400013"/>
            <a:ext cx="5476545" cy="4401205"/>
          </a:xfrm>
          <a:prstGeom prst="rect">
            <a:avLst/>
          </a:prstGeom>
        </p:spPr>
        <p:txBody>
          <a:bodyPr wrap="square">
            <a:spAutoFit/>
          </a:bodyPr>
          <a:lstStyle/>
          <a:p>
            <a:r>
              <a:rPr lang="en-GB" sz="2000" dirty="0">
                <a:latin typeface="Comic Sans MS" panose="030F0702030302020204" pitchFamily="66" charset="0"/>
              </a:rPr>
              <a:t>What are the little trousers called on the 1961 dress? </a:t>
            </a:r>
          </a:p>
          <a:p>
            <a:r>
              <a:rPr lang="en-GB" sz="2000" dirty="0" smtClean="0">
                <a:latin typeface="Comic Sans MS" panose="030F0702030302020204" pitchFamily="66" charset="0"/>
              </a:rPr>
              <a:t>What </a:t>
            </a:r>
            <a:r>
              <a:rPr lang="en-GB" sz="2000" dirty="0">
                <a:latin typeface="Comic Sans MS" panose="030F0702030302020204" pitchFamily="66" charset="0"/>
              </a:rPr>
              <a:t>does the design of the 1965 dress remind you of</a:t>
            </a:r>
            <a:r>
              <a:rPr lang="en-GB" sz="2000" dirty="0" smtClean="0">
                <a:latin typeface="Comic Sans MS" panose="030F0702030302020204" pitchFamily="66" charset="0"/>
              </a:rPr>
              <a:t>?</a:t>
            </a:r>
          </a:p>
          <a:p>
            <a:endParaRPr lang="en-GB" sz="2000" dirty="0">
              <a:latin typeface="Comic Sans MS" panose="030F0702030302020204" pitchFamily="66" charset="0"/>
            </a:endParaRPr>
          </a:p>
          <a:p>
            <a:r>
              <a:rPr lang="en-GB" sz="2000" dirty="0" smtClean="0">
                <a:latin typeface="Comic Sans MS" panose="030F0702030302020204" pitchFamily="66" charset="0"/>
              </a:rPr>
              <a:t>Activity </a:t>
            </a:r>
          </a:p>
          <a:p>
            <a:endParaRPr lang="en-GB" sz="2000" dirty="0">
              <a:latin typeface="Comic Sans MS" panose="030F0702030302020204" pitchFamily="66" charset="0"/>
            </a:endParaRPr>
          </a:p>
          <a:p>
            <a:r>
              <a:rPr lang="en-GB" sz="2000" dirty="0" smtClean="0">
                <a:latin typeface="Comic Sans MS" panose="030F0702030302020204" pitchFamily="66" charset="0"/>
              </a:rPr>
              <a:t>The </a:t>
            </a:r>
            <a:r>
              <a:rPr lang="en-GB" sz="2000" dirty="0">
                <a:latin typeface="Comic Sans MS" panose="030F0702030302020204" pitchFamily="66" charset="0"/>
              </a:rPr>
              <a:t>design on the 1965 Mondrian dress has the bold double cross motif based on the work of the Dutch abstract painter Piet Mondrian. </a:t>
            </a:r>
            <a:r>
              <a:rPr lang="en-GB" sz="2000" dirty="0" smtClean="0">
                <a:latin typeface="Comic Sans MS" panose="030F0702030302020204" pitchFamily="66" charset="0"/>
              </a:rPr>
              <a:t>Research Piet Mondrian.  Use  a simple </a:t>
            </a:r>
            <a:r>
              <a:rPr lang="en-GB" sz="2000" dirty="0">
                <a:latin typeface="Comic Sans MS" panose="030F0702030302020204" pitchFamily="66" charset="0"/>
              </a:rPr>
              <a:t>drawn-out design of a dress or shirt, design your own dress or shirt based </a:t>
            </a:r>
            <a:r>
              <a:rPr lang="en-GB" sz="2000" dirty="0" smtClean="0">
                <a:latin typeface="Comic Sans MS" panose="030F0702030302020204" pitchFamily="66" charset="0"/>
              </a:rPr>
              <a:t>the Mondrian style.</a:t>
            </a:r>
            <a:endParaRPr lang="en-GB" sz="2000" dirty="0">
              <a:latin typeface="Comic Sans MS" panose="030F0702030302020204" pitchFamily="66" charset="0"/>
            </a:endParaRPr>
          </a:p>
        </p:txBody>
      </p:sp>
    </p:spTree>
    <p:extLst>
      <p:ext uri="{BB962C8B-B14F-4D97-AF65-F5344CB8AC3E}">
        <p14:creationId xmlns:p14="http://schemas.microsoft.com/office/powerpoint/2010/main" val="38363995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79834" y="4754946"/>
            <a:ext cx="4610100" cy="2057400"/>
          </a:xfrm>
          <a:prstGeom prst="rect">
            <a:avLst/>
          </a:prstGeom>
        </p:spPr>
      </p:pic>
      <p:pic>
        <p:nvPicPr>
          <p:cNvPr id="3" name="Picture 2"/>
          <p:cNvPicPr>
            <a:picLocks noChangeAspect="1"/>
          </p:cNvPicPr>
          <p:nvPr/>
        </p:nvPicPr>
        <p:blipFill>
          <a:blip r:embed="rId3"/>
          <a:stretch>
            <a:fillRect/>
          </a:stretch>
        </p:blipFill>
        <p:spPr>
          <a:xfrm>
            <a:off x="1464092" y="2480510"/>
            <a:ext cx="2943225" cy="2057400"/>
          </a:xfrm>
          <a:prstGeom prst="rect">
            <a:avLst/>
          </a:prstGeom>
        </p:spPr>
      </p:pic>
      <p:pic>
        <p:nvPicPr>
          <p:cNvPr id="5" name="Picture 4"/>
          <p:cNvPicPr>
            <a:picLocks noChangeAspect="1"/>
          </p:cNvPicPr>
          <p:nvPr/>
        </p:nvPicPr>
        <p:blipFill>
          <a:blip r:embed="rId4"/>
          <a:stretch>
            <a:fillRect/>
          </a:stretch>
        </p:blipFill>
        <p:spPr>
          <a:xfrm>
            <a:off x="7156785" y="206075"/>
            <a:ext cx="4730416" cy="6606271"/>
          </a:xfrm>
          <a:prstGeom prst="rect">
            <a:avLst/>
          </a:prstGeom>
        </p:spPr>
      </p:pic>
      <p:sp>
        <p:nvSpPr>
          <p:cNvPr id="6" name="Rectangle 5"/>
          <p:cNvSpPr/>
          <p:nvPr/>
        </p:nvSpPr>
        <p:spPr>
          <a:xfrm>
            <a:off x="336884" y="447592"/>
            <a:ext cx="6368716" cy="1384995"/>
          </a:xfrm>
          <a:prstGeom prst="rect">
            <a:avLst/>
          </a:prstGeom>
        </p:spPr>
        <p:txBody>
          <a:bodyPr wrap="square">
            <a:spAutoFit/>
          </a:bodyPr>
          <a:lstStyle/>
          <a:p>
            <a:r>
              <a:rPr lang="en-GB" dirty="0" smtClean="0">
                <a:latin typeface="Comic Sans MS" panose="030F0702030302020204" pitchFamily="66" charset="0"/>
              </a:rPr>
              <a:t> </a:t>
            </a:r>
            <a:r>
              <a:rPr lang="en-GB" sz="2800" dirty="0">
                <a:latin typeface="Comic Sans MS" panose="030F0702030302020204" pitchFamily="66" charset="0"/>
              </a:rPr>
              <a:t>Use  a simple drawn-out design of a dress or shirt, design your own dress or shirt based the Mondrian style.</a:t>
            </a:r>
          </a:p>
        </p:txBody>
      </p:sp>
    </p:spTree>
    <p:extLst>
      <p:ext uri="{BB962C8B-B14F-4D97-AF65-F5344CB8AC3E}">
        <p14:creationId xmlns:p14="http://schemas.microsoft.com/office/powerpoint/2010/main" val="3812663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8490" y="785308"/>
            <a:ext cx="10617798" cy="5016758"/>
          </a:xfrm>
          <a:prstGeom prst="rect">
            <a:avLst/>
          </a:prstGeom>
          <a:noFill/>
        </p:spPr>
        <p:txBody>
          <a:bodyPr wrap="square" rtlCol="0">
            <a:spAutoFit/>
          </a:bodyPr>
          <a:lstStyle/>
          <a:p>
            <a:r>
              <a:rPr lang="en-GB" sz="4000" dirty="0">
                <a:latin typeface="Comic Sans MS" panose="030F0702030302020204" pitchFamily="66" charset="0"/>
              </a:rPr>
              <a:t>What does fashion mean?</a:t>
            </a:r>
          </a:p>
          <a:p>
            <a:endParaRPr lang="en-GB" sz="4000" dirty="0">
              <a:latin typeface="Comic Sans MS" panose="030F0702030302020204" pitchFamily="66" charset="0"/>
            </a:endParaRPr>
          </a:p>
          <a:p>
            <a:endParaRPr lang="en-GB" sz="4000" dirty="0">
              <a:latin typeface="Comic Sans MS" panose="030F0702030302020204" pitchFamily="66" charset="0"/>
            </a:endParaRPr>
          </a:p>
          <a:p>
            <a:r>
              <a:rPr lang="en-GB" sz="4000" dirty="0">
                <a:latin typeface="Comic Sans MS" panose="030F0702030302020204" pitchFamily="66" charset="0"/>
              </a:rPr>
              <a:t>What do you think fashion was like in the 1960’s?</a:t>
            </a:r>
          </a:p>
          <a:p>
            <a:endParaRPr lang="en-GB" sz="4000" dirty="0">
              <a:latin typeface="Comic Sans MS" panose="030F0702030302020204" pitchFamily="66" charset="0"/>
            </a:endParaRPr>
          </a:p>
          <a:p>
            <a:r>
              <a:rPr lang="en-GB" sz="4000" dirty="0">
                <a:latin typeface="Comic Sans MS" panose="030F0702030302020204" pitchFamily="66" charset="0"/>
              </a:rPr>
              <a:t>What do you think your Grandparents would have worn when they were your age?</a:t>
            </a:r>
          </a:p>
        </p:txBody>
      </p:sp>
    </p:spTree>
    <p:extLst>
      <p:ext uri="{BB962C8B-B14F-4D97-AF65-F5344CB8AC3E}">
        <p14:creationId xmlns:p14="http://schemas.microsoft.com/office/powerpoint/2010/main" val="1784287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739606" y="2128429"/>
            <a:ext cx="2736805" cy="4229608"/>
          </a:xfrm>
          <a:prstGeom prst="rect">
            <a:avLst/>
          </a:prstGeom>
        </p:spPr>
      </p:pic>
      <p:sp>
        <p:nvSpPr>
          <p:cNvPr id="2" name="Title 1"/>
          <p:cNvSpPr>
            <a:spLocks noGrp="1"/>
          </p:cNvSpPr>
          <p:nvPr>
            <p:ph type="title"/>
          </p:nvPr>
        </p:nvSpPr>
        <p:spPr>
          <a:xfrm>
            <a:off x="838200" y="743948"/>
            <a:ext cx="10515600" cy="1325563"/>
          </a:xfrm>
        </p:spPr>
        <p:txBody>
          <a:bodyPr>
            <a:normAutofit fontScale="90000"/>
          </a:bodyPr>
          <a:lstStyle/>
          <a:p>
            <a:r>
              <a:rPr lang="en-GB" dirty="0" smtClean="0">
                <a:latin typeface="Comic Sans MS" panose="030F0702030302020204" pitchFamily="66" charset="0"/>
              </a:rPr>
              <a:t>We are going to be finding out about how clothes and hairstyles have changed over time.</a:t>
            </a:r>
            <a:endParaRPr lang="en-GB" dirty="0">
              <a:latin typeface="Comic Sans MS" panose="030F0702030302020204" pitchFamily="66" charset="0"/>
            </a:endParaRPr>
          </a:p>
        </p:txBody>
      </p:sp>
      <p:sp>
        <p:nvSpPr>
          <p:cNvPr id="5" name="Oval Callout 4"/>
          <p:cNvSpPr/>
          <p:nvPr/>
        </p:nvSpPr>
        <p:spPr>
          <a:xfrm>
            <a:off x="365760" y="2128430"/>
            <a:ext cx="5971903" cy="3756524"/>
          </a:xfrm>
          <a:prstGeom prst="wedgeEllipseCallout">
            <a:avLst>
              <a:gd name="adj1" fmla="val 96270"/>
              <a:gd name="adj2" fmla="val -186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1133203" y="2904427"/>
            <a:ext cx="5204460" cy="2438282"/>
          </a:xfrm>
        </p:spPr>
        <p:txBody>
          <a:bodyPr>
            <a:normAutofit/>
          </a:bodyPr>
          <a:lstStyle/>
          <a:p>
            <a:pPr marL="0" indent="0">
              <a:buNone/>
            </a:pPr>
            <a:r>
              <a:rPr lang="en-GB" i="1" dirty="0" smtClean="0"/>
              <a:t>Can you find a photo </a:t>
            </a:r>
            <a:r>
              <a:rPr lang="en-GB" i="1" dirty="0"/>
              <a:t>of a relative as a child or young adult (parent, grandparent or great-grandparent</a:t>
            </a:r>
            <a:r>
              <a:rPr lang="en-GB" i="1" dirty="0" smtClean="0"/>
              <a:t>)?</a:t>
            </a:r>
            <a:endParaRPr lang="en-GB" dirty="0">
              <a:latin typeface="Comic Sans MS" panose="030F0702030302020204" pitchFamily="66" charset="0"/>
            </a:endParaRPr>
          </a:p>
        </p:txBody>
      </p:sp>
      <p:sp>
        <p:nvSpPr>
          <p:cNvPr id="7" name="Rectangle 6"/>
          <p:cNvSpPr/>
          <p:nvPr/>
        </p:nvSpPr>
        <p:spPr>
          <a:xfrm>
            <a:off x="942635" y="6118706"/>
            <a:ext cx="6096000" cy="646331"/>
          </a:xfrm>
          <a:prstGeom prst="rect">
            <a:avLst/>
          </a:prstGeom>
        </p:spPr>
        <p:txBody>
          <a:bodyPr>
            <a:spAutoFit/>
          </a:bodyPr>
          <a:lstStyle/>
          <a:p>
            <a:r>
              <a:rPr lang="en-GB" dirty="0" smtClean="0">
                <a:latin typeface="Comic Sans MS" panose="030F0702030302020204" pitchFamily="66" charset="0"/>
              </a:rPr>
              <a:t>Don’t worry if you have not got a photograph. I have one you can use.</a:t>
            </a:r>
            <a:endParaRPr lang="en-GB" dirty="0">
              <a:latin typeface="Comic Sans MS" panose="030F0702030302020204" pitchFamily="66" charset="0"/>
            </a:endParaRPr>
          </a:p>
        </p:txBody>
      </p:sp>
    </p:spTree>
    <p:extLst>
      <p:ext uri="{BB962C8B-B14F-4D97-AF65-F5344CB8AC3E}">
        <p14:creationId xmlns:p14="http://schemas.microsoft.com/office/powerpoint/2010/main" val="2369996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2197553" y="532934"/>
            <a:ext cx="7796893" cy="5424410"/>
          </a:xfrm>
          <a:prstGeom prst="rect">
            <a:avLst/>
          </a:prstGeom>
        </p:spPr>
      </p:pic>
    </p:spTree>
    <p:extLst>
      <p:ext uri="{BB962C8B-B14F-4D97-AF65-F5344CB8AC3E}">
        <p14:creationId xmlns:p14="http://schemas.microsoft.com/office/powerpoint/2010/main" val="1163749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685" y="765809"/>
            <a:ext cx="10515600" cy="1325563"/>
          </a:xfrm>
        </p:spPr>
        <p:txBody>
          <a:bodyPr>
            <a:normAutofit fontScale="90000"/>
          </a:bodyPr>
          <a:lstStyle/>
          <a:p>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sz="3600" dirty="0" smtClean="0">
                <a:latin typeface="Comic Sans MS" panose="030F0702030302020204" pitchFamily="66" charset="0"/>
              </a:rPr>
              <a:t>Look </a:t>
            </a:r>
            <a:r>
              <a:rPr lang="en-GB" sz="3600" dirty="0">
                <a:latin typeface="Comic Sans MS" panose="030F0702030302020204" pitchFamily="66" charset="0"/>
              </a:rPr>
              <a:t>at </a:t>
            </a:r>
            <a:r>
              <a:rPr lang="en-GB" sz="3600" dirty="0" smtClean="0">
                <a:latin typeface="Comic Sans MS" panose="030F0702030302020204" pitchFamily="66" charset="0"/>
              </a:rPr>
              <a:t>the photographs on the next slides. </a:t>
            </a:r>
            <a:br>
              <a:rPr lang="en-GB" sz="3600" dirty="0" smtClean="0">
                <a:latin typeface="Comic Sans MS" panose="030F0702030302020204" pitchFamily="66" charset="0"/>
              </a:rPr>
            </a:br>
            <a:r>
              <a:rPr lang="en-GB" sz="3600" dirty="0" smtClean="0">
                <a:latin typeface="Comic Sans MS" panose="030F0702030302020204" pitchFamily="66" charset="0"/>
              </a:rPr>
              <a:t>They are photographs </a:t>
            </a:r>
            <a:r>
              <a:rPr lang="en-GB" sz="3600" dirty="0">
                <a:latin typeface="Comic Sans MS" panose="030F0702030302020204" pitchFamily="66" charset="0"/>
              </a:rPr>
              <a:t>of people and fashions from different </a:t>
            </a:r>
            <a:r>
              <a:rPr lang="en-GB" sz="3600" dirty="0" smtClean="0">
                <a:latin typeface="Comic Sans MS" panose="030F0702030302020204" pitchFamily="66" charset="0"/>
              </a:rPr>
              <a:t>eras.</a:t>
            </a:r>
            <a:br>
              <a:rPr lang="en-GB" sz="3600" dirty="0" smtClean="0">
                <a:latin typeface="Comic Sans MS" panose="030F0702030302020204" pitchFamily="66" charset="0"/>
              </a:rPr>
            </a:br>
            <a:r>
              <a:rPr lang="en-GB" sz="3600" dirty="0">
                <a:latin typeface="Comic Sans MS" panose="030F0702030302020204" pitchFamily="66" charset="0"/>
              </a:rPr>
              <a:t/>
            </a:r>
            <a:br>
              <a:rPr lang="en-GB" sz="3600" dirty="0">
                <a:latin typeface="Comic Sans MS" panose="030F0702030302020204" pitchFamily="66" charset="0"/>
              </a:rPr>
            </a:br>
            <a:r>
              <a:rPr lang="en-GB" sz="3600" dirty="0" smtClean="0">
                <a:latin typeface="Comic Sans MS" panose="030F0702030302020204" pitchFamily="66" charset="0"/>
              </a:rPr>
              <a:t>Can you  </a:t>
            </a:r>
            <a:r>
              <a:rPr lang="en-GB" sz="3600" dirty="0">
                <a:latin typeface="Comic Sans MS" panose="030F0702030302020204" pitchFamily="66" charset="0"/>
              </a:rPr>
              <a:t>try to identify which fashions and trends come from which </a:t>
            </a:r>
            <a:r>
              <a:rPr lang="en-GB" sz="3600" dirty="0" smtClean="0">
                <a:latin typeface="Comic Sans MS" panose="030F0702030302020204" pitchFamily="66" charset="0"/>
              </a:rPr>
              <a:t>era?</a:t>
            </a:r>
            <a:br>
              <a:rPr lang="en-GB" sz="3600" dirty="0" smtClean="0">
                <a:latin typeface="Comic Sans MS" panose="030F0702030302020204" pitchFamily="66" charset="0"/>
              </a:rPr>
            </a:br>
            <a:r>
              <a:rPr lang="en-GB" sz="3600" dirty="0">
                <a:latin typeface="Comic Sans MS" panose="030F0702030302020204" pitchFamily="66" charset="0"/>
              </a:rPr>
              <a:t/>
            </a:r>
            <a:br>
              <a:rPr lang="en-GB" sz="3600" dirty="0">
                <a:latin typeface="Comic Sans MS" panose="030F0702030302020204" pitchFamily="66" charset="0"/>
              </a:rPr>
            </a:br>
            <a:r>
              <a:rPr lang="en-GB" sz="3600" dirty="0" smtClean="0">
                <a:latin typeface="Comic Sans MS" panose="030F0702030302020204" pitchFamily="66" charset="0"/>
              </a:rPr>
              <a:t>Watch this video to help you.</a:t>
            </a:r>
            <a:br>
              <a:rPr lang="en-GB" sz="3600" dirty="0" smtClean="0">
                <a:latin typeface="Comic Sans MS" panose="030F0702030302020204" pitchFamily="66" charset="0"/>
              </a:rPr>
            </a:br>
            <a:r>
              <a:rPr lang="en-GB" sz="27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https://www.youtube.com/watch?v=prDS8EdsOUA</a:t>
            </a:r>
            <a:r>
              <a:rPr lang="en-GB" sz="3600" u="sng" dirty="0">
                <a:solidFill>
                  <a:srgbClr val="0000FF"/>
                </a:solidFill>
                <a:latin typeface="Calibri" panose="020F0502020204030204" pitchFamily="34" charset="0"/>
                <a:ea typeface="Calibri" panose="020F0502020204030204" pitchFamily="34" charset="0"/>
                <a:cs typeface="Times New Roman" panose="02020603050405020304" pitchFamily="18" charset="0"/>
              </a:rPr>
              <a:t/>
            </a:r>
            <a:br>
              <a:rPr lang="en-GB" sz="3600" u="sng" dirty="0">
                <a:solidFill>
                  <a:srgbClr val="0000FF"/>
                </a:solidFill>
                <a:latin typeface="Calibri" panose="020F0502020204030204" pitchFamily="34" charset="0"/>
                <a:ea typeface="Calibri" panose="020F0502020204030204" pitchFamily="34" charset="0"/>
                <a:cs typeface="Times New Roman" panose="02020603050405020304" pitchFamily="18" charset="0"/>
              </a:rPr>
            </a:br>
            <a:endParaRPr lang="en-GB" sz="3600" dirty="0">
              <a:latin typeface="Comic Sans MS" panose="030F0702030302020204" pitchFamily="66" charset="0"/>
            </a:endParaRPr>
          </a:p>
        </p:txBody>
      </p:sp>
      <p:pic>
        <p:nvPicPr>
          <p:cNvPr id="4" name="Content Placeholder 3"/>
          <p:cNvPicPr>
            <a:picLocks noGrp="1" noChangeAspect="1"/>
          </p:cNvPicPr>
          <p:nvPr>
            <p:ph idx="1"/>
          </p:nvPr>
        </p:nvPicPr>
        <p:blipFill>
          <a:blip r:embed="rId3"/>
          <a:stretch>
            <a:fillRect/>
          </a:stretch>
        </p:blipFill>
        <p:spPr>
          <a:xfrm>
            <a:off x="929640" y="4488748"/>
            <a:ext cx="1439450" cy="2101597"/>
          </a:xfrm>
          <a:prstGeom prst="rect">
            <a:avLst/>
          </a:prstGeom>
        </p:spPr>
      </p:pic>
      <p:pic>
        <p:nvPicPr>
          <p:cNvPr id="5" name="Picture 4"/>
          <p:cNvPicPr>
            <a:picLocks noChangeAspect="1"/>
          </p:cNvPicPr>
          <p:nvPr/>
        </p:nvPicPr>
        <p:blipFill>
          <a:blip r:embed="rId4"/>
          <a:stretch>
            <a:fillRect/>
          </a:stretch>
        </p:blipFill>
        <p:spPr>
          <a:xfrm>
            <a:off x="7644220" y="3994831"/>
            <a:ext cx="3187065" cy="2340216"/>
          </a:xfrm>
          <a:prstGeom prst="rect">
            <a:avLst/>
          </a:prstGeom>
        </p:spPr>
      </p:pic>
      <p:pic>
        <p:nvPicPr>
          <p:cNvPr id="6" name="Picture 5"/>
          <p:cNvPicPr>
            <a:picLocks noChangeAspect="1"/>
          </p:cNvPicPr>
          <p:nvPr/>
        </p:nvPicPr>
        <p:blipFill>
          <a:blip r:embed="rId5"/>
          <a:stretch>
            <a:fillRect/>
          </a:stretch>
        </p:blipFill>
        <p:spPr>
          <a:xfrm>
            <a:off x="10257260" y="1983230"/>
            <a:ext cx="1716073" cy="1306829"/>
          </a:xfrm>
          <a:prstGeom prst="rect">
            <a:avLst/>
          </a:prstGeom>
        </p:spPr>
      </p:pic>
      <p:pic>
        <p:nvPicPr>
          <p:cNvPr id="7" name="Picture 6"/>
          <p:cNvPicPr>
            <a:picLocks noChangeAspect="1"/>
          </p:cNvPicPr>
          <p:nvPr/>
        </p:nvPicPr>
        <p:blipFill>
          <a:blip r:embed="rId6"/>
          <a:stretch>
            <a:fillRect/>
          </a:stretch>
        </p:blipFill>
        <p:spPr>
          <a:xfrm>
            <a:off x="2717074" y="4553090"/>
            <a:ext cx="2461531" cy="1972912"/>
          </a:xfrm>
          <a:prstGeom prst="rect">
            <a:avLst/>
          </a:prstGeom>
        </p:spPr>
      </p:pic>
    </p:spTree>
    <p:extLst>
      <p:ext uri="{BB962C8B-B14F-4D97-AF65-F5344CB8AC3E}">
        <p14:creationId xmlns:p14="http://schemas.microsoft.com/office/powerpoint/2010/main" val="2226490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52" y="542380"/>
            <a:ext cx="10515600" cy="1325563"/>
          </a:xfrm>
        </p:spPr>
        <p:txBody>
          <a:bodyPr>
            <a:normAutofit/>
          </a:bodyPr>
          <a:lstStyle/>
          <a:p>
            <a:r>
              <a:rPr lang="en-GB" sz="2800" dirty="0">
                <a:latin typeface="Comic Sans MS" panose="030F0702030302020204" pitchFamily="66" charset="0"/>
              </a:rPr>
              <a:t>W</a:t>
            </a:r>
            <a:r>
              <a:rPr lang="en-GB" sz="2800" dirty="0" smtClean="0">
                <a:latin typeface="Comic Sans MS" panose="030F0702030302020204" pitchFamily="66" charset="0"/>
              </a:rPr>
              <a:t>hich </a:t>
            </a:r>
            <a:r>
              <a:rPr lang="en-GB" sz="2800" dirty="0">
                <a:latin typeface="Comic Sans MS" panose="030F0702030302020204" pitchFamily="66" charset="0"/>
              </a:rPr>
              <a:t>fashions and trends come from which </a:t>
            </a:r>
            <a:r>
              <a:rPr lang="en-GB" sz="2800" dirty="0" smtClean="0">
                <a:latin typeface="Comic Sans MS" panose="030F0702030302020204" pitchFamily="66" charset="0"/>
              </a:rPr>
              <a:t>era? </a:t>
            </a:r>
            <a:endParaRPr lang="en-GB" sz="2800"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1244402" y="2828380"/>
            <a:ext cx="4680524" cy="3180534"/>
          </a:xfrm>
          <a:prstGeom prst="rect">
            <a:avLst/>
          </a:prstGeom>
        </p:spPr>
      </p:pic>
      <p:pic>
        <p:nvPicPr>
          <p:cNvPr id="5" name="Content Placeholder 4"/>
          <p:cNvPicPr>
            <a:picLocks noGrp="1" noChangeAspect="1"/>
          </p:cNvPicPr>
          <p:nvPr>
            <p:ph idx="1"/>
          </p:nvPr>
        </p:nvPicPr>
        <p:blipFill>
          <a:blip r:embed="rId3"/>
          <a:stretch>
            <a:fillRect/>
          </a:stretch>
        </p:blipFill>
        <p:spPr>
          <a:xfrm>
            <a:off x="6922091" y="2634343"/>
            <a:ext cx="4716948" cy="2935583"/>
          </a:xfrm>
          <a:prstGeom prst="rect">
            <a:avLst/>
          </a:prstGeom>
        </p:spPr>
      </p:pic>
      <p:sp>
        <p:nvSpPr>
          <p:cNvPr id="6" name="Rectangle 5"/>
          <p:cNvSpPr/>
          <p:nvPr/>
        </p:nvSpPr>
        <p:spPr>
          <a:xfrm>
            <a:off x="4180114" y="3592286"/>
            <a:ext cx="378823" cy="2090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10493829" y="2960915"/>
            <a:ext cx="378823" cy="2090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79061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a:picLocks noChangeAspect="1"/>
          </p:cNvPicPr>
          <p:nvPr/>
        </p:nvPicPr>
        <p:blipFill rotWithShape="1">
          <a:blip r:embed="rId2"/>
          <a:srcRect t="9107"/>
          <a:stretch/>
        </p:blipFill>
        <p:spPr>
          <a:xfrm>
            <a:off x="516539" y="744582"/>
            <a:ext cx="4726428" cy="3051399"/>
          </a:xfrm>
          <a:prstGeom prst="rect">
            <a:avLst/>
          </a:prstGeom>
        </p:spPr>
      </p:pic>
      <p:pic>
        <p:nvPicPr>
          <p:cNvPr id="5" name="Content Placeholder 4"/>
          <p:cNvPicPr>
            <a:picLocks noGrp="1" noChangeAspect="1"/>
          </p:cNvPicPr>
          <p:nvPr>
            <p:ph idx="1"/>
          </p:nvPr>
        </p:nvPicPr>
        <p:blipFill rotWithShape="1">
          <a:blip r:embed="rId3"/>
          <a:srcRect t="14272"/>
          <a:stretch/>
        </p:blipFill>
        <p:spPr>
          <a:xfrm>
            <a:off x="6461760" y="496389"/>
            <a:ext cx="4756657" cy="2704850"/>
          </a:xfrm>
          <a:prstGeom prst="rect">
            <a:avLst/>
          </a:prstGeom>
        </p:spPr>
      </p:pic>
      <p:pic>
        <p:nvPicPr>
          <p:cNvPr id="6" name="Picture 5"/>
          <p:cNvPicPr>
            <a:picLocks noChangeAspect="1"/>
          </p:cNvPicPr>
          <p:nvPr/>
        </p:nvPicPr>
        <p:blipFill rotWithShape="1">
          <a:blip r:embed="rId4"/>
          <a:srcRect t="8240"/>
          <a:stretch/>
        </p:blipFill>
        <p:spPr>
          <a:xfrm>
            <a:off x="3787820" y="3840479"/>
            <a:ext cx="4616359" cy="2865895"/>
          </a:xfrm>
          <a:prstGeom prst="rect">
            <a:avLst/>
          </a:prstGeom>
        </p:spPr>
      </p:pic>
      <p:sp>
        <p:nvSpPr>
          <p:cNvPr id="7" name="TextBox 6"/>
          <p:cNvSpPr txBox="1"/>
          <p:nvPr/>
        </p:nvSpPr>
        <p:spPr>
          <a:xfrm>
            <a:off x="616131" y="4767943"/>
            <a:ext cx="2780211" cy="830997"/>
          </a:xfrm>
          <a:prstGeom prst="rect">
            <a:avLst/>
          </a:prstGeom>
          <a:noFill/>
        </p:spPr>
        <p:txBody>
          <a:bodyPr wrap="square" rtlCol="0">
            <a:spAutoFit/>
          </a:bodyPr>
          <a:lstStyle/>
          <a:p>
            <a:r>
              <a:rPr lang="en-GB" sz="2400" dirty="0" smtClean="0">
                <a:latin typeface="Comic Sans MS" panose="030F0702030302020204" pitchFamily="66" charset="0"/>
              </a:rPr>
              <a:t>Are there any fashions you like?</a:t>
            </a:r>
            <a:endParaRPr lang="en-GB" sz="2400" dirty="0">
              <a:latin typeface="Comic Sans MS" panose="030F0702030302020204" pitchFamily="66" charset="0"/>
            </a:endParaRPr>
          </a:p>
        </p:txBody>
      </p:sp>
      <p:sp>
        <p:nvSpPr>
          <p:cNvPr id="8" name="TextBox 7"/>
          <p:cNvSpPr txBox="1"/>
          <p:nvPr/>
        </p:nvSpPr>
        <p:spPr>
          <a:xfrm>
            <a:off x="8795657" y="4442429"/>
            <a:ext cx="2780211" cy="830997"/>
          </a:xfrm>
          <a:prstGeom prst="rect">
            <a:avLst/>
          </a:prstGeom>
          <a:noFill/>
        </p:spPr>
        <p:txBody>
          <a:bodyPr wrap="square" rtlCol="0">
            <a:spAutoFit/>
          </a:bodyPr>
          <a:lstStyle/>
          <a:p>
            <a:r>
              <a:rPr lang="en-GB" sz="2400" dirty="0" smtClean="0">
                <a:latin typeface="Comic Sans MS" panose="030F0702030302020204" pitchFamily="66" charset="0"/>
              </a:rPr>
              <a:t>What impresses you?</a:t>
            </a:r>
            <a:endParaRPr lang="en-GB" sz="2400" dirty="0">
              <a:latin typeface="Comic Sans MS" panose="030F0702030302020204" pitchFamily="66" charset="0"/>
            </a:endParaRPr>
          </a:p>
        </p:txBody>
      </p:sp>
    </p:spTree>
    <p:extLst>
      <p:ext uri="{BB962C8B-B14F-4D97-AF65-F5344CB8AC3E}">
        <p14:creationId xmlns:p14="http://schemas.microsoft.com/office/powerpoint/2010/main" val="702774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Picture 3"/>
          <p:cNvPicPr>
            <a:picLocks noChangeAspect="1"/>
          </p:cNvPicPr>
          <p:nvPr/>
        </p:nvPicPr>
        <p:blipFill>
          <a:blip r:embed="rId2"/>
          <a:stretch>
            <a:fillRect/>
          </a:stretch>
        </p:blipFill>
        <p:spPr>
          <a:xfrm>
            <a:off x="838200" y="365125"/>
            <a:ext cx="5038725" cy="3057525"/>
          </a:xfrm>
          <a:prstGeom prst="rect">
            <a:avLst/>
          </a:prstGeom>
        </p:spPr>
      </p:pic>
      <p:pic>
        <p:nvPicPr>
          <p:cNvPr id="5" name="Picture 4"/>
          <p:cNvPicPr>
            <a:picLocks noChangeAspect="1"/>
          </p:cNvPicPr>
          <p:nvPr/>
        </p:nvPicPr>
        <p:blipFill>
          <a:blip r:embed="rId3"/>
          <a:stretch>
            <a:fillRect/>
          </a:stretch>
        </p:blipFill>
        <p:spPr>
          <a:xfrm>
            <a:off x="6663826" y="553945"/>
            <a:ext cx="4933950" cy="4600575"/>
          </a:xfrm>
          <a:prstGeom prst="rect">
            <a:avLst/>
          </a:prstGeom>
        </p:spPr>
      </p:pic>
      <p:pic>
        <p:nvPicPr>
          <p:cNvPr id="6" name="Content Placeholder 5"/>
          <p:cNvPicPr>
            <a:picLocks noGrp="1" noChangeAspect="1"/>
          </p:cNvPicPr>
          <p:nvPr>
            <p:ph idx="1"/>
          </p:nvPr>
        </p:nvPicPr>
        <p:blipFill>
          <a:blip r:embed="rId4"/>
          <a:stretch>
            <a:fillRect/>
          </a:stretch>
        </p:blipFill>
        <p:spPr>
          <a:xfrm>
            <a:off x="982164" y="3815453"/>
            <a:ext cx="4894761" cy="2678134"/>
          </a:xfrm>
          <a:prstGeom prst="rect">
            <a:avLst/>
          </a:prstGeom>
        </p:spPr>
      </p:pic>
      <p:sp>
        <p:nvSpPr>
          <p:cNvPr id="7" name="Rectangle 6"/>
          <p:cNvSpPr/>
          <p:nvPr/>
        </p:nvSpPr>
        <p:spPr>
          <a:xfrm>
            <a:off x="2812869" y="1027906"/>
            <a:ext cx="378823" cy="2090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6663826" y="553946"/>
            <a:ext cx="821191" cy="1383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6492240" y="5538651"/>
            <a:ext cx="5105536" cy="830997"/>
          </a:xfrm>
          <a:prstGeom prst="rect">
            <a:avLst/>
          </a:prstGeom>
          <a:noFill/>
        </p:spPr>
        <p:txBody>
          <a:bodyPr wrap="square" rtlCol="0">
            <a:spAutoFit/>
          </a:bodyPr>
          <a:lstStyle/>
          <a:p>
            <a:r>
              <a:rPr lang="en-GB" sz="2400" dirty="0" smtClean="0">
                <a:latin typeface="Comic Sans MS" panose="030F0702030302020204" pitchFamily="66" charset="0"/>
              </a:rPr>
              <a:t>Do you think any of these clothes are from the modern era?</a:t>
            </a:r>
            <a:endParaRPr lang="en-GB" sz="2400" dirty="0">
              <a:latin typeface="Comic Sans MS" panose="030F0702030302020204" pitchFamily="66" charset="0"/>
            </a:endParaRPr>
          </a:p>
        </p:txBody>
      </p:sp>
    </p:spTree>
    <p:extLst>
      <p:ext uri="{BB962C8B-B14F-4D97-AF65-F5344CB8AC3E}">
        <p14:creationId xmlns:p14="http://schemas.microsoft.com/office/powerpoint/2010/main" val="41525809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3912</TotalTime>
  <Words>867</Words>
  <Application>Microsoft Office PowerPoint</Application>
  <PresentationFormat>Widescreen</PresentationFormat>
  <Paragraphs>90</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Calibri Light</vt:lpstr>
      <vt:lpstr>Comic Sans MS</vt:lpstr>
      <vt:lpstr>MS ??</vt:lpstr>
      <vt:lpstr>Times New Roman</vt:lpstr>
      <vt:lpstr>Office Theme</vt:lpstr>
      <vt:lpstr>Home Learning Challenge</vt:lpstr>
      <vt:lpstr>PowerPoint Presentation</vt:lpstr>
      <vt:lpstr>PowerPoint Presentation</vt:lpstr>
      <vt:lpstr>We are going to be finding out about how clothes and hairstyles have changed over time.</vt:lpstr>
      <vt:lpstr>PowerPoint Presentation</vt:lpstr>
      <vt:lpstr>    Look at the photographs on the next slides.  They are photographs of people and fashions from different eras.  Can you  try to identify which fashions and trends come from which era?  Watch this video to help you. https://www.youtube.com/watch?v=prDS8EdsOUA </vt:lpstr>
      <vt:lpstr>Which fashions and trends come from which era?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Mods and Rocker</vt:lpstr>
      <vt:lpstr>PowerPoint Presentation</vt:lpstr>
      <vt:lpstr>Space Age</vt:lpstr>
      <vt:lpstr>Hippie’s</vt:lpstr>
      <vt:lpstr>1960</vt:lpstr>
      <vt:lpstr>PowerPoint Presentation</vt:lpstr>
      <vt:lpstr>PowerPoint Presentation</vt:lpstr>
      <vt:lpstr>Can you write a list of questions to ask an older relative or grandparent about the clothes they wore when they were young. Remember a question will need a capital letter.</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OneIT Services and Solutions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Earl</dc:creator>
  <cp:lastModifiedBy>Lyon, Joanne</cp:lastModifiedBy>
  <cp:revision>167</cp:revision>
  <dcterms:created xsi:type="dcterms:W3CDTF">2019-04-23T08:52:30Z</dcterms:created>
  <dcterms:modified xsi:type="dcterms:W3CDTF">2020-05-15T10:16:15Z</dcterms:modified>
</cp:coreProperties>
</file>