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3" r:id="rId2"/>
    <p:sldId id="256" r:id="rId3"/>
    <p:sldId id="257" r:id="rId4"/>
    <p:sldId id="289" r:id="rId5"/>
    <p:sldId id="290" r:id="rId6"/>
    <p:sldId id="291" r:id="rId7"/>
    <p:sldId id="279" r:id="rId8"/>
    <p:sldId id="292" r:id="rId9"/>
    <p:sldId id="293" r:id="rId10"/>
    <p:sldId id="294" r:id="rId11"/>
    <p:sldId id="295" r:id="rId12"/>
    <p:sldId id="296" r:id="rId13"/>
    <p:sldId id="297" r:id="rId14"/>
    <p:sldId id="2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7" autoAdjust="0"/>
    <p:restoredTop sz="94660"/>
  </p:normalViewPr>
  <p:slideViewPr>
    <p:cSldViewPr snapToGrid="0">
      <p:cViewPr>
        <p:scale>
          <a:sx n="70" d="100"/>
          <a:sy n="70" d="100"/>
        </p:scale>
        <p:origin x="654"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5574ED-9895-4AD5-8161-A3A2703EE281}" type="datetimeFigureOut">
              <a:rPr lang="en-GB" smtClean="0"/>
              <a:t>25/04/2020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40111-0AA2-467B-8940-EB995C941A12}" type="slidenum">
              <a:rPr lang="en-GB" smtClean="0"/>
              <a:t>‹#›</a:t>
            </a:fld>
            <a:endParaRPr lang="en-GB"/>
          </a:p>
        </p:txBody>
      </p:sp>
    </p:spTree>
    <p:extLst>
      <p:ext uri="{BB962C8B-B14F-4D97-AF65-F5344CB8AC3E}">
        <p14:creationId xmlns:p14="http://schemas.microsoft.com/office/powerpoint/2010/main" val="116067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7B5BBC8-7944-411C-A4AF-5948AEDEEB79}" type="datetimeFigureOut">
              <a:rPr lang="en-GB" smtClean="0"/>
              <a:t>25/04/2020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2201462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B5BBC8-7944-411C-A4AF-5948AEDEEB79}" type="datetimeFigureOut">
              <a:rPr lang="en-GB" smtClean="0"/>
              <a:t>25/04/2020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205172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B5BBC8-7944-411C-A4AF-5948AEDEEB79}" type="datetimeFigureOut">
              <a:rPr lang="en-GB" smtClean="0"/>
              <a:t>25/04/2020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294680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7B5BBC8-7944-411C-A4AF-5948AEDEEB79}" type="datetimeFigureOut">
              <a:rPr lang="en-GB" smtClean="0"/>
              <a:t>25/04/2020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3436154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B5BBC8-7944-411C-A4AF-5948AEDEEB79}" type="datetimeFigureOut">
              <a:rPr lang="en-GB" smtClean="0"/>
              <a:t>25/04/2020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56568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7B5BBC8-7944-411C-A4AF-5948AEDEEB79}" type="datetimeFigureOut">
              <a:rPr lang="en-GB" smtClean="0"/>
              <a:t>25/04/2020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316829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7B5BBC8-7944-411C-A4AF-5948AEDEEB79}" type="datetimeFigureOut">
              <a:rPr lang="en-GB" smtClean="0"/>
              <a:t>25/04/2020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4214275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7B5BBC8-7944-411C-A4AF-5948AEDEEB79}" type="datetimeFigureOut">
              <a:rPr lang="en-GB" smtClean="0"/>
              <a:t>25/04/2020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2705007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B5BBC8-7944-411C-A4AF-5948AEDEEB79}" type="datetimeFigureOut">
              <a:rPr lang="en-GB" smtClean="0"/>
              <a:t>25/04/2020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3914652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B5BBC8-7944-411C-A4AF-5948AEDEEB79}" type="datetimeFigureOut">
              <a:rPr lang="en-GB" smtClean="0"/>
              <a:t>25/04/2020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4115615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7B5BBC8-7944-411C-A4AF-5948AEDEEB79}" type="datetimeFigureOut">
              <a:rPr lang="en-GB" smtClean="0"/>
              <a:t>25/04/2020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887C5F-2000-4B97-A744-4007CD6660A7}" type="slidenum">
              <a:rPr lang="en-GB" smtClean="0"/>
              <a:t>‹#›</a:t>
            </a:fld>
            <a:endParaRPr lang="en-GB"/>
          </a:p>
        </p:txBody>
      </p:sp>
    </p:spTree>
    <p:extLst>
      <p:ext uri="{BB962C8B-B14F-4D97-AF65-F5344CB8AC3E}">
        <p14:creationId xmlns:p14="http://schemas.microsoft.com/office/powerpoint/2010/main" val="1307363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B5BBC8-7944-411C-A4AF-5948AEDEEB79}" type="datetimeFigureOut">
              <a:rPr lang="en-GB" smtClean="0"/>
              <a:t>25/04/2020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887C5F-2000-4B97-A744-4007CD6660A7}" type="slidenum">
              <a:rPr lang="en-GB" smtClean="0"/>
              <a:t>‹#›</a:t>
            </a:fld>
            <a:endParaRPr lang="en-GB"/>
          </a:p>
        </p:txBody>
      </p:sp>
    </p:spTree>
    <p:extLst>
      <p:ext uri="{BB962C8B-B14F-4D97-AF65-F5344CB8AC3E}">
        <p14:creationId xmlns:p14="http://schemas.microsoft.com/office/powerpoint/2010/main" val="3779515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600" b="1" dirty="0" smtClean="0"/>
              <a:t>Home Learning Challenge</a:t>
            </a:r>
            <a:endParaRPr lang="en-GB" sz="6600" b="1" dirty="0"/>
          </a:p>
        </p:txBody>
      </p:sp>
      <p:sp>
        <p:nvSpPr>
          <p:cNvPr id="3" name="Subtitle 2"/>
          <p:cNvSpPr>
            <a:spLocks noGrp="1"/>
          </p:cNvSpPr>
          <p:nvPr>
            <p:ph type="subTitle" idx="1"/>
          </p:nvPr>
        </p:nvSpPr>
        <p:spPr>
          <a:xfrm>
            <a:off x="1524000" y="3962256"/>
            <a:ext cx="9144000" cy="1655762"/>
          </a:xfrm>
        </p:spPr>
        <p:txBody>
          <a:bodyPr/>
          <a:lstStyle/>
          <a:p>
            <a:r>
              <a:rPr lang="en-GB" sz="4000" b="1" dirty="0"/>
              <a:t>Year </a:t>
            </a:r>
            <a:r>
              <a:rPr lang="en-GB" sz="4000" b="1" dirty="0" smtClean="0"/>
              <a:t>4 </a:t>
            </a:r>
            <a:r>
              <a:rPr lang="en-GB" sz="4000" b="1" dirty="0"/>
              <a:t>Week 3</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31962"/>
            <a:ext cx="10058400" cy="1592580"/>
          </a:xfrm>
          <a:prstGeom prst="rect">
            <a:avLst/>
          </a:prstGeom>
        </p:spPr>
      </p:pic>
    </p:spTree>
    <p:extLst>
      <p:ext uri="{BB962C8B-B14F-4D97-AF65-F5344CB8AC3E}">
        <p14:creationId xmlns:p14="http://schemas.microsoft.com/office/powerpoint/2010/main" val="722665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22078" y="-191069"/>
            <a:ext cx="10515600" cy="8403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u="sng" dirty="0" smtClean="0">
                <a:latin typeface="Comic Sans MS" panose="030F0702030302020204" pitchFamily="66" charset="0"/>
              </a:rPr>
              <a:t>Stage one- The House of Commons</a:t>
            </a:r>
            <a:endParaRPr lang="en-GB" sz="4000" b="1" u="sng" dirty="0">
              <a:latin typeface="Comic Sans MS" panose="030F0702030302020204" pitchFamily="66" charset="0"/>
            </a:endParaRPr>
          </a:p>
        </p:txBody>
      </p:sp>
      <p:sp>
        <p:nvSpPr>
          <p:cNvPr id="2" name="Rectangle 1"/>
          <p:cNvSpPr/>
          <p:nvPr/>
        </p:nvSpPr>
        <p:spPr>
          <a:xfrm>
            <a:off x="163773" y="649294"/>
            <a:ext cx="11809230" cy="6986528"/>
          </a:xfrm>
          <a:prstGeom prst="rect">
            <a:avLst/>
          </a:prstGeom>
        </p:spPr>
        <p:txBody>
          <a:bodyPr wrap="square">
            <a:spAutoFit/>
          </a:bodyPr>
          <a:lstStyle/>
          <a:p>
            <a:pPr marL="114300">
              <a:defRPr/>
            </a:pPr>
            <a:r>
              <a:rPr lang="en-US" sz="2000" dirty="0" smtClean="0"/>
              <a:t>The first stage a bill must pass through is held in the Hous</a:t>
            </a:r>
            <a:r>
              <a:rPr lang="en-US" sz="2000" dirty="0" smtClean="0"/>
              <a:t>e of Commons.  Here is goes through this long process.</a:t>
            </a:r>
          </a:p>
          <a:p>
            <a:pPr marL="342900" indent="-342900">
              <a:buFont typeface="Arial" panose="020B0604020202020204" pitchFamily="34" charset="0"/>
              <a:buChar char="•"/>
            </a:pPr>
            <a:r>
              <a:rPr lang="en-GB" sz="2000" dirty="0" smtClean="0"/>
              <a:t>First </a:t>
            </a:r>
            <a:r>
              <a:rPr lang="en-GB" sz="2000" dirty="0"/>
              <a:t>reading </a:t>
            </a:r>
          </a:p>
          <a:p>
            <a:pPr marL="342900" indent="-342900">
              <a:buFont typeface="Arial" panose="020B0604020202020204" pitchFamily="34" charset="0"/>
              <a:buChar char="•"/>
            </a:pPr>
            <a:r>
              <a:rPr lang="en-GB" sz="2000" dirty="0" smtClean="0"/>
              <a:t>Second </a:t>
            </a:r>
            <a:r>
              <a:rPr lang="en-GB" sz="2000" dirty="0"/>
              <a:t>reading </a:t>
            </a:r>
          </a:p>
          <a:p>
            <a:pPr marL="342900" indent="-342900">
              <a:buFont typeface="Arial" panose="020B0604020202020204" pitchFamily="34" charset="0"/>
              <a:buChar char="•"/>
            </a:pPr>
            <a:r>
              <a:rPr lang="en-GB" sz="2000" b="1" dirty="0" smtClean="0">
                <a:solidFill>
                  <a:srgbClr val="FF0000"/>
                </a:solidFill>
              </a:rPr>
              <a:t>Committee </a:t>
            </a:r>
            <a:r>
              <a:rPr lang="en-GB" sz="2000" b="1" dirty="0">
                <a:solidFill>
                  <a:srgbClr val="FF0000"/>
                </a:solidFill>
              </a:rPr>
              <a:t>stage </a:t>
            </a:r>
          </a:p>
          <a:p>
            <a:pPr marL="342900" indent="-342900">
              <a:buFont typeface="Arial" panose="020B0604020202020204" pitchFamily="34" charset="0"/>
              <a:buChar char="•"/>
            </a:pPr>
            <a:r>
              <a:rPr lang="en-GB" sz="2000" dirty="0" smtClean="0"/>
              <a:t>Report </a:t>
            </a:r>
            <a:r>
              <a:rPr lang="en-GB" sz="2000" dirty="0"/>
              <a:t>stage </a:t>
            </a:r>
          </a:p>
          <a:p>
            <a:pPr marL="342900" indent="-342900">
              <a:buFont typeface="Arial" panose="020B0604020202020204" pitchFamily="34" charset="0"/>
              <a:buChar char="•"/>
            </a:pPr>
            <a:r>
              <a:rPr lang="en-GB" sz="2000" dirty="0" smtClean="0"/>
              <a:t>Third </a:t>
            </a:r>
            <a:r>
              <a:rPr lang="en-GB" sz="2000" dirty="0"/>
              <a:t>reading </a:t>
            </a:r>
          </a:p>
          <a:p>
            <a:r>
              <a:rPr lang="en-GB" sz="2000" dirty="0"/>
              <a:t/>
            </a:r>
            <a:br>
              <a:rPr lang="en-GB" sz="2000" dirty="0"/>
            </a:br>
            <a:r>
              <a:rPr lang="en-GB" sz="2000" dirty="0"/>
              <a:t>A committee is a group of members of either </a:t>
            </a:r>
            <a:r>
              <a:rPr lang="en-GB" sz="2000" dirty="0" smtClean="0"/>
              <a:t>House (House of Commons or House of Lords) </a:t>
            </a:r>
            <a:r>
              <a:rPr lang="en-GB" sz="2000" dirty="0"/>
              <a:t>that examines the detail of a bill and proposes </a:t>
            </a:r>
            <a:r>
              <a:rPr lang="en-GB" sz="2000" dirty="0" smtClean="0"/>
              <a:t>amendments (changes). </a:t>
            </a:r>
            <a:endParaRPr lang="en-GB" sz="2000" dirty="0"/>
          </a:p>
          <a:p>
            <a:r>
              <a:rPr lang="en-GB" sz="2000" b="1" dirty="0"/>
              <a:t>Standing Committee</a:t>
            </a:r>
            <a:endParaRPr lang="en-GB" sz="2000" dirty="0"/>
          </a:p>
          <a:p>
            <a:r>
              <a:rPr lang="en-GB" sz="2000" dirty="0"/>
              <a:t>A group of members that meet regularly and look at bills in a particular area of a government's work. </a:t>
            </a:r>
          </a:p>
          <a:p>
            <a:r>
              <a:rPr lang="en-GB" sz="2000" b="1" dirty="0"/>
              <a:t>Committee of the whole House</a:t>
            </a:r>
            <a:r>
              <a:rPr lang="en-GB" sz="2000" dirty="0"/>
              <a:t> </a:t>
            </a:r>
          </a:p>
          <a:p>
            <a:r>
              <a:rPr lang="en-GB" sz="2000" dirty="0"/>
              <a:t>If the detail of a bill is examined by all members of a House of Parliament is called a committee of the whole House. </a:t>
            </a:r>
          </a:p>
          <a:p>
            <a:r>
              <a:rPr lang="en-GB" sz="2000" dirty="0"/>
              <a:t>Working like this is common in the House of Lords. In the Commons it is reserved for very important laws, such as those that prevent terrorism. </a:t>
            </a:r>
          </a:p>
          <a:p>
            <a:r>
              <a:rPr lang="en-GB" sz="2000" b="1" dirty="0"/>
              <a:t>Proposing amendments</a:t>
            </a:r>
            <a:r>
              <a:rPr lang="en-GB" sz="2000" dirty="0"/>
              <a:t> </a:t>
            </a:r>
          </a:p>
          <a:p>
            <a:r>
              <a:rPr lang="en-GB" sz="2000" dirty="0"/>
              <a:t>If the committee believes the bill needs to be altered in some way they will suggest changes called amendments. </a:t>
            </a:r>
          </a:p>
          <a:p>
            <a:r>
              <a:rPr lang="en-GB" sz="2000" dirty="0"/>
              <a:t>Amendments must be voted for by both houses. </a:t>
            </a:r>
          </a:p>
          <a:p>
            <a:endParaRPr lang="en-GB" sz="2400" dirty="0"/>
          </a:p>
          <a:p>
            <a:pPr marL="114300">
              <a:defRPr/>
            </a:pPr>
            <a:endParaRPr lang="en-US" sz="2400" dirty="0" smtClean="0"/>
          </a:p>
        </p:txBody>
      </p:sp>
    </p:spTree>
    <p:extLst>
      <p:ext uri="{BB962C8B-B14F-4D97-AF65-F5344CB8AC3E}">
        <p14:creationId xmlns:p14="http://schemas.microsoft.com/office/powerpoint/2010/main" val="981725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22078" y="-191069"/>
            <a:ext cx="10515600" cy="8403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u="sng" dirty="0" smtClean="0">
                <a:latin typeface="Comic Sans MS" panose="030F0702030302020204" pitchFamily="66" charset="0"/>
              </a:rPr>
              <a:t>Stage one- The House of Commons</a:t>
            </a:r>
            <a:endParaRPr lang="en-GB" sz="4000" b="1" u="sng" dirty="0">
              <a:latin typeface="Comic Sans MS" panose="030F0702030302020204" pitchFamily="66" charset="0"/>
            </a:endParaRPr>
          </a:p>
        </p:txBody>
      </p:sp>
      <p:sp>
        <p:nvSpPr>
          <p:cNvPr id="2" name="Rectangle 1"/>
          <p:cNvSpPr/>
          <p:nvPr/>
        </p:nvSpPr>
        <p:spPr>
          <a:xfrm>
            <a:off x="163773" y="649294"/>
            <a:ext cx="11809230" cy="4524315"/>
          </a:xfrm>
          <a:prstGeom prst="rect">
            <a:avLst/>
          </a:prstGeom>
        </p:spPr>
        <p:txBody>
          <a:bodyPr wrap="square">
            <a:spAutoFit/>
          </a:bodyPr>
          <a:lstStyle/>
          <a:p>
            <a:pPr marL="114300">
              <a:defRPr/>
            </a:pPr>
            <a:r>
              <a:rPr lang="en-US" sz="2400" dirty="0" smtClean="0"/>
              <a:t>The first stage a bill must pass through is held in the Hous</a:t>
            </a:r>
            <a:r>
              <a:rPr lang="en-US" sz="2400" dirty="0" smtClean="0"/>
              <a:t>e of Commons.  Here is goes through this long process.</a:t>
            </a:r>
          </a:p>
          <a:p>
            <a:pPr marL="342900" indent="-342900">
              <a:buFont typeface="Arial" panose="020B0604020202020204" pitchFamily="34" charset="0"/>
              <a:buChar char="•"/>
            </a:pPr>
            <a:r>
              <a:rPr lang="en-GB" sz="2400" dirty="0" smtClean="0"/>
              <a:t>First </a:t>
            </a:r>
            <a:r>
              <a:rPr lang="en-GB" sz="2400" dirty="0"/>
              <a:t>reading </a:t>
            </a:r>
          </a:p>
          <a:p>
            <a:pPr marL="342900" indent="-342900">
              <a:buFont typeface="Arial" panose="020B0604020202020204" pitchFamily="34" charset="0"/>
              <a:buChar char="•"/>
            </a:pPr>
            <a:r>
              <a:rPr lang="en-GB" sz="2400" dirty="0" smtClean="0"/>
              <a:t>Second </a:t>
            </a:r>
            <a:r>
              <a:rPr lang="en-GB" sz="2400" dirty="0"/>
              <a:t>reading </a:t>
            </a:r>
          </a:p>
          <a:p>
            <a:pPr marL="342900" indent="-342900">
              <a:buFont typeface="Arial" panose="020B0604020202020204" pitchFamily="34" charset="0"/>
              <a:buChar char="•"/>
            </a:pPr>
            <a:r>
              <a:rPr lang="en-GB" sz="2400" dirty="0" smtClean="0"/>
              <a:t>Committee </a:t>
            </a:r>
            <a:r>
              <a:rPr lang="en-GB" sz="2400" dirty="0"/>
              <a:t>stage </a:t>
            </a:r>
          </a:p>
          <a:p>
            <a:pPr marL="342900" indent="-342900">
              <a:buFont typeface="Arial" panose="020B0604020202020204" pitchFamily="34" charset="0"/>
              <a:buChar char="•"/>
            </a:pPr>
            <a:r>
              <a:rPr lang="en-GB" sz="2400" b="1" dirty="0" smtClean="0">
                <a:solidFill>
                  <a:srgbClr val="FF0000"/>
                </a:solidFill>
              </a:rPr>
              <a:t>Report </a:t>
            </a:r>
            <a:r>
              <a:rPr lang="en-GB" sz="2400" b="1" dirty="0">
                <a:solidFill>
                  <a:srgbClr val="FF0000"/>
                </a:solidFill>
              </a:rPr>
              <a:t>stage </a:t>
            </a:r>
          </a:p>
          <a:p>
            <a:pPr marL="342900" indent="-342900">
              <a:buFont typeface="Arial" panose="020B0604020202020204" pitchFamily="34" charset="0"/>
              <a:buChar char="•"/>
            </a:pPr>
            <a:r>
              <a:rPr lang="en-GB" sz="2400" dirty="0" smtClean="0"/>
              <a:t>Third </a:t>
            </a:r>
            <a:r>
              <a:rPr lang="en-GB" sz="2400" dirty="0"/>
              <a:t>reading </a:t>
            </a:r>
          </a:p>
          <a:p>
            <a:r>
              <a:rPr lang="en-GB" sz="2400" dirty="0"/>
              <a:t/>
            </a:r>
            <a:br>
              <a:rPr lang="en-GB" sz="2400" dirty="0"/>
            </a:br>
            <a:endParaRPr lang="en-GB" sz="2400" dirty="0"/>
          </a:p>
          <a:p>
            <a:r>
              <a:rPr lang="en-GB" sz="2400" dirty="0"/>
              <a:t> Report stage </a:t>
            </a:r>
          </a:p>
          <a:p>
            <a:r>
              <a:rPr lang="en-GB" sz="2400" dirty="0"/>
              <a:t>The committee prepares a report on the Bill and explains any amendments that have been suggested. </a:t>
            </a:r>
            <a:endParaRPr lang="en-US" sz="2800" dirty="0" smtClean="0"/>
          </a:p>
        </p:txBody>
      </p:sp>
    </p:spTree>
    <p:extLst>
      <p:ext uri="{BB962C8B-B14F-4D97-AF65-F5344CB8AC3E}">
        <p14:creationId xmlns:p14="http://schemas.microsoft.com/office/powerpoint/2010/main" val="1855733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22078" y="-191069"/>
            <a:ext cx="10515600" cy="8403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u="sng" dirty="0" smtClean="0">
                <a:latin typeface="Comic Sans MS" panose="030F0702030302020204" pitchFamily="66" charset="0"/>
              </a:rPr>
              <a:t>Stage one- The House of Commons</a:t>
            </a:r>
            <a:endParaRPr lang="en-GB" sz="4000" b="1" u="sng" dirty="0">
              <a:latin typeface="Comic Sans MS" panose="030F0702030302020204" pitchFamily="66" charset="0"/>
            </a:endParaRPr>
          </a:p>
        </p:txBody>
      </p:sp>
      <p:sp>
        <p:nvSpPr>
          <p:cNvPr id="2" name="Rectangle 1"/>
          <p:cNvSpPr/>
          <p:nvPr/>
        </p:nvSpPr>
        <p:spPr>
          <a:xfrm>
            <a:off x="163773" y="649294"/>
            <a:ext cx="11809230" cy="6432530"/>
          </a:xfrm>
          <a:prstGeom prst="rect">
            <a:avLst/>
          </a:prstGeom>
        </p:spPr>
        <p:txBody>
          <a:bodyPr wrap="square">
            <a:spAutoFit/>
          </a:bodyPr>
          <a:lstStyle/>
          <a:p>
            <a:pPr marL="114300">
              <a:defRPr/>
            </a:pPr>
            <a:r>
              <a:rPr lang="en-US" sz="2400" dirty="0" smtClean="0"/>
              <a:t>The first stage a bill must pass through is held in the Hous</a:t>
            </a:r>
            <a:r>
              <a:rPr lang="en-US" sz="2400" dirty="0" smtClean="0"/>
              <a:t>e of Commons.  Here is goes through this long process.</a:t>
            </a:r>
          </a:p>
          <a:p>
            <a:pPr marL="342900" indent="-342900">
              <a:buFont typeface="Arial" panose="020B0604020202020204" pitchFamily="34" charset="0"/>
              <a:buChar char="•"/>
            </a:pPr>
            <a:r>
              <a:rPr lang="en-GB" sz="2400" dirty="0" smtClean="0"/>
              <a:t>First </a:t>
            </a:r>
            <a:r>
              <a:rPr lang="en-GB" sz="2400" dirty="0"/>
              <a:t>reading </a:t>
            </a:r>
          </a:p>
          <a:p>
            <a:pPr marL="342900" indent="-342900">
              <a:buFont typeface="Arial" panose="020B0604020202020204" pitchFamily="34" charset="0"/>
              <a:buChar char="•"/>
            </a:pPr>
            <a:r>
              <a:rPr lang="en-GB" sz="2400" dirty="0" smtClean="0"/>
              <a:t>Second </a:t>
            </a:r>
            <a:r>
              <a:rPr lang="en-GB" sz="2400" dirty="0"/>
              <a:t>reading </a:t>
            </a:r>
          </a:p>
          <a:p>
            <a:pPr marL="342900" indent="-342900">
              <a:buFont typeface="Arial" panose="020B0604020202020204" pitchFamily="34" charset="0"/>
              <a:buChar char="•"/>
            </a:pPr>
            <a:r>
              <a:rPr lang="en-GB" sz="2400" dirty="0" smtClean="0"/>
              <a:t>Committee </a:t>
            </a:r>
            <a:r>
              <a:rPr lang="en-GB" sz="2400" dirty="0"/>
              <a:t>stage </a:t>
            </a:r>
          </a:p>
          <a:p>
            <a:pPr marL="342900" indent="-342900">
              <a:buFont typeface="Arial" panose="020B0604020202020204" pitchFamily="34" charset="0"/>
              <a:buChar char="•"/>
            </a:pPr>
            <a:r>
              <a:rPr lang="en-GB" sz="2400" dirty="0" smtClean="0"/>
              <a:t>Report </a:t>
            </a:r>
            <a:r>
              <a:rPr lang="en-GB" sz="2400" dirty="0"/>
              <a:t>stage </a:t>
            </a:r>
          </a:p>
          <a:p>
            <a:pPr marL="342900" indent="-342900">
              <a:buFont typeface="Arial" panose="020B0604020202020204" pitchFamily="34" charset="0"/>
              <a:buChar char="•"/>
            </a:pPr>
            <a:r>
              <a:rPr lang="en-GB" sz="2400" b="1" dirty="0" smtClean="0">
                <a:solidFill>
                  <a:srgbClr val="FF0000"/>
                </a:solidFill>
              </a:rPr>
              <a:t>Third </a:t>
            </a:r>
            <a:r>
              <a:rPr lang="en-GB" sz="2400" b="1" dirty="0">
                <a:solidFill>
                  <a:srgbClr val="FF0000"/>
                </a:solidFill>
              </a:rPr>
              <a:t>reading </a:t>
            </a:r>
          </a:p>
          <a:p>
            <a:r>
              <a:rPr lang="en-GB" sz="2400" dirty="0"/>
              <a:t/>
            </a:r>
            <a:br>
              <a:rPr lang="en-GB" sz="2400" dirty="0"/>
            </a:br>
            <a:endParaRPr lang="en-GB" sz="2400" dirty="0"/>
          </a:p>
          <a:p>
            <a:r>
              <a:rPr lang="en-GB" sz="2400" dirty="0"/>
              <a:t> </a:t>
            </a:r>
            <a:r>
              <a:rPr lang="en-GB" sz="2800" dirty="0"/>
              <a:t>After the committee has reported back to the House, the bill receives its third reading. </a:t>
            </a:r>
            <a:endParaRPr lang="en-GB" sz="2800" dirty="0" smtClean="0"/>
          </a:p>
          <a:p>
            <a:r>
              <a:rPr lang="en-GB" sz="2800" b="1" dirty="0" smtClean="0"/>
              <a:t>Vote </a:t>
            </a:r>
            <a:r>
              <a:rPr lang="en-GB" sz="2800" b="1" dirty="0"/>
              <a:t>again?</a:t>
            </a:r>
            <a:r>
              <a:rPr lang="en-GB" sz="2800" dirty="0"/>
              <a:t> </a:t>
            </a:r>
          </a:p>
          <a:p>
            <a:r>
              <a:rPr lang="en-GB" sz="2800" dirty="0"/>
              <a:t>The third reading is the point when another vote is taken on the bill. </a:t>
            </a:r>
            <a:r>
              <a:rPr lang="en-GB" sz="2800" dirty="0" smtClean="0"/>
              <a:t>The House of Commons </a:t>
            </a:r>
            <a:r>
              <a:rPr lang="en-GB" sz="2800" dirty="0"/>
              <a:t>must decide whether it wants the bill, with its amendments, to become law.</a:t>
            </a:r>
          </a:p>
          <a:p>
            <a:endParaRPr lang="en-US" sz="2800" dirty="0" smtClean="0"/>
          </a:p>
        </p:txBody>
      </p:sp>
    </p:spTree>
    <p:extLst>
      <p:ext uri="{BB962C8B-B14F-4D97-AF65-F5344CB8AC3E}">
        <p14:creationId xmlns:p14="http://schemas.microsoft.com/office/powerpoint/2010/main" val="666287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22078" y="286603"/>
            <a:ext cx="10515600" cy="8403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u="sng" dirty="0" smtClean="0">
                <a:latin typeface="Comic Sans MS" panose="030F0702030302020204" pitchFamily="66" charset="0"/>
              </a:rPr>
              <a:t>Stage two- The House of Lords</a:t>
            </a:r>
            <a:endParaRPr lang="en-GB" sz="4000" b="1" u="sng" dirty="0">
              <a:latin typeface="Comic Sans MS" panose="030F0702030302020204" pitchFamily="66" charset="0"/>
            </a:endParaRPr>
          </a:p>
        </p:txBody>
      </p:sp>
      <p:sp>
        <p:nvSpPr>
          <p:cNvPr id="2" name="Rectangle 1"/>
          <p:cNvSpPr/>
          <p:nvPr/>
        </p:nvSpPr>
        <p:spPr>
          <a:xfrm>
            <a:off x="163773" y="1126966"/>
            <a:ext cx="11809230" cy="4524315"/>
          </a:xfrm>
          <a:prstGeom prst="rect">
            <a:avLst/>
          </a:prstGeom>
        </p:spPr>
        <p:txBody>
          <a:bodyPr wrap="square">
            <a:spAutoFit/>
          </a:bodyPr>
          <a:lstStyle/>
          <a:p>
            <a:pPr marL="114300">
              <a:defRPr/>
            </a:pPr>
            <a:r>
              <a:rPr lang="en-GB" sz="2400" dirty="0" smtClean="0"/>
              <a:t>The bill then repeats the process in The House of Lords.</a:t>
            </a:r>
            <a:endParaRPr lang="en-GB" sz="2400" b="1" dirty="0">
              <a:solidFill>
                <a:srgbClr val="FF0000"/>
              </a:solidFill>
            </a:endParaRPr>
          </a:p>
          <a:p>
            <a:r>
              <a:rPr lang="en-GB" sz="2400" dirty="0"/>
              <a:t/>
            </a:r>
            <a:br>
              <a:rPr lang="en-GB" sz="2400" dirty="0"/>
            </a:br>
            <a:endParaRPr lang="en-GB" sz="2400" dirty="0"/>
          </a:p>
          <a:p>
            <a:r>
              <a:rPr lang="en-GB" sz="2400" dirty="0"/>
              <a:t> </a:t>
            </a:r>
          </a:p>
          <a:p>
            <a:r>
              <a:rPr lang="en-GB" sz="2400" b="1" dirty="0" smtClean="0"/>
              <a:t>The </a:t>
            </a:r>
            <a:r>
              <a:rPr lang="en-GB" sz="2400" b="1" dirty="0"/>
              <a:t>other House </a:t>
            </a:r>
          </a:p>
          <a:p>
            <a:r>
              <a:rPr lang="en-GB" sz="2400" dirty="0"/>
              <a:t>All bills must pass through both Houses of Parliament. </a:t>
            </a:r>
          </a:p>
          <a:p>
            <a:r>
              <a:rPr lang="en-GB" sz="2400" dirty="0"/>
              <a:t>If the bill started in the Commons it now moves to the Lords. If it started in the Lords it moves to the Commons. </a:t>
            </a:r>
          </a:p>
          <a:p>
            <a:r>
              <a:rPr lang="en-GB" sz="2400" dirty="0"/>
              <a:t>Any changes made (amendments) have to be agreed by both Houses. </a:t>
            </a:r>
          </a:p>
          <a:p>
            <a:r>
              <a:rPr lang="en-GB" sz="2400" dirty="0"/>
              <a:t>If the House of Lords votes against a bill that the Commons wants it can be delayed for a </a:t>
            </a:r>
            <a:r>
              <a:rPr lang="en-GB" sz="2400" dirty="0" smtClean="0"/>
              <a:t>year before being debated again. </a:t>
            </a:r>
            <a:endParaRPr lang="en-GB" sz="2400" dirty="0"/>
          </a:p>
          <a:p>
            <a:r>
              <a:rPr lang="en-GB" sz="2400" dirty="0"/>
              <a:t>The Lords can not permanently block a bill.</a:t>
            </a:r>
            <a:endParaRPr lang="en-US" sz="2800" dirty="0" smtClean="0"/>
          </a:p>
        </p:txBody>
      </p:sp>
    </p:spTree>
    <p:extLst>
      <p:ext uri="{BB962C8B-B14F-4D97-AF65-F5344CB8AC3E}">
        <p14:creationId xmlns:p14="http://schemas.microsoft.com/office/powerpoint/2010/main" val="299729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22078" y="341194"/>
            <a:ext cx="10515600" cy="8403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u="sng" dirty="0" smtClean="0">
                <a:latin typeface="Comic Sans MS" panose="030F0702030302020204" pitchFamily="66" charset="0"/>
              </a:rPr>
              <a:t>Stage three- The Royal Assent</a:t>
            </a:r>
            <a:endParaRPr lang="en-GB" sz="4000" b="1" u="sng" dirty="0">
              <a:latin typeface="Comic Sans MS" panose="030F0702030302020204" pitchFamily="66" charset="0"/>
            </a:endParaRPr>
          </a:p>
        </p:txBody>
      </p:sp>
      <p:sp>
        <p:nvSpPr>
          <p:cNvPr id="2" name="Rectangle 1"/>
          <p:cNvSpPr/>
          <p:nvPr/>
        </p:nvSpPr>
        <p:spPr>
          <a:xfrm>
            <a:off x="163773" y="1181557"/>
            <a:ext cx="11809230" cy="5509200"/>
          </a:xfrm>
          <a:prstGeom prst="rect">
            <a:avLst/>
          </a:prstGeom>
        </p:spPr>
        <p:txBody>
          <a:bodyPr wrap="square">
            <a:spAutoFit/>
          </a:bodyPr>
          <a:lstStyle/>
          <a:p>
            <a:pPr marL="114300">
              <a:defRPr/>
            </a:pPr>
            <a:r>
              <a:rPr lang="en-GB" sz="2400" dirty="0" smtClean="0"/>
              <a:t>After a bill has successfully passed through both the House of Commons and the Hous</a:t>
            </a:r>
            <a:r>
              <a:rPr lang="en-GB" sz="2400" dirty="0" smtClean="0"/>
              <a:t>e of Lords it is passed onto the Queen/King of the country.</a:t>
            </a:r>
          </a:p>
          <a:p>
            <a:pPr marL="114300">
              <a:defRPr/>
            </a:pPr>
            <a:endParaRPr lang="en-GB" sz="2400" dirty="0"/>
          </a:p>
          <a:p>
            <a:r>
              <a:rPr lang="en-GB" sz="2800" b="1" dirty="0"/>
              <a:t>Royal assent </a:t>
            </a:r>
            <a:r>
              <a:rPr lang="en-GB" sz="2800" dirty="0"/>
              <a:t/>
            </a:r>
            <a:br>
              <a:rPr lang="en-GB" sz="2800" dirty="0"/>
            </a:br>
            <a:r>
              <a:rPr lang="en-GB" sz="2800" dirty="0"/>
              <a:t>The Queen in her role as head of state gives Royal assent to the bill. This is the final stage of the bill's progress in Parliament. </a:t>
            </a:r>
            <a:endParaRPr lang="en-GB" sz="2800" dirty="0" smtClean="0"/>
          </a:p>
          <a:p>
            <a:r>
              <a:rPr lang="en-GB" sz="2800" b="1" dirty="0" smtClean="0"/>
              <a:t>Is </a:t>
            </a:r>
            <a:r>
              <a:rPr lang="en-GB" sz="2800" b="1" dirty="0"/>
              <a:t>it law now?</a:t>
            </a:r>
            <a:r>
              <a:rPr lang="en-GB" sz="2800" dirty="0"/>
              <a:t> </a:t>
            </a:r>
          </a:p>
          <a:p>
            <a:r>
              <a:rPr lang="en-GB" sz="2800" dirty="0"/>
              <a:t>The bill has become an Act of Parliament. </a:t>
            </a:r>
            <a:r>
              <a:rPr lang="en-GB" sz="2800" dirty="0" smtClean="0"/>
              <a:t>Although it is now a new law it </a:t>
            </a:r>
            <a:r>
              <a:rPr lang="en-GB" sz="2800" dirty="0"/>
              <a:t>does not necessarily </a:t>
            </a:r>
            <a:r>
              <a:rPr lang="en-GB" sz="2800" dirty="0" smtClean="0"/>
              <a:t>come into force straight away. </a:t>
            </a:r>
            <a:r>
              <a:rPr lang="en-GB" sz="2800" dirty="0"/>
              <a:t>Some acts come in to force after a set period of </a:t>
            </a:r>
            <a:r>
              <a:rPr lang="en-GB" sz="2800" dirty="0" smtClean="0"/>
              <a:t>time (weeks or months). </a:t>
            </a:r>
            <a:endParaRPr lang="en-GB" sz="2800" dirty="0"/>
          </a:p>
          <a:p>
            <a:r>
              <a:rPr lang="en-GB" sz="2800" dirty="0"/>
              <a:t>This is to allow people to change their behaviour so they do not break the new law.</a:t>
            </a:r>
          </a:p>
          <a:p>
            <a:pPr marL="114300">
              <a:defRPr/>
            </a:pPr>
            <a:endParaRPr lang="en-US" sz="2800" dirty="0" smtClean="0"/>
          </a:p>
        </p:txBody>
      </p:sp>
    </p:spTree>
    <p:extLst>
      <p:ext uri="{BB962C8B-B14F-4D97-AF65-F5344CB8AC3E}">
        <p14:creationId xmlns:p14="http://schemas.microsoft.com/office/powerpoint/2010/main" val="3144562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153" y="118334"/>
            <a:ext cx="11367247" cy="1877437"/>
          </a:xfrm>
          <a:prstGeom prst="rect">
            <a:avLst/>
          </a:prstGeom>
          <a:noFill/>
        </p:spPr>
        <p:txBody>
          <a:bodyPr wrap="square" rtlCol="0">
            <a:spAutoFit/>
          </a:bodyPr>
          <a:lstStyle/>
          <a:p>
            <a:endParaRPr lang="en-GB" b="1" u="sng" dirty="0">
              <a:latin typeface="Comic Sans MS" panose="030F0702030302020204" pitchFamily="66" charset="0"/>
            </a:endParaRPr>
          </a:p>
          <a:p>
            <a:pPr algn="ctr"/>
            <a:r>
              <a:rPr lang="en-GB" sz="4000" b="1" u="sng" dirty="0" smtClean="0">
                <a:latin typeface="Comic Sans MS" panose="030F0702030302020204" pitchFamily="66" charset="0"/>
              </a:rPr>
              <a:t>We are learning about </a:t>
            </a:r>
            <a:r>
              <a:rPr lang="en-GB" sz="4000" b="1" u="sng" dirty="0" smtClean="0">
                <a:latin typeface="Comic Sans MS" panose="030F0702030302020204" pitchFamily="66" charset="0"/>
              </a:rPr>
              <a:t>how laws are created today.</a:t>
            </a:r>
            <a:endParaRPr lang="en-GB" b="1" u="sng" dirty="0" smtClean="0">
              <a:latin typeface="Comic Sans MS" panose="030F0702030302020204" pitchFamily="66" charset="0"/>
            </a:endParaRPr>
          </a:p>
          <a:p>
            <a:r>
              <a:rPr lang="en-GB" b="1" u="sng" dirty="0" smtClean="0">
                <a:latin typeface="Comic Sans MS" panose="030F0702030302020204" pitchFamily="66" charset="0"/>
              </a:rPr>
              <a:t> </a:t>
            </a:r>
            <a:endParaRPr lang="en-GB" b="1" u="sng" dirty="0">
              <a:latin typeface="Comic Sans MS" panose="030F0702030302020204"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674" y="2803568"/>
            <a:ext cx="4643102" cy="2785861"/>
          </a:xfrm>
          <a:prstGeom prst="rect">
            <a:avLst/>
          </a:prstGeom>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5657" y="2124560"/>
            <a:ext cx="3714750"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8776" y="3656140"/>
            <a:ext cx="371475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356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37129" y="1129553"/>
            <a:ext cx="9789459" cy="6124754"/>
          </a:xfrm>
          <a:prstGeom prst="rect">
            <a:avLst/>
          </a:prstGeom>
          <a:noFill/>
        </p:spPr>
        <p:txBody>
          <a:bodyPr wrap="square" rtlCol="0">
            <a:spAutoFit/>
          </a:bodyPr>
          <a:lstStyle/>
          <a:p>
            <a:pPr algn="ctr"/>
            <a:r>
              <a:rPr lang="en-GB" sz="2800" dirty="0" smtClean="0">
                <a:latin typeface="Comic Sans MS" panose="030F0702030302020204" pitchFamily="66" charset="0"/>
              </a:rPr>
              <a:t>What </a:t>
            </a:r>
            <a:r>
              <a:rPr lang="en-GB" sz="2800" dirty="0" smtClean="0">
                <a:latin typeface="Comic Sans MS" panose="030F0702030302020204" pitchFamily="66" charset="0"/>
              </a:rPr>
              <a:t>do we already know about laws?</a:t>
            </a:r>
            <a:endParaRPr lang="en-GB" sz="2800" dirty="0" smtClean="0">
              <a:latin typeface="Comic Sans MS" panose="030F0702030302020204" pitchFamily="66" charset="0"/>
            </a:endParaRPr>
          </a:p>
          <a:p>
            <a:pPr algn="ctr"/>
            <a:endParaRPr lang="en-GB" sz="2800" dirty="0" smtClean="0">
              <a:latin typeface="Comic Sans MS" panose="030F0702030302020204" pitchFamily="66" charset="0"/>
            </a:endParaRPr>
          </a:p>
          <a:p>
            <a:pPr algn="ctr"/>
            <a:endParaRPr lang="en-GB" sz="2800" dirty="0">
              <a:latin typeface="Comic Sans MS" panose="030F0702030302020204" pitchFamily="66" charset="0"/>
            </a:endParaRPr>
          </a:p>
          <a:p>
            <a:pPr algn="ctr"/>
            <a:r>
              <a:rPr lang="en-GB" sz="2800" dirty="0" smtClean="0">
                <a:latin typeface="Comic Sans MS" panose="030F0702030302020204" pitchFamily="66" charset="0"/>
              </a:rPr>
              <a:t>Who do you think creates new laws?</a:t>
            </a:r>
            <a:endParaRPr lang="en-GB" sz="2800" dirty="0" smtClean="0">
              <a:latin typeface="Comic Sans MS" panose="030F0702030302020204" pitchFamily="66" charset="0"/>
            </a:endParaRPr>
          </a:p>
          <a:p>
            <a:pPr algn="ctr"/>
            <a:endParaRPr lang="en-GB" sz="2800" dirty="0" smtClean="0">
              <a:latin typeface="Comic Sans MS" panose="030F0702030302020204" pitchFamily="66" charset="0"/>
            </a:endParaRPr>
          </a:p>
          <a:p>
            <a:pPr algn="ctr"/>
            <a:endParaRPr lang="en-GB" sz="2800" dirty="0">
              <a:latin typeface="Comic Sans MS" panose="030F0702030302020204" pitchFamily="66" charset="0"/>
            </a:endParaRPr>
          </a:p>
          <a:p>
            <a:pPr algn="ctr"/>
            <a:r>
              <a:rPr lang="en-GB" sz="2800" dirty="0" smtClean="0">
                <a:latin typeface="Comic Sans MS" panose="030F0702030302020204" pitchFamily="66" charset="0"/>
              </a:rPr>
              <a:t>Why do we need new laws?</a:t>
            </a:r>
            <a:endParaRPr lang="en-GB" sz="2800" dirty="0" smtClean="0">
              <a:latin typeface="Comic Sans MS" panose="030F0702030302020204" pitchFamily="66" charset="0"/>
            </a:endParaRPr>
          </a:p>
          <a:p>
            <a:pPr algn="ctr"/>
            <a:endParaRPr lang="en-GB" sz="2800" dirty="0" smtClean="0">
              <a:latin typeface="Comic Sans MS" panose="030F0702030302020204" pitchFamily="66" charset="0"/>
            </a:endParaRPr>
          </a:p>
          <a:p>
            <a:pPr algn="ctr"/>
            <a:endParaRPr lang="en-GB" sz="2800" dirty="0">
              <a:latin typeface="Comic Sans MS" panose="030F0702030302020204" pitchFamily="66" charset="0"/>
            </a:endParaRPr>
          </a:p>
          <a:p>
            <a:pPr algn="ctr"/>
            <a:endParaRPr lang="en-GB" sz="2800" dirty="0" smtClean="0">
              <a:latin typeface="Comic Sans MS" panose="030F0702030302020204" pitchFamily="66" charset="0"/>
            </a:endParaRPr>
          </a:p>
          <a:p>
            <a:pPr algn="ctr"/>
            <a:endParaRPr lang="en-GB" sz="2800" dirty="0" smtClean="0">
              <a:latin typeface="Comic Sans MS" panose="030F0702030302020204" pitchFamily="66" charset="0"/>
            </a:endParaRPr>
          </a:p>
          <a:p>
            <a:pPr algn="ctr"/>
            <a:endParaRPr lang="en-GB" sz="2800" dirty="0">
              <a:latin typeface="Comic Sans MS" panose="030F0702030302020204" pitchFamily="66" charset="0"/>
            </a:endParaRPr>
          </a:p>
          <a:p>
            <a:pPr algn="ctr"/>
            <a:endParaRPr lang="en-GB" sz="2800" dirty="0" smtClean="0">
              <a:latin typeface="Comic Sans MS" panose="030F0702030302020204" pitchFamily="66" charset="0"/>
            </a:endParaRPr>
          </a:p>
          <a:p>
            <a:pPr algn="ctr"/>
            <a:endParaRPr lang="en-GB" sz="2800" dirty="0">
              <a:latin typeface="Comic Sans MS" panose="030F0702030302020204" pitchFamily="66" charset="0"/>
            </a:endParaRPr>
          </a:p>
        </p:txBody>
      </p:sp>
    </p:spTree>
    <p:extLst>
      <p:ext uri="{BB962C8B-B14F-4D97-AF65-F5344CB8AC3E}">
        <p14:creationId xmlns:p14="http://schemas.microsoft.com/office/powerpoint/2010/main" val="379435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0"/>
            <a:ext cx="11379200" cy="750888"/>
          </a:xfrm>
        </p:spPr>
        <p:txBody>
          <a:bodyPr>
            <a:normAutofit/>
          </a:bodyPr>
          <a:lstStyle/>
          <a:p>
            <a:r>
              <a:rPr lang="en-GB" sz="3200" u="sng" dirty="0" smtClean="0"/>
              <a:t>What are laws?</a:t>
            </a:r>
            <a:endParaRPr lang="en-GB" sz="3200" u="sng" dirty="0"/>
          </a:p>
        </p:txBody>
      </p:sp>
      <p:sp>
        <p:nvSpPr>
          <p:cNvPr id="3" name="Content Placeholder 2"/>
          <p:cNvSpPr>
            <a:spLocks noGrp="1"/>
          </p:cNvSpPr>
          <p:nvPr>
            <p:ph idx="1"/>
          </p:nvPr>
        </p:nvSpPr>
        <p:spPr>
          <a:xfrm>
            <a:off x="215900" y="375444"/>
            <a:ext cx="11493500" cy="5930900"/>
          </a:xfrm>
        </p:spPr>
        <p:txBody>
          <a:bodyPr>
            <a:noAutofit/>
          </a:bodyPr>
          <a:lstStyle/>
          <a:p>
            <a:pPr marL="0" indent="0">
              <a:buNone/>
            </a:pPr>
            <a:endParaRPr lang="en-GB" sz="2000" dirty="0" smtClean="0"/>
          </a:p>
          <a:p>
            <a:pPr marL="0" indent="0">
              <a:buNone/>
            </a:pPr>
            <a:r>
              <a:rPr lang="en-GB" sz="2000" dirty="0" smtClean="0"/>
              <a:t>Laws are based on the same ideas as rules – but they are different. We don’t make laws ourselves, they are made in Parliament. MPs and members of the House of Lords debate and vote on ideas for new laws to make sure they are the best they can be. If people break the law, then they are doing something illegal and they might have to pay a fine, or even go to prison.</a:t>
            </a:r>
            <a:endParaRPr lang="en-GB" sz="2000" dirty="0"/>
          </a:p>
        </p:txBody>
      </p:sp>
      <p:sp>
        <p:nvSpPr>
          <p:cNvPr id="4" name="Title 1"/>
          <p:cNvSpPr txBox="1">
            <a:spLocks/>
          </p:cNvSpPr>
          <p:nvPr/>
        </p:nvSpPr>
        <p:spPr>
          <a:xfrm>
            <a:off x="330200" y="2310348"/>
            <a:ext cx="11379200" cy="7508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u="sng" dirty="0" smtClean="0"/>
              <a:t>Why do we have laws?</a:t>
            </a:r>
            <a:endParaRPr lang="en-GB" sz="3200" u="sng" dirty="0"/>
          </a:p>
        </p:txBody>
      </p:sp>
      <p:sp>
        <p:nvSpPr>
          <p:cNvPr id="5" name="Rectangle 4"/>
          <p:cNvSpPr/>
          <p:nvPr/>
        </p:nvSpPr>
        <p:spPr>
          <a:xfrm>
            <a:off x="330200" y="3052574"/>
            <a:ext cx="11379200" cy="1631216"/>
          </a:xfrm>
          <a:prstGeom prst="rect">
            <a:avLst/>
          </a:prstGeom>
        </p:spPr>
        <p:txBody>
          <a:bodyPr wrap="square">
            <a:spAutoFit/>
          </a:bodyPr>
          <a:lstStyle/>
          <a:p>
            <a:r>
              <a:rPr lang="en-GB" sz="2000" dirty="0" smtClean="0"/>
              <a:t>We have laws to:</a:t>
            </a:r>
          </a:p>
          <a:p>
            <a:pPr marL="342900" indent="-342900">
              <a:buFont typeface="Arial" panose="020B0604020202020204" pitchFamily="34" charset="0"/>
              <a:buChar char="•"/>
            </a:pPr>
            <a:r>
              <a:rPr lang="en-GB" sz="2000" dirty="0" smtClean="0"/>
              <a:t>Keep us safe and protect us.</a:t>
            </a:r>
          </a:p>
          <a:p>
            <a:pPr marL="342900" indent="-342900">
              <a:buFont typeface="Arial" panose="020B0604020202020204" pitchFamily="34" charset="0"/>
              <a:buChar char="•"/>
            </a:pPr>
            <a:r>
              <a:rPr lang="en-GB" sz="2000" dirty="0" smtClean="0"/>
              <a:t>Make sure people behave so they don’t hurt themselves or others.</a:t>
            </a:r>
          </a:p>
          <a:p>
            <a:pPr marL="342900" indent="-342900">
              <a:buFont typeface="Arial" panose="020B0604020202020204" pitchFamily="34" charset="0"/>
              <a:buChar char="•"/>
            </a:pPr>
            <a:r>
              <a:rPr lang="en-GB" sz="2000" dirty="0" smtClean="0"/>
              <a:t>Make sure everything is fair and people  can access their rights.</a:t>
            </a:r>
          </a:p>
          <a:p>
            <a:pPr marL="342900" indent="-342900">
              <a:buFont typeface="Arial" panose="020B0604020202020204" pitchFamily="34" charset="0"/>
              <a:buChar char="•"/>
            </a:pPr>
            <a:r>
              <a:rPr lang="en-GB" sz="2000" dirty="0" smtClean="0"/>
              <a:t>Solve conflicts (fights and disagreements)</a:t>
            </a:r>
            <a:endParaRPr lang="en-GB" sz="2000" dirty="0"/>
          </a:p>
        </p:txBody>
      </p:sp>
      <p:sp>
        <p:nvSpPr>
          <p:cNvPr id="6" name="Rectangle 5"/>
          <p:cNvSpPr/>
          <p:nvPr/>
        </p:nvSpPr>
        <p:spPr>
          <a:xfrm>
            <a:off x="330200" y="4996140"/>
            <a:ext cx="11379200" cy="1631216"/>
          </a:xfrm>
          <a:prstGeom prst="rect">
            <a:avLst/>
          </a:prstGeom>
        </p:spPr>
        <p:txBody>
          <a:bodyPr wrap="square">
            <a:spAutoFit/>
          </a:bodyPr>
          <a:lstStyle/>
          <a:p>
            <a:r>
              <a:rPr lang="en-GB" sz="2000" u="sng" dirty="0" smtClean="0"/>
              <a:t>Key vocabulary:</a:t>
            </a:r>
          </a:p>
          <a:p>
            <a:pPr marL="342900" indent="-342900">
              <a:buFont typeface="Arial" panose="020B0604020202020204" pitchFamily="34" charset="0"/>
              <a:buChar char="•"/>
            </a:pPr>
            <a:r>
              <a:rPr lang="en-GB" sz="2000" dirty="0" smtClean="0">
                <a:solidFill>
                  <a:srgbClr val="FF0000"/>
                </a:solidFill>
              </a:rPr>
              <a:t>MP</a:t>
            </a:r>
            <a:r>
              <a:rPr lang="en-GB" sz="2000" dirty="0" smtClean="0"/>
              <a:t> -  member of parliament. </a:t>
            </a:r>
            <a:r>
              <a:rPr lang="en-GB" sz="2000" dirty="0" smtClean="0">
                <a:solidFill>
                  <a:srgbClr val="FF0000"/>
                </a:solidFill>
              </a:rPr>
              <a:t>MPs</a:t>
            </a:r>
            <a:r>
              <a:rPr lang="en-GB" sz="2000" dirty="0" smtClean="0"/>
              <a:t> are members of parliament.</a:t>
            </a:r>
          </a:p>
          <a:p>
            <a:pPr marL="342900" indent="-342900">
              <a:buFont typeface="Arial" panose="020B0604020202020204" pitchFamily="34" charset="0"/>
              <a:buChar char="•"/>
            </a:pPr>
            <a:r>
              <a:rPr lang="en-GB" sz="2000" dirty="0" smtClean="0">
                <a:solidFill>
                  <a:srgbClr val="FF0000"/>
                </a:solidFill>
              </a:rPr>
              <a:t>House of Lords </a:t>
            </a:r>
            <a:r>
              <a:rPr lang="en-GB" sz="2000" dirty="0"/>
              <a:t>- The House of Lords is the part of the parliament in Britain whose members have not been elected. The building where they meet is also called the House of Lords. </a:t>
            </a:r>
            <a:endParaRPr lang="en-GB" sz="2000" dirty="0" smtClean="0"/>
          </a:p>
          <a:p>
            <a:pPr marL="342900" indent="-342900">
              <a:buFont typeface="Arial" panose="020B0604020202020204" pitchFamily="34" charset="0"/>
              <a:buChar char="•"/>
            </a:pPr>
            <a:r>
              <a:rPr lang="en-GB" sz="2000" dirty="0" smtClean="0">
                <a:solidFill>
                  <a:srgbClr val="FF0000"/>
                </a:solidFill>
              </a:rPr>
              <a:t>Debate</a:t>
            </a:r>
            <a:r>
              <a:rPr lang="en-GB" sz="2000" dirty="0" smtClean="0"/>
              <a:t> </a:t>
            </a:r>
            <a:r>
              <a:rPr lang="en-GB" sz="2000" dirty="0"/>
              <a:t>- A debate is a discussion about a subject on which people have different views</a:t>
            </a:r>
          </a:p>
        </p:txBody>
      </p:sp>
    </p:spTree>
    <p:extLst>
      <p:ext uri="{BB962C8B-B14F-4D97-AF65-F5344CB8AC3E}">
        <p14:creationId xmlns:p14="http://schemas.microsoft.com/office/powerpoint/2010/main" val="654288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p:cNvPicPr>
            <a:picLocks noChangeAspect="1"/>
          </p:cNvPicPr>
          <p:nvPr/>
        </p:nvPicPr>
        <p:blipFill>
          <a:blip r:embed="rId2" cstate="print">
            <a:extLst>
              <a:ext uri="{28A0092B-C50C-407E-A947-70E740481C1C}">
                <a14:useLocalDpi xmlns:a14="http://schemas.microsoft.com/office/drawing/2010/main" val="0"/>
              </a:ext>
            </a:extLst>
          </a:blip>
          <a:srcRect t="4669" b="28052"/>
          <a:stretch>
            <a:fillRect/>
          </a:stretch>
        </p:blipFill>
        <p:spPr bwMode="auto">
          <a:xfrm>
            <a:off x="2279650" y="1473200"/>
            <a:ext cx="76327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 xmlns:a16="http://schemas.microsoft.com/office/drawing/2014/main" id="{B66CB831-8AAA-41AF-8F8D-ABBCE95DF813}"/>
              </a:ext>
            </a:extLst>
          </p:cNvPr>
          <p:cNvSpPr/>
          <p:nvPr/>
        </p:nvSpPr>
        <p:spPr>
          <a:xfrm>
            <a:off x="2279650" y="4794250"/>
            <a:ext cx="7632700" cy="520700"/>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292" name="Title 20"/>
          <p:cNvSpPr>
            <a:spLocks noGrp="1"/>
          </p:cNvSpPr>
          <p:nvPr>
            <p:ph type="title"/>
          </p:nvPr>
        </p:nvSpPr>
        <p:spPr>
          <a:xfrm>
            <a:off x="1981201" y="479426"/>
            <a:ext cx="8220075" cy="993775"/>
          </a:xfrm>
        </p:spPr>
        <p:txBody>
          <a:bodyPr/>
          <a:lstStyle/>
          <a:p>
            <a:pPr eaLnBrk="1" hangingPunct="1"/>
            <a:r>
              <a:rPr lang="en-GB" altLang="en-US" sz="3600">
                <a:latin typeface="Twinkl SemiBold" charset="0"/>
              </a:rPr>
              <a:t>House of Lords</a:t>
            </a:r>
          </a:p>
        </p:txBody>
      </p:sp>
      <p:sp>
        <p:nvSpPr>
          <p:cNvPr id="22" name="Content Placeholder 21">
            <a:extLst>
              <a:ext uri="{FF2B5EF4-FFF2-40B4-BE49-F238E27FC236}">
                <a16:creationId xmlns="" xmlns:a16="http://schemas.microsoft.com/office/drawing/2014/main" id="{04B5822F-CC2A-4ED4-B05B-1882C13F4188}"/>
              </a:ext>
            </a:extLst>
          </p:cNvPr>
          <p:cNvSpPr>
            <a:spLocks noGrp="1"/>
          </p:cNvSpPr>
          <p:nvPr>
            <p:ph idx="1"/>
          </p:nvPr>
        </p:nvSpPr>
        <p:spPr>
          <a:xfrm>
            <a:off x="2273300" y="4838700"/>
            <a:ext cx="7639050" cy="598488"/>
          </a:xfrm>
        </p:spPr>
        <p:txBody>
          <a:bodyPr vert="horz" lIns="108000" tIns="108000" rIns="108000" bIns="108000" rtlCol="0">
            <a:noAutofit/>
          </a:bodyPr>
          <a:lstStyle/>
          <a:p>
            <a:pPr>
              <a:defRPr/>
            </a:pPr>
            <a:r>
              <a:rPr lang="en-GB" altLang="en-US" sz="1750" dirty="0"/>
              <a:t>The House of Lords is where peers meet. They check that new laws are fair.</a:t>
            </a:r>
          </a:p>
        </p:txBody>
      </p:sp>
      <p:sp>
        <p:nvSpPr>
          <p:cNvPr id="3" name="Oval 2">
            <a:extLst>
              <a:ext uri="{FF2B5EF4-FFF2-40B4-BE49-F238E27FC236}">
                <a16:creationId xmlns="" xmlns:a16="http://schemas.microsoft.com/office/drawing/2014/main" id="{107617FF-A4FF-40D3-A281-AB6772672E5E}"/>
              </a:ext>
            </a:extLst>
          </p:cNvPr>
          <p:cNvSpPr/>
          <p:nvPr/>
        </p:nvSpPr>
        <p:spPr>
          <a:xfrm>
            <a:off x="3676650" y="3167063"/>
            <a:ext cx="1276350" cy="1116012"/>
          </a:xfrm>
          <a:prstGeom prst="ellipse">
            <a:avLst/>
          </a:prstGeom>
          <a:noFill/>
          <a:ln w="38100">
            <a:solidFill>
              <a:srgbClr val="E521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Rectangle 8">
            <a:extLst>
              <a:ext uri="{FF2B5EF4-FFF2-40B4-BE49-F238E27FC236}">
                <a16:creationId xmlns="" xmlns:a16="http://schemas.microsoft.com/office/drawing/2014/main" id="{0E1D5BDC-929C-4BDE-BA2E-A74C023C90D4}"/>
              </a:ext>
            </a:extLst>
          </p:cNvPr>
          <p:cNvSpPr/>
          <p:nvPr/>
        </p:nvSpPr>
        <p:spPr>
          <a:xfrm>
            <a:off x="2279650" y="5408613"/>
            <a:ext cx="7632700" cy="684212"/>
          </a:xfrm>
          <a:prstGeom prst="rect">
            <a:avLst/>
          </a:prstGeom>
          <a:solidFill>
            <a:srgbClr val="B9D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ectangle 10">
            <a:extLst>
              <a:ext uri="{FF2B5EF4-FFF2-40B4-BE49-F238E27FC236}">
                <a16:creationId xmlns="" xmlns:a16="http://schemas.microsoft.com/office/drawing/2014/main" id="{2133CDF5-98B1-4FBD-A2AE-3B600B4AE083}"/>
              </a:ext>
            </a:extLst>
          </p:cNvPr>
          <p:cNvSpPr/>
          <p:nvPr/>
        </p:nvSpPr>
        <p:spPr>
          <a:xfrm>
            <a:off x="2279650" y="1644650"/>
            <a:ext cx="3384550" cy="520700"/>
          </a:xfrm>
          <a:prstGeom prst="rect">
            <a:avLst/>
          </a:prstGeom>
          <a:solidFill>
            <a:srgbClr val="B9D26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extBox 1">
            <a:extLst>
              <a:ext uri="{FF2B5EF4-FFF2-40B4-BE49-F238E27FC236}">
                <a16:creationId xmlns="" xmlns:a16="http://schemas.microsoft.com/office/drawing/2014/main" id="{FDCED8C0-5FFC-42E3-A7EE-A5F4872E4E67}"/>
              </a:ext>
            </a:extLst>
          </p:cNvPr>
          <p:cNvSpPr txBox="1"/>
          <p:nvPr/>
        </p:nvSpPr>
        <p:spPr>
          <a:xfrm>
            <a:off x="2273300" y="5437188"/>
            <a:ext cx="7543800" cy="646112"/>
          </a:xfrm>
          <a:prstGeom prst="rect">
            <a:avLst/>
          </a:prstGeom>
          <a:noFill/>
        </p:spPr>
        <p:txBody>
          <a:bodyPr>
            <a:spAutoFit/>
          </a:bodyPr>
          <a:lstStyle/>
          <a:p>
            <a:pPr>
              <a:defRPr/>
            </a:pPr>
            <a:r>
              <a:rPr lang="en-GB" altLang="en-US" sz="1750" dirty="0"/>
              <a:t>Each member has either inherited a family title or has been given a title to recognise their good work in a certain area.</a:t>
            </a:r>
          </a:p>
        </p:txBody>
      </p:sp>
      <p:sp>
        <p:nvSpPr>
          <p:cNvPr id="10" name="Content Placeholder 21"/>
          <p:cNvSpPr>
            <a:spLocks/>
          </p:cNvSpPr>
          <p:nvPr/>
        </p:nvSpPr>
        <p:spPr bwMode="auto">
          <a:xfrm>
            <a:off x="2279651" y="1566864"/>
            <a:ext cx="3419475" cy="60007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08000" tIns="108000" rIns="108000" bIns="108000"/>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buFont typeface="Arial" panose="020B0604020202020204" pitchFamily="34" charset="0"/>
              <a:buNone/>
            </a:pPr>
            <a:r>
              <a:rPr lang="en-GB" altLang="en-US" sz="1600">
                <a:solidFill>
                  <a:schemeClr val="tx1"/>
                </a:solidFill>
              </a:rPr>
              <a:t>The Peers meet in the southern part of the Palace of Westminster.</a:t>
            </a:r>
          </a:p>
        </p:txBody>
      </p:sp>
    </p:spTree>
    <p:extLst>
      <p:ext uri="{BB962C8B-B14F-4D97-AF65-F5344CB8AC3E}">
        <p14:creationId xmlns:p14="http://schemas.microsoft.com/office/powerpoint/2010/main" val="4175299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B2712E32-8F62-4E59-86A7-2994760A4673}"/>
              </a:ext>
            </a:extLst>
          </p:cNvPr>
          <p:cNvSpPr/>
          <p:nvPr/>
        </p:nvSpPr>
        <p:spPr>
          <a:xfrm>
            <a:off x="2371726" y="4459288"/>
            <a:ext cx="7540625" cy="690562"/>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 name="Rectangle 9">
            <a:extLst>
              <a:ext uri="{FF2B5EF4-FFF2-40B4-BE49-F238E27FC236}">
                <a16:creationId xmlns="" xmlns:a16="http://schemas.microsoft.com/office/drawing/2014/main" id="{A96996AA-A925-4533-AE8B-47E54C5186AA}"/>
              </a:ext>
            </a:extLst>
          </p:cNvPr>
          <p:cNvSpPr/>
          <p:nvPr/>
        </p:nvSpPr>
        <p:spPr>
          <a:xfrm>
            <a:off x="2890838" y="5219701"/>
            <a:ext cx="7021512" cy="1095375"/>
          </a:xfrm>
          <a:prstGeom prst="rect">
            <a:avLst/>
          </a:prstGeom>
          <a:solidFill>
            <a:srgbClr val="B9D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6" name="Title 20"/>
          <p:cNvSpPr>
            <a:spLocks noGrp="1"/>
          </p:cNvSpPr>
          <p:nvPr>
            <p:ph type="title"/>
          </p:nvPr>
        </p:nvSpPr>
        <p:spPr>
          <a:xfrm>
            <a:off x="1981201" y="479426"/>
            <a:ext cx="8220075" cy="993775"/>
          </a:xfrm>
        </p:spPr>
        <p:txBody>
          <a:bodyPr/>
          <a:lstStyle/>
          <a:p>
            <a:pPr eaLnBrk="1" hangingPunct="1"/>
            <a:r>
              <a:rPr lang="en-GB" altLang="en-US" sz="3600">
                <a:latin typeface="Twinkl SemiBold" charset="0"/>
              </a:rPr>
              <a:t>House of Commons</a:t>
            </a:r>
          </a:p>
        </p:txBody>
      </p:sp>
      <p:sp>
        <p:nvSpPr>
          <p:cNvPr id="22" name="Content Placeholder 21">
            <a:extLst>
              <a:ext uri="{FF2B5EF4-FFF2-40B4-BE49-F238E27FC236}">
                <a16:creationId xmlns="" xmlns:a16="http://schemas.microsoft.com/office/drawing/2014/main" id="{D25E1667-588D-463F-8AF1-0B92FACDA325}"/>
              </a:ext>
            </a:extLst>
          </p:cNvPr>
          <p:cNvSpPr>
            <a:spLocks noGrp="1"/>
          </p:cNvSpPr>
          <p:nvPr>
            <p:ph idx="1"/>
          </p:nvPr>
        </p:nvSpPr>
        <p:spPr>
          <a:xfrm>
            <a:off x="3130551" y="4475163"/>
            <a:ext cx="6640513" cy="747712"/>
          </a:xfrm>
        </p:spPr>
        <p:txBody>
          <a:bodyPr vert="horz" lIns="108000" tIns="108000" rIns="108000" bIns="108000" rtlCol="0">
            <a:normAutofit/>
          </a:bodyPr>
          <a:lstStyle/>
          <a:p>
            <a:pPr>
              <a:defRPr/>
            </a:pPr>
            <a:r>
              <a:rPr lang="en-GB" altLang="en-US" sz="1750" dirty="0"/>
              <a:t>The House of Commons is where the Members of Parliament (MPs) meet.</a:t>
            </a:r>
          </a:p>
        </p:txBody>
      </p:sp>
      <p:pic>
        <p:nvPicPr>
          <p:cNvPr id="13318" name="Picture 4"/>
          <p:cNvPicPr>
            <a:picLocks noChangeAspect="1"/>
          </p:cNvPicPr>
          <p:nvPr/>
        </p:nvPicPr>
        <p:blipFill>
          <a:blip r:embed="rId2" cstate="print">
            <a:extLst>
              <a:ext uri="{28A0092B-C50C-407E-A947-70E740481C1C}">
                <a14:useLocalDpi xmlns:a14="http://schemas.microsoft.com/office/drawing/2010/main" val="0"/>
              </a:ext>
            </a:extLst>
          </a:blip>
          <a:srcRect t="4669" b="33240"/>
          <a:stretch>
            <a:fillRect/>
          </a:stretch>
        </p:blipFill>
        <p:spPr bwMode="auto">
          <a:xfrm>
            <a:off x="2279650" y="1473200"/>
            <a:ext cx="7632700" cy="294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 xmlns:a16="http://schemas.microsoft.com/office/drawing/2014/main" id="{22F55D80-DF97-4C77-BFF0-3FC99FAA2394}"/>
              </a:ext>
            </a:extLst>
          </p:cNvPr>
          <p:cNvSpPr/>
          <p:nvPr/>
        </p:nvSpPr>
        <p:spPr>
          <a:xfrm>
            <a:off x="7534275" y="3082926"/>
            <a:ext cx="1276350" cy="1116013"/>
          </a:xfrm>
          <a:prstGeom prst="ellipse">
            <a:avLst/>
          </a:prstGeom>
          <a:noFill/>
          <a:ln w="38100">
            <a:solidFill>
              <a:srgbClr val="E5212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a:extLst>
              <a:ext uri="{FF2B5EF4-FFF2-40B4-BE49-F238E27FC236}">
                <a16:creationId xmlns="" xmlns:a16="http://schemas.microsoft.com/office/drawing/2014/main" id="{26C3D41F-0E69-4332-B3C0-0D2C788D65A3}"/>
              </a:ext>
            </a:extLst>
          </p:cNvPr>
          <p:cNvSpPr/>
          <p:nvPr/>
        </p:nvSpPr>
        <p:spPr>
          <a:xfrm>
            <a:off x="6545263" y="1611313"/>
            <a:ext cx="3384550" cy="520700"/>
          </a:xfrm>
          <a:prstGeom prst="rect">
            <a:avLst/>
          </a:prstGeom>
          <a:solidFill>
            <a:srgbClr val="B9D26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Content Placeholder 21"/>
          <p:cNvSpPr>
            <a:spLocks/>
          </p:cNvSpPr>
          <p:nvPr/>
        </p:nvSpPr>
        <p:spPr bwMode="auto">
          <a:xfrm>
            <a:off x="6545264" y="1527175"/>
            <a:ext cx="3419475" cy="598488"/>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08000" tIns="108000" rIns="108000" bIns="108000"/>
          <a:lstStyle>
            <a:lvl1pPr>
              <a:lnSpc>
                <a:spcPct val="90000"/>
              </a:lnSpc>
              <a:spcBef>
                <a:spcPts val="1000"/>
              </a:spcBef>
              <a:buFont typeface="Arial" panose="020B0604020202020204" pitchFamily="34" charset="0"/>
              <a:buChar char="•"/>
              <a:defRPr>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anose="020B0604020202020204" pitchFamily="2" charset="0"/>
                <a:ea typeface="Sassoon Infant Rg" panose="02000503030000020003" pitchFamily="50" charset="0"/>
                <a:cs typeface="Sassoon Infant Rg" panose="02000503030000020003" pitchFamily="50" charset="0"/>
              </a:defRPr>
            </a:lvl9pPr>
          </a:lstStyle>
          <a:p>
            <a:pPr eaLnBrk="1" hangingPunct="1">
              <a:buFont typeface="Arial" panose="020B0604020202020204" pitchFamily="34" charset="0"/>
              <a:buNone/>
            </a:pPr>
            <a:r>
              <a:rPr lang="en-GB" altLang="en-US" sz="1600">
                <a:solidFill>
                  <a:schemeClr val="tx1"/>
                </a:solidFill>
              </a:rPr>
              <a:t>The Members meet in the northern part of the Palace of Westminster.</a:t>
            </a:r>
          </a:p>
        </p:txBody>
      </p:sp>
      <p:sp>
        <p:nvSpPr>
          <p:cNvPr id="2" name="TextBox 1">
            <a:extLst>
              <a:ext uri="{FF2B5EF4-FFF2-40B4-BE49-F238E27FC236}">
                <a16:creationId xmlns="" xmlns:a16="http://schemas.microsoft.com/office/drawing/2014/main" id="{71723017-EBCC-4E1A-B57B-3FEACC4C1612}"/>
              </a:ext>
            </a:extLst>
          </p:cNvPr>
          <p:cNvSpPr txBox="1"/>
          <p:nvPr/>
        </p:nvSpPr>
        <p:spPr>
          <a:xfrm>
            <a:off x="3184525" y="5194300"/>
            <a:ext cx="6586538" cy="1138238"/>
          </a:xfrm>
          <a:prstGeom prst="rect">
            <a:avLst/>
          </a:prstGeom>
          <a:noFill/>
        </p:spPr>
        <p:txBody>
          <a:bodyPr>
            <a:spAutoFit/>
          </a:bodyPr>
          <a:lstStyle/>
          <a:p>
            <a:pPr>
              <a:defRPr/>
            </a:pPr>
            <a:r>
              <a:rPr lang="en-GB" altLang="en-US" sz="1700" dirty="0"/>
              <a:t>Each MP has been elected by the people in their constituency (local area). </a:t>
            </a:r>
          </a:p>
          <a:p>
            <a:pPr>
              <a:defRPr/>
            </a:pPr>
            <a:r>
              <a:rPr lang="en-GB" altLang="en-US" sz="1700" dirty="0"/>
              <a:t>Most MPs belongs to a political party, </a:t>
            </a:r>
            <a:r>
              <a:rPr lang="en-GB" sz="1700" dirty="0"/>
              <a:t>although a very small number are independent.</a:t>
            </a:r>
            <a:endParaRPr lang="en-GB" altLang="en-US" sz="1700" dirty="0"/>
          </a:p>
        </p:txBody>
      </p:sp>
      <p:pic>
        <p:nvPicPr>
          <p:cNvPr id="1332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800" y="2947988"/>
            <a:ext cx="104775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6397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22078" y="180304"/>
            <a:ext cx="10515600" cy="8403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u="sng" dirty="0" smtClean="0">
                <a:latin typeface="Comic Sans MS" panose="030F0702030302020204" pitchFamily="66" charset="0"/>
              </a:rPr>
              <a:t>How are laws made?</a:t>
            </a:r>
            <a:endParaRPr lang="en-GB" sz="4400" b="1" u="sng" dirty="0">
              <a:latin typeface="Comic Sans MS" panose="030F0702030302020204" pitchFamily="66" charset="0"/>
            </a:endParaRPr>
          </a:p>
        </p:txBody>
      </p:sp>
      <p:sp>
        <p:nvSpPr>
          <p:cNvPr id="2" name="Rectangle 1"/>
          <p:cNvSpPr/>
          <p:nvPr/>
        </p:nvSpPr>
        <p:spPr>
          <a:xfrm>
            <a:off x="400401" y="1300243"/>
            <a:ext cx="11558954" cy="4154984"/>
          </a:xfrm>
          <a:prstGeom prst="rect">
            <a:avLst/>
          </a:prstGeom>
        </p:spPr>
        <p:txBody>
          <a:bodyPr wrap="square">
            <a:spAutoFit/>
          </a:bodyPr>
          <a:lstStyle/>
          <a:p>
            <a:pPr marL="114300">
              <a:defRPr/>
            </a:pPr>
            <a:r>
              <a:rPr lang="en-GB" sz="2400" dirty="0" smtClean="0"/>
              <a:t>When somebody has an idea for a new law they create a bill. There are two different types of bills depending on who has had the idea for the law.</a:t>
            </a:r>
          </a:p>
          <a:p>
            <a:pPr marL="114300">
              <a:defRPr/>
            </a:pPr>
            <a:endParaRPr lang="en-GB" sz="2400" dirty="0"/>
          </a:p>
          <a:p>
            <a:r>
              <a:rPr lang="en-GB" sz="2400" b="1" dirty="0"/>
              <a:t>Government Sponsored Bill</a:t>
            </a:r>
            <a:endParaRPr lang="en-GB" sz="2400" dirty="0"/>
          </a:p>
          <a:p>
            <a:r>
              <a:rPr lang="en-GB" sz="2400" dirty="0"/>
              <a:t>The idea normally comes from the government. This is called a government sponsored bill</a:t>
            </a:r>
            <a:r>
              <a:rPr lang="en-GB" sz="2400" dirty="0" smtClean="0"/>
              <a:t>.</a:t>
            </a:r>
          </a:p>
          <a:p>
            <a:endParaRPr lang="en-GB" sz="2400" dirty="0"/>
          </a:p>
          <a:p>
            <a:r>
              <a:rPr lang="en-GB" sz="2400" b="1" dirty="0"/>
              <a:t>Private Member's Bill</a:t>
            </a:r>
            <a:r>
              <a:rPr lang="en-GB" sz="2400" dirty="0"/>
              <a:t> </a:t>
            </a:r>
          </a:p>
          <a:p>
            <a:r>
              <a:rPr lang="en-GB" sz="2400" dirty="0"/>
              <a:t>It can also come from an ordinary MP. If it does it is called a private member's bill. </a:t>
            </a:r>
          </a:p>
          <a:p>
            <a:pPr marL="114300">
              <a:defRPr/>
            </a:pPr>
            <a:endParaRPr lang="en-US" sz="2400" dirty="0" smtClean="0"/>
          </a:p>
          <a:p>
            <a:pPr marL="114300">
              <a:defRPr/>
            </a:pPr>
            <a:endParaRPr lang="en-US" sz="2400" dirty="0"/>
          </a:p>
          <a:p>
            <a:pPr marL="114300">
              <a:defRPr/>
            </a:pPr>
            <a:r>
              <a:rPr lang="en-US" sz="2400" dirty="0" smtClean="0"/>
              <a:t>In order for a bill to be turned into a law it needs to pass through three stages.</a:t>
            </a:r>
          </a:p>
        </p:txBody>
      </p:sp>
    </p:spTree>
    <p:extLst>
      <p:ext uri="{BB962C8B-B14F-4D97-AF65-F5344CB8AC3E}">
        <p14:creationId xmlns:p14="http://schemas.microsoft.com/office/powerpoint/2010/main" val="1318552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22078" y="180304"/>
            <a:ext cx="10515600" cy="8403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u="sng" dirty="0" smtClean="0">
                <a:latin typeface="Comic Sans MS" panose="030F0702030302020204" pitchFamily="66" charset="0"/>
              </a:rPr>
              <a:t>Stage one- The House of Commons</a:t>
            </a:r>
            <a:endParaRPr lang="en-GB" sz="4400" b="1" u="sng" dirty="0">
              <a:latin typeface="Comic Sans MS" panose="030F0702030302020204" pitchFamily="66" charset="0"/>
            </a:endParaRPr>
          </a:p>
        </p:txBody>
      </p:sp>
      <p:sp>
        <p:nvSpPr>
          <p:cNvPr id="2" name="Rectangle 1"/>
          <p:cNvSpPr/>
          <p:nvPr/>
        </p:nvSpPr>
        <p:spPr>
          <a:xfrm>
            <a:off x="400401" y="1132818"/>
            <a:ext cx="11558954" cy="6063198"/>
          </a:xfrm>
          <a:prstGeom prst="rect">
            <a:avLst/>
          </a:prstGeom>
        </p:spPr>
        <p:txBody>
          <a:bodyPr wrap="square">
            <a:spAutoFit/>
          </a:bodyPr>
          <a:lstStyle/>
          <a:p>
            <a:pPr marL="114300">
              <a:defRPr/>
            </a:pPr>
            <a:r>
              <a:rPr lang="en-US" sz="2400" dirty="0" smtClean="0"/>
              <a:t>The first stage a bill must pass through is held in the Hous</a:t>
            </a:r>
            <a:r>
              <a:rPr lang="en-US" sz="2400" dirty="0" smtClean="0"/>
              <a:t>e of Commons.  Here is goes through this long process.</a:t>
            </a:r>
          </a:p>
          <a:p>
            <a:pPr marL="342900" indent="-342900">
              <a:buFont typeface="Arial" panose="020B0604020202020204" pitchFamily="34" charset="0"/>
              <a:buChar char="•"/>
            </a:pPr>
            <a:r>
              <a:rPr lang="en-GB" sz="2800" b="1" dirty="0" smtClean="0">
                <a:solidFill>
                  <a:srgbClr val="FF0000"/>
                </a:solidFill>
              </a:rPr>
              <a:t>First </a:t>
            </a:r>
            <a:r>
              <a:rPr lang="en-GB" sz="2800" b="1" dirty="0">
                <a:solidFill>
                  <a:srgbClr val="FF0000"/>
                </a:solidFill>
              </a:rPr>
              <a:t>reading </a:t>
            </a:r>
          </a:p>
          <a:p>
            <a:pPr marL="342900" indent="-342900">
              <a:buFont typeface="Arial" panose="020B0604020202020204" pitchFamily="34" charset="0"/>
              <a:buChar char="•"/>
            </a:pPr>
            <a:r>
              <a:rPr lang="en-GB" sz="2400" dirty="0" smtClean="0"/>
              <a:t>Second </a:t>
            </a:r>
            <a:r>
              <a:rPr lang="en-GB" sz="2400" dirty="0"/>
              <a:t>reading </a:t>
            </a:r>
          </a:p>
          <a:p>
            <a:pPr marL="342900" indent="-342900">
              <a:buFont typeface="Arial" panose="020B0604020202020204" pitchFamily="34" charset="0"/>
              <a:buChar char="•"/>
            </a:pPr>
            <a:r>
              <a:rPr lang="en-GB" sz="2400" dirty="0" smtClean="0"/>
              <a:t>Committee </a:t>
            </a:r>
            <a:r>
              <a:rPr lang="en-GB" sz="2400" dirty="0"/>
              <a:t>stage </a:t>
            </a:r>
          </a:p>
          <a:p>
            <a:pPr marL="342900" indent="-342900">
              <a:buFont typeface="Arial" panose="020B0604020202020204" pitchFamily="34" charset="0"/>
              <a:buChar char="•"/>
            </a:pPr>
            <a:r>
              <a:rPr lang="en-GB" sz="2400" dirty="0" smtClean="0"/>
              <a:t>Report </a:t>
            </a:r>
            <a:r>
              <a:rPr lang="en-GB" sz="2400" dirty="0"/>
              <a:t>stage </a:t>
            </a:r>
          </a:p>
          <a:p>
            <a:pPr marL="342900" indent="-342900">
              <a:buFont typeface="Arial" panose="020B0604020202020204" pitchFamily="34" charset="0"/>
              <a:buChar char="•"/>
            </a:pPr>
            <a:r>
              <a:rPr lang="en-GB" sz="2400" dirty="0" smtClean="0"/>
              <a:t>Third </a:t>
            </a:r>
            <a:r>
              <a:rPr lang="en-GB" sz="2400" dirty="0"/>
              <a:t>reading </a:t>
            </a:r>
          </a:p>
          <a:p>
            <a:pPr marL="114300">
              <a:defRPr/>
            </a:pPr>
            <a:endParaRPr lang="en-US" sz="2400" dirty="0"/>
          </a:p>
          <a:p>
            <a:r>
              <a:rPr lang="en-GB" sz="2400" b="1" dirty="0"/>
              <a:t>First reading </a:t>
            </a:r>
            <a:r>
              <a:rPr lang="en-GB" sz="2400" dirty="0" smtClean="0"/>
              <a:t>- </a:t>
            </a:r>
            <a:r>
              <a:rPr lang="en-GB" sz="2400" b="1" dirty="0" smtClean="0"/>
              <a:t>Drafting</a:t>
            </a:r>
            <a:r>
              <a:rPr lang="en-GB" sz="2400" dirty="0"/>
              <a:t/>
            </a:r>
            <a:br>
              <a:rPr lang="en-GB" sz="2400" dirty="0"/>
            </a:br>
            <a:r>
              <a:rPr lang="en-GB" sz="2400" dirty="0"/>
              <a:t>Writing a Bill is called drafting. The bill must be written carefully as mistakes could produce a law that was unfair or had 'loopholes' that allowed people to ignore it. </a:t>
            </a:r>
          </a:p>
          <a:p>
            <a:r>
              <a:rPr lang="en-GB" sz="2400" b="1" dirty="0"/>
              <a:t>Introducing a bill</a:t>
            </a:r>
            <a:r>
              <a:rPr lang="en-GB" sz="2400" dirty="0"/>
              <a:t/>
            </a:r>
            <a:br>
              <a:rPr lang="en-GB" sz="2400" dirty="0"/>
            </a:br>
            <a:r>
              <a:rPr lang="en-GB" sz="2400" dirty="0"/>
              <a:t>This is when you formally tell everyone that you are going to start the process of making the bill into a law. When you announce this in the Houses of Parliament it is called a first reading. </a:t>
            </a:r>
          </a:p>
          <a:p>
            <a:pPr marL="114300">
              <a:defRPr/>
            </a:pPr>
            <a:endParaRPr lang="en-US" sz="2400" dirty="0" smtClean="0"/>
          </a:p>
        </p:txBody>
      </p:sp>
    </p:spTree>
    <p:extLst>
      <p:ext uri="{BB962C8B-B14F-4D97-AF65-F5344CB8AC3E}">
        <p14:creationId xmlns:p14="http://schemas.microsoft.com/office/powerpoint/2010/main" val="2423814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22078" y="0"/>
            <a:ext cx="10515600" cy="8403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400" b="1" u="sng" dirty="0" smtClean="0">
                <a:latin typeface="Comic Sans MS" panose="030F0702030302020204" pitchFamily="66" charset="0"/>
              </a:rPr>
              <a:t>Stage one- The House of Commons</a:t>
            </a:r>
            <a:endParaRPr lang="en-GB" sz="4400" b="1" u="sng" dirty="0">
              <a:latin typeface="Comic Sans MS" panose="030F0702030302020204" pitchFamily="66" charset="0"/>
            </a:endParaRPr>
          </a:p>
        </p:txBody>
      </p:sp>
      <p:sp>
        <p:nvSpPr>
          <p:cNvPr id="2" name="Rectangle 1"/>
          <p:cNvSpPr/>
          <p:nvPr/>
        </p:nvSpPr>
        <p:spPr>
          <a:xfrm>
            <a:off x="400401" y="840363"/>
            <a:ext cx="11558954" cy="6432530"/>
          </a:xfrm>
          <a:prstGeom prst="rect">
            <a:avLst/>
          </a:prstGeom>
        </p:spPr>
        <p:txBody>
          <a:bodyPr wrap="square">
            <a:spAutoFit/>
          </a:bodyPr>
          <a:lstStyle/>
          <a:p>
            <a:pPr marL="114300">
              <a:defRPr/>
            </a:pPr>
            <a:r>
              <a:rPr lang="en-US" sz="2400" dirty="0" smtClean="0"/>
              <a:t>The first stage a bill must pass through is held in the Hous</a:t>
            </a:r>
            <a:r>
              <a:rPr lang="en-US" sz="2400" dirty="0" smtClean="0"/>
              <a:t>e of Commons.  Here is goes through this long process.</a:t>
            </a:r>
          </a:p>
          <a:p>
            <a:pPr marL="342900" indent="-342900">
              <a:buFont typeface="Arial" panose="020B0604020202020204" pitchFamily="34" charset="0"/>
              <a:buChar char="•"/>
            </a:pPr>
            <a:r>
              <a:rPr lang="en-GB" sz="2400" dirty="0" smtClean="0"/>
              <a:t>First </a:t>
            </a:r>
            <a:r>
              <a:rPr lang="en-GB" sz="2400" dirty="0"/>
              <a:t>reading </a:t>
            </a:r>
          </a:p>
          <a:p>
            <a:pPr marL="342900" indent="-342900">
              <a:buFont typeface="Arial" panose="020B0604020202020204" pitchFamily="34" charset="0"/>
              <a:buChar char="•"/>
            </a:pPr>
            <a:r>
              <a:rPr lang="en-GB" sz="2800" b="1" dirty="0" smtClean="0">
                <a:solidFill>
                  <a:srgbClr val="FF0000"/>
                </a:solidFill>
              </a:rPr>
              <a:t>Second </a:t>
            </a:r>
            <a:r>
              <a:rPr lang="en-GB" sz="2800" b="1" dirty="0">
                <a:solidFill>
                  <a:srgbClr val="FF0000"/>
                </a:solidFill>
              </a:rPr>
              <a:t>reading </a:t>
            </a:r>
          </a:p>
          <a:p>
            <a:pPr marL="342900" indent="-342900">
              <a:buFont typeface="Arial" panose="020B0604020202020204" pitchFamily="34" charset="0"/>
              <a:buChar char="•"/>
            </a:pPr>
            <a:r>
              <a:rPr lang="en-GB" sz="2400" dirty="0" smtClean="0"/>
              <a:t>Committee </a:t>
            </a:r>
            <a:r>
              <a:rPr lang="en-GB" sz="2400" dirty="0"/>
              <a:t>stage </a:t>
            </a:r>
          </a:p>
          <a:p>
            <a:pPr marL="342900" indent="-342900">
              <a:buFont typeface="Arial" panose="020B0604020202020204" pitchFamily="34" charset="0"/>
              <a:buChar char="•"/>
            </a:pPr>
            <a:r>
              <a:rPr lang="en-GB" sz="2400" dirty="0" smtClean="0"/>
              <a:t>Report </a:t>
            </a:r>
            <a:r>
              <a:rPr lang="en-GB" sz="2400" dirty="0"/>
              <a:t>stage </a:t>
            </a:r>
          </a:p>
          <a:p>
            <a:pPr marL="342900" indent="-342900">
              <a:buFont typeface="Arial" panose="020B0604020202020204" pitchFamily="34" charset="0"/>
              <a:buChar char="•"/>
            </a:pPr>
            <a:r>
              <a:rPr lang="en-GB" sz="2400" dirty="0" smtClean="0"/>
              <a:t>Third </a:t>
            </a:r>
            <a:r>
              <a:rPr lang="en-GB" sz="2400" dirty="0"/>
              <a:t>reading </a:t>
            </a:r>
          </a:p>
          <a:p>
            <a:r>
              <a:rPr lang="en-GB" sz="2400" dirty="0"/>
              <a:t/>
            </a:r>
            <a:br>
              <a:rPr lang="en-GB" sz="2400" dirty="0"/>
            </a:br>
            <a:r>
              <a:rPr lang="en-GB" sz="2400" dirty="0"/>
              <a:t>At the second reading the bill is explained. </a:t>
            </a:r>
          </a:p>
          <a:p>
            <a:r>
              <a:rPr lang="en-GB" sz="2400" b="1" dirty="0"/>
              <a:t>Debate</a:t>
            </a:r>
            <a:r>
              <a:rPr lang="en-GB" sz="2400" dirty="0"/>
              <a:t> </a:t>
            </a:r>
          </a:p>
          <a:p>
            <a:r>
              <a:rPr lang="en-GB" sz="2400" dirty="0"/>
              <a:t>The reasons why the bill is needed are debated. Those people who want the bill to become law must convince others that it is worthwhile. </a:t>
            </a:r>
          </a:p>
          <a:p>
            <a:r>
              <a:rPr lang="en-GB" sz="2400" b="1" dirty="0" smtClean="0"/>
              <a:t>Vote</a:t>
            </a:r>
            <a:r>
              <a:rPr lang="en-GB" sz="2400" dirty="0" smtClean="0"/>
              <a:t> </a:t>
            </a:r>
          </a:p>
          <a:p>
            <a:r>
              <a:rPr lang="en-GB" sz="2400" dirty="0" smtClean="0"/>
              <a:t>After </a:t>
            </a:r>
            <a:r>
              <a:rPr lang="en-GB" sz="2400" dirty="0"/>
              <a:t>the bill has been explained and debated there is a vote. The members of the </a:t>
            </a:r>
            <a:r>
              <a:rPr lang="en-GB" sz="2400" dirty="0" smtClean="0"/>
              <a:t>House of Commons </a:t>
            </a:r>
            <a:r>
              <a:rPr lang="en-GB" sz="2400" dirty="0"/>
              <a:t>will decide if the bill should continue its journey towards law . </a:t>
            </a:r>
          </a:p>
          <a:p>
            <a:r>
              <a:rPr lang="en-GB" sz="2400" dirty="0"/>
              <a:t>The bill must receive over half of the votes to get past the second reading.</a:t>
            </a:r>
          </a:p>
          <a:p>
            <a:pPr marL="114300">
              <a:defRPr/>
            </a:pPr>
            <a:endParaRPr lang="en-US" sz="2400" dirty="0" smtClean="0"/>
          </a:p>
        </p:txBody>
      </p:sp>
    </p:spTree>
    <p:extLst>
      <p:ext uri="{BB962C8B-B14F-4D97-AF65-F5344CB8AC3E}">
        <p14:creationId xmlns:p14="http://schemas.microsoft.com/office/powerpoint/2010/main" val="2944557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TotalTime>
  <Words>715</Words>
  <Application>Microsoft Office PowerPoint</Application>
  <PresentationFormat>Widescreen</PresentationFormat>
  <Paragraphs>127</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Comic Sans MS</vt:lpstr>
      <vt:lpstr>Sassoon Infant Rg</vt:lpstr>
      <vt:lpstr>Twinkl</vt:lpstr>
      <vt:lpstr>Twinkl SemiBold</vt:lpstr>
      <vt:lpstr>Office Theme</vt:lpstr>
      <vt:lpstr>Home Learning Challenge</vt:lpstr>
      <vt:lpstr>PowerPoint Presentation</vt:lpstr>
      <vt:lpstr>PowerPoint Presentation</vt:lpstr>
      <vt:lpstr>What are laws?</vt:lpstr>
      <vt:lpstr>House of Lords</vt:lpstr>
      <vt:lpstr>House of Commons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OneIT Services and Solutions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Earl</dc:creator>
  <cp:lastModifiedBy>amy burnitt</cp:lastModifiedBy>
  <cp:revision>35</cp:revision>
  <dcterms:created xsi:type="dcterms:W3CDTF">2019-04-23T08:52:30Z</dcterms:created>
  <dcterms:modified xsi:type="dcterms:W3CDTF">2020-04-25T12:50:30Z</dcterms:modified>
</cp:coreProperties>
</file>