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91" r:id="rId4"/>
    <p:sldId id="292" r:id="rId5"/>
    <p:sldId id="293" r:id="rId6"/>
    <p:sldId id="294" r:id="rId7"/>
    <p:sldId id="296" r:id="rId8"/>
    <p:sldId id="297" r:id="rId9"/>
    <p:sldId id="286" r:id="rId10"/>
    <p:sldId id="299"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E29"/>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6" autoAdjust="0"/>
    <p:restoredTop sz="94660"/>
  </p:normalViewPr>
  <p:slideViewPr>
    <p:cSldViewPr snapToGrid="0">
      <p:cViewPr varScale="1">
        <p:scale>
          <a:sx n="110" d="100"/>
          <a:sy n="110"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107791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329491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332093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398944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3C1A47-F334-4D05-B94F-5DDBD9C751C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273181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3C1A47-F334-4D05-B94F-5DDBD9C751C8}"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136775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3C1A47-F334-4D05-B94F-5DDBD9C751C8}"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36045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3C1A47-F334-4D05-B94F-5DDBD9C751C8}"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6201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1A47-F334-4D05-B94F-5DDBD9C751C8}"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150525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3C1A47-F334-4D05-B94F-5DDBD9C751C8}"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20183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3C1A47-F334-4D05-B94F-5DDBD9C751C8}"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128082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1A47-F334-4D05-B94F-5DDBD9C751C8}" type="datetimeFigureOut">
              <a:rPr lang="en-GB" smtClean="0"/>
              <a:t>05/05/2020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13F5-18B3-450E-9139-EF8F3852184D}" type="slidenum">
              <a:rPr lang="en-GB" smtClean="0"/>
              <a:t>‹#›</a:t>
            </a:fld>
            <a:endParaRPr lang="en-GB"/>
          </a:p>
        </p:txBody>
      </p:sp>
    </p:spTree>
    <p:extLst>
      <p:ext uri="{BB962C8B-B14F-4D97-AF65-F5344CB8AC3E}">
        <p14:creationId xmlns:p14="http://schemas.microsoft.com/office/powerpoint/2010/main" val="44726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cityoflondon.gov.uk/things-to-do/visit-the-city/our-history/Pages/timeline.aspx" TargetMode="External"/><Relationship Id="rId3" Type="http://schemas.openxmlformats.org/officeDocument/2006/relationships/hyperlink" Target="http://www.fireoflondon.org.uk/" TargetMode="External"/><Relationship Id="rId7" Type="http://schemas.openxmlformats.org/officeDocument/2006/relationships/hyperlink" Target="https://theculturetrip.com/europe/united-kingdom/england/london/articles/10-historical-events-that-shaped-london/" TargetMode="External"/><Relationship Id="rId2" Type="http://schemas.openxmlformats.org/officeDocument/2006/relationships/hyperlink" Target="https://www.my5.tv/the-great-fire-in-real-time/season-1" TargetMode="External"/><Relationship Id="rId1" Type="http://schemas.openxmlformats.org/officeDocument/2006/relationships/slideLayout" Target="../slideLayouts/slideLayout2.xml"/><Relationship Id="rId6" Type="http://schemas.openxmlformats.org/officeDocument/2006/relationships/hyperlink" Target="https://www.bbc.co.uk/bitesize/topics/z7d7gwx/articles/zhgxcqt" TargetMode="External"/><Relationship Id="rId5" Type="http://schemas.openxmlformats.org/officeDocument/2006/relationships/hyperlink" Target="https://www.theschoolrun.com/homework-help/great-fire-london" TargetMode="External"/><Relationship Id="rId4" Type="http://schemas.openxmlformats.org/officeDocument/2006/relationships/hyperlink" Target="https://www.bbc.co.uk/newsround/3722288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pepysdiary.com/diary/1666/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ctrTitle"/>
          </p:nvPr>
        </p:nvSpPr>
        <p:spPr>
          <a:xfrm>
            <a:off x="1524000" y="1122363"/>
            <a:ext cx="9144000" cy="2387600"/>
          </a:xfrm>
        </p:spPr>
        <p:txBody>
          <a:bodyPr>
            <a:normAutofit/>
          </a:bodyPr>
          <a:lstStyle/>
          <a:p>
            <a:r>
              <a:rPr lang="en-GB" sz="6600" b="1" dirty="0"/>
              <a:t>Home Learning Challenge</a:t>
            </a:r>
          </a:p>
        </p:txBody>
      </p:sp>
      <p:sp>
        <p:nvSpPr>
          <p:cNvPr id="28" name="Subtitle 2"/>
          <p:cNvSpPr>
            <a:spLocks noGrp="1"/>
          </p:cNvSpPr>
          <p:nvPr>
            <p:ph type="subTitle" idx="1"/>
          </p:nvPr>
        </p:nvSpPr>
        <p:spPr>
          <a:xfrm>
            <a:off x="1524000" y="4039444"/>
            <a:ext cx="9144000" cy="706563"/>
          </a:xfrm>
        </p:spPr>
        <p:txBody>
          <a:bodyPr>
            <a:normAutofit/>
          </a:bodyPr>
          <a:lstStyle/>
          <a:p>
            <a:r>
              <a:rPr lang="en-GB" sz="4000" b="1" dirty="0"/>
              <a:t>Year 5 Week 5</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1962"/>
            <a:ext cx="10058400" cy="1592580"/>
          </a:xfrm>
          <a:prstGeom prst="rect">
            <a:avLst/>
          </a:prstGeom>
        </p:spPr>
      </p:pic>
      <p:sp>
        <p:nvSpPr>
          <p:cNvPr id="2" name="Rectangle 1"/>
          <p:cNvSpPr/>
          <p:nvPr/>
        </p:nvSpPr>
        <p:spPr>
          <a:xfrm>
            <a:off x="1066800" y="5275488"/>
            <a:ext cx="10058400" cy="400110"/>
          </a:xfrm>
          <a:prstGeom prst="rect">
            <a:avLst/>
          </a:prstGeom>
        </p:spPr>
        <p:txBody>
          <a:bodyPr wrap="square">
            <a:spAutoFit/>
          </a:bodyPr>
          <a:lstStyle/>
          <a:p>
            <a:pPr algn="ctr"/>
            <a:r>
              <a:rPr lang="en-GB" sz="2000" dirty="0"/>
              <a:t>Why do some people think that the Great Fire was one of the best things to happen to London?</a:t>
            </a:r>
          </a:p>
        </p:txBody>
      </p:sp>
    </p:spTree>
    <p:extLst>
      <p:ext uri="{BB962C8B-B14F-4D97-AF65-F5344CB8AC3E}">
        <p14:creationId xmlns:p14="http://schemas.microsoft.com/office/powerpoint/2010/main" val="416323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2B80-285E-B348-BC38-46EF476877A5}"/>
              </a:ext>
            </a:extLst>
          </p:cNvPr>
          <p:cNvSpPr>
            <a:spLocks noGrp="1"/>
          </p:cNvSpPr>
          <p:nvPr>
            <p:ph type="title"/>
          </p:nvPr>
        </p:nvSpPr>
        <p:spPr>
          <a:xfrm>
            <a:off x="838200" y="191500"/>
            <a:ext cx="10515600" cy="1325563"/>
          </a:xfrm>
        </p:spPr>
        <p:txBody>
          <a:bodyPr>
            <a:normAutofit/>
          </a:bodyPr>
          <a:lstStyle/>
          <a:p>
            <a:pPr algn="ctr"/>
            <a:r>
              <a:rPr lang="en-GB" sz="4000" dirty="0">
                <a:latin typeface="Comic Sans MS" panose="030F0902030302020204" pitchFamily="66" charset="0"/>
              </a:rPr>
              <a:t>1666 and Beyond</a:t>
            </a:r>
          </a:p>
        </p:txBody>
      </p:sp>
      <p:sp>
        <p:nvSpPr>
          <p:cNvPr id="3" name="Content Placeholder 2">
            <a:extLst>
              <a:ext uri="{FF2B5EF4-FFF2-40B4-BE49-F238E27FC236}">
                <a16:creationId xmlns:a16="http://schemas.microsoft.com/office/drawing/2014/main" id="{3834CFB9-86C9-774D-8065-C1C82582EFFC}"/>
              </a:ext>
            </a:extLst>
          </p:cNvPr>
          <p:cNvSpPr>
            <a:spLocks noGrp="1"/>
          </p:cNvSpPr>
          <p:nvPr>
            <p:ph idx="1"/>
          </p:nvPr>
        </p:nvSpPr>
        <p:spPr>
          <a:xfrm>
            <a:off x="81023" y="1261635"/>
            <a:ext cx="12029954" cy="5422739"/>
          </a:xfrm>
        </p:spPr>
        <p:txBody>
          <a:bodyPr>
            <a:noAutofit/>
          </a:bodyPr>
          <a:lstStyle/>
          <a:p>
            <a:pPr marL="0" indent="0">
              <a:lnSpc>
                <a:spcPct val="120000"/>
              </a:lnSpc>
              <a:spcBef>
                <a:spcPts val="0"/>
              </a:spcBef>
              <a:buNone/>
            </a:pPr>
            <a:r>
              <a:rPr lang="en-GB" sz="1600" dirty="0">
                <a:latin typeface="Comic Sans MS" panose="030F0902030302020204" pitchFamily="66" charset="0"/>
              </a:rPr>
              <a:t>Below are just some of the key events that have taken place in London, from The Great Fire to the Queen’s Diamond Jubilee. </a:t>
            </a:r>
          </a:p>
          <a:p>
            <a:pPr marL="0" indent="0">
              <a:lnSpc>
                <a:spcPct val="120000"/>
              </a:lnSpc>
              <a:spcBef>
                <a:spcPts val="0"/>
              </a:spcBef>
              <a:buNone/>
            </a:pPr>
            <a:endParaRPr lang="en-GB" sz="1600" dirty="0">
              <a:latin typeface="Comic Sans MS" panose="030F0902030302020204" pitchFamily="66" charset="0"/>
            </a:endParaRPr>
          </a:p>
          <a:p>
            <a:pPr>
              <a:lnSpc>
                <a:spcPct val="120000"/>
              </a:lnSpc>
              <a:spcBef>
                <a:spcPts val="0"/>
              </a:spcBef>
            </a:pPr>
            <a:r>
              <a:rPr lang="en-GB" sz="1600" dirty="0">
                <a:latin typeface="Comic Sans MS" panose="030F0902030302020204" pitchFamily="66" charset="0"/>
              </a:rPr>
              <a:t>1666 – The Great Fire</a:t>
            </a:r>
          </a:p>
          <a:p>
            <a:pPr>
              <a:lnSpc>
                <a:spcPct val="120000"/>
              </a:lnSpc>
              <a:spcBef>
                <a:spcPts val="0"/>
              </a:spcBef>
            </a:pPr>
            <a:r>
              <a:rPr lang="en-GB" sz="1600" dirty="0">
                <a:latin typeface="Comic Sans MS" panose="030F0902030302020204" pitchFamily="66" charset="0"/>
              </a:rPr>
              <a:t>1863 - London introduced the world’s first underground railway</a:t>
            </a:r>
          </a:p>
          <a:p>
            <a:pPr>
              <a:lnSpc>
                <a:spcPct val="120000"/>
              </a:lnSpc>
              <a:spcBef>
                <a:spcPts val="0"/>
              </a:spcBef>
            </a:pPr>
            <a:r>
              <a:rPr lang="en-GB" sz="1600" dirty="0">
                <a:latin typeface="Comic Sans MS" panose="030F0902030302020204" pitchFamily="66" charset="0"/>
              </a:rPr>
              <a:t>1888 – Jack the Ripper</a:t>
            </a:r>
          </a:p>
          <a:p>
            <a:pPr>
              <a:lnSpc>
                <a:spcPct val="120000"/>
              </a:lnSpc>
              <a:spcBef>
                <a:spcPts val="0"/>
              </a:spcBef>
            </a:pPr>
            <a:r>
              <a:rPr lang="en-GB" sz="1600" dirty="0">
                <a:latin typeface="Comic Sans MS" panose="030F0902030302020204" pitchFamily="66" charset="0"/>
              </a:rPr>
              <a:t>1897 - Queen Victoria’s Diamond Jubilee </a:t>
            </a:r>
          </a:p>
          <a:p>
            <a:pPr>
              <a:lnSpc>
                <a:spcPct val="120000"/>
              </a:lnSpc>
              <a:spcBef>
                <a:spcPts val="0"/>
              </a:spcBef>
            </a:pPr>
            <a:r>
              <a:rPr lang="en-GB" sz="1600" dirty="0">
                <a:latin typeface="Comic Sans MS" panose="030F0902030302020204" pitchFamily="66" charset="0"/>
              </a:rPr>
              <a:t>1907 - Suffragettes protested for women’s right to vote at the Houses of Parliament</a:t>
            </a:r>
          </a:p>
          <a:p>
            <a:pPr>
              <a:lnSpc>
                <a:spcPct val="120000"/>
              </a:lnSpc>
              <a:spcBef>
                <a:spcPts val="0"/>
              </a:spcBef>
            </a:pPr>
            <a:r>
              <a:rPr lang="en-GB" sz="1600" dirty="0">
                <a:latin typeface="Comic Sans MS" panose="030F0902030302020204" pitchFamily="66" charset="0"/>
              </a:rPr>
              <a:t>1908 – London’s first Olympics Games</a:t>
            </a:r>
          </a:p>
          <a:p>
            <a:pPr>
              <a:lnSpc>
                <a:spcPct val="120000"/>
              </a:lnSpc>
              <a:spcBef>
                <a:spcPts val="0"/>
              </a:spcBef>
            </a:pPr>
            <a:r>
              <a:rPr lang="en-GB" sz="1600" dirty="0">
                <a:latin typeface="Comic Sans MS" panose="030F0902030302020204" pitchFamily="66" charset="0"/>
              </a:rPr>
              <a:t>1940 - The Blitz (WWI)</a:t>
            </a:r>
          </a:p>
          <a:p>
            <a:pPr>
              <a:lnSpc>
                <a:spcPct val="120000"/>
              </a:lnSpc>
              <a:spcBef>
                <a:spcPts val="0"/>
              </a:spcBef>
            </a:pPr>
            <a:r>
              <a:rPr lang="en-GB" sz="1600" dirty="0">
                <a:latin typeface="Comic Sans MS" panose="030F0902030302020204" pitchFamily="66" charset="0"/>
              </a:rPr>
              <a:t>1945 – WWII</a:t>
            </a:r>
          </a:p>
          <a:p>
            <a:pPr>
              <a:lnSpc>
                <a:spcPct val="120000"/>
              </a:lnSpc>
              <a:spcBef>
                <a:spcPts val="0"/>
              </a:spcBef>
            </a:pPr>
            <a:r>
              <a:rPr lang="en-GB" sz="1600" dirty="0">
                <a:latin typeface="Comic Sans MS" panose="030F0902030302020204" pitchFamily="66" charset="0"/>
              </a:rPr>
              <a:t>1948 – London’s 2</a:t>
            </a:r>
            <a:r>
              <a:rPr lang="en-GB" sz="1600" baseline="30000" dirty="0">
                <a:latin typeface="Comic Sans MS" panose="030F0902030302020204" pitchFamily="66" charset="0"/>
              </a:rPr>
              <a:t>nd</a:t>
            </a:r>
            <a:r>
              <a:rPr lang="en-GB" sz="1600" dirty="0">
                <a:latin typeface="Comic Sans MS" panose="030F0902030302020204" pitchFamily="66" charset="0"/>
              </a:rPr>
              <a:t> Olympic Games, British Nationality Act and HMT Empire Windrush </a:t>
            </a:r>
          </a:p>
          <a:p>
            <a:pPr>
              <a:lnSpc>
                <a:spcPct val="120000"/>
              </a:lnSpc>
              <a:spcBef>
                <a:spcPts val="0"/>
              </a:spcBef>
            </a:pPr>
            <a:r>
              <a:rPr lang="en-GB" sz="1600" dirty="0">
                <a:latin typeface="Comic Sans MS" panose="030F0902030302020204" pitchFamily="66" charset="0"/>
              </a:rPr>
              <a:t>1965 - Sir Winston Churchill’s funeral</a:t>
            </a:r>
          </a:p>
          <a:p>
            <a:pPr>
              <a:lnSpc>
                <a:spcPct val="120000"/>
              </a:lnSpc>
              <a:spcBef>
                <a:spcPts val="0"/>
              </a:spcBef>
            </a:pPr>
            <a:r>
              <a:rPr lang="en-GB" sz="1600" dirty="0">
                <a:latin typeface="Comic Sans MS" panose="030F0902030302020204" pitchFamily="66" charset="0"/>
              </a:rPr>
              <a:t>2005 – 7/7 bombings</a:t>
            </a:r>
          </a:p>
          <a:p>
            <a:pPr>
              <a:lnSpc>
                <a:spcPct val="120000"/>
              </a:lnSpc>
              <a:spcBef>
                <a:spcPts val="0"/>
              </a:spcBef>
            </a:pPr>
            <a:r>
              <a:rPr lang="en-GB" sz="1600" dirty="0">
                <a:latin typeface="Comic Sans MS" panose="030F0902030302020204" pitchFamily="66" charset="0"/>
              </a:rPr>
              <a:t>2011 – Marriage of Prince William and Catherine Middleton</a:t>
            </a:r>
          </a:p>
          <a:p>
            <a:pPr>
              <a:lnSpc>
                <a:spcPct val="120000"/>
              </a:lnSpc>
              <a:spcBef>
                <a:spcPts val="0"/>
              </a:spcBef>
            </a:pPr>
            <a:r>
              <a:rPr lang="en-GB" sz="1600" dirty="0">
                <a:latin typeface="Comic Sans MS" panose="030F0902030302020204" pitchFamily="66" charset="0"/>
              </a:rPr>
              <a:t>2012 – London’s 3</a:t>
            </a:r>
            <a:r>
              <a:rPr lang="en-GB" sz="1600" baseline="30000" dirty="0">
                <a:latin typeface="Comic Sans MS" panose="030F0902030302020204" pitchFamily="66" charset="0"/>
              </a:rPr>
              <a:t>rd</a:t>
            </a:r>
            <a:r>
              <a:rPr lang="en-GB" sz="1600" dirty="0">
                <a:latin typeface="Comic Sans MS" panose="030F0902030302020204" pitchFamily="66" charset="0"/>
              </a:rPr>
              <a:t> Olympic Games and Queen Elizabeth II’s Diamond Jubilee</a:t>
            </a:r>
          </a:p>
          <a:p>
            <a:pPr marL="0" indent="0">
              <a:lnSpc>
                <a:spcPct val="120000"/>
              </a:lnSpc>
              <a:spcBef>
                <a:spcPts val="0"/>
              </a:spcBef>
              <a:buNone/>
            </a:pPr>
            <a:endParaRPr lang="en-GB" sz="1600" dirty="0">
              <a:latin typeface="Comic Sans MS" panose="030F0902030302020204" pitchFamily="66" charset="0"/>
            </a:endParaRPr>
          </a:p>
          <a:p>
            <a:pPr marL="0" indent="0" algn="ctr">
              <a:lnSpc>
                <a:spcPct val="120000"/>
              </a:lnSpc>
              <a:spcBef>
                <a:spcPts val="0"/>
              </a:spcBef>
              <a:buNone/>
            </a:pPr>
            <a:r>
              <a:rPr lang="en-GB" sz="1600" dirty="0">
                <a:latin typeface="Comic Sans MS" panose="030F0902030302020204" pitchFamily="66" charset="0"/>
              </a:rPr>
              <a:t>Use the helpful information slide at the end of the PowerPoint for links to create your own timeline of events.</a:t>
            </a:r>
          </a:p>
        </p:txBody>
      </p:sp>
    </p:spTree>
    <p:extLst>
      <p:ext uri="{BB962C8B-B14F-4D97-AF65-F5344CB8AC3E}">
        <p14:creationId xmlns:p14="http://schemas.microsoft.com/office/powerpoint/2010/main" val="209777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3216-D821-794F-8C6D-994A2DABC584}"/>
              </a:ext>
            </a:extLst>
          </p:cNvPr>
          <p:cNvSpPr>
            <a:spLocks noGrp="1"/>
          </p:cNvSpPr>
          <p:nvPr>
            <p:ph type="title"/>
          </p:nvPr>
        </p:nvSpPr>
        <p:spPr>
          <a:xfrm>
            <a:off x="563784" y="179931"/>
            <a:ext cx="11064432" cy="1278481"/>
          </a:xfrm>
        </p:spPr>
        <p:txBody>
          <a:bodyPr>
            <a:normAutofit/>
          </a:bodyPr>
          <a:lstStyle/>
          <a:p>
            <a:r>
              <a:rPr lang="en-GB" sz="4000" dirty="0">
                <a:latin typeface="Comic Sans MS" panose="030F0902030302020204" pitchFamily="66" charset="0"/>
              </a:rPr>
              <a:t>Helpful information:</a:t>
            </a:r>
          </a:p>
        </p:txBody>
      </p:sp>
      <p:sp>
        <p:nvSpPr>
          <p:cNvPr id="3" name="Content Placeholder 2">
            <a:extLst>
              <a:ext uri="{FF2B5EF4-FFF2-40B4-BE49-F238E27FC236}">
                <a16:creationId xmlns:a16="http://schemas.microsoft.com/office/drawing/2014/main" id="{88991EED-C7AC-284E-9034-8BAAEBE3CF0B}"/>
              </a:ext>
            </a:extLst>
          </p:cNvPr>
          <p:cNvSpPr>
            <a:spLocks noGrp="1"/>
          </p:cNvSpPr>
          <p:nvPr>
            <p:ph idx="1"/>
          </p:nvPr>
        </p:nvSpPr>
        <p:spPr>
          <a:xfrm>
            <a:off x="563784" y="1261637"/>
            <a:ext cx="11064433" cy="5422738"/>
          </a:xfrm>
        </p:spPr>
        <p:txBody>
          <a:bodyPr>
            <a:noAutofit/>
          </a:bodyPr>
          <a:lstStyle/>
          <a:p>
            <a:pPr marL="0" indent="0">
              <a:buNone/>
            </a:pPr>
            <a:r>
              <a:rPr lang="en-GB" sz="2000" dirty="0">
                <a:latin typeface="Comic Sans MS" panose="030F0902030302020204" pitchFamily="66" charset="0"/>
              </a:rPr>
              <a:t>Watch “The Great Fire: In Real Time” Channel 5 documentary.</a:t>
            </a:r>
          </a:p>
          <a:p>
            <a:r>
              <a:rPr lang="en-GB" sz="2000" dirty="0">
                <a:solidFill>
                  <a:srgbClr val="0563C1"/>
                </a:solidFill>
                <a:latin typeface="Comic Sans MS" panose="030F0902030302020204" pitchFamily="66" charset="0"/>
                <a:hlinkClick r:id="rId2">
                  <a:extLst>
                    <a:ext uri="{A12FA001-AC4F-418D-AE19-62706E023703}">
                      <ahyp:hlinkClr xmlns:ahyp="http://schemas.microsoft.com/office/drawing/2018/hyperlinkcolor" val="tx"/>
                    </a:ext>
                  </a:extLst>
                </a:hlinkClick>
              </a:rPr>
              <a:t>https://www.my5.tv/the-great-fire-in-real-time/season-1</a:t>
            </a:r>
            <a:endParaRPr lang="en-GB" sz="2000" dirty="0">
              <a:solidFill>
                <a:srgbClr val="0563C1"/>
              </a:solidFill>
              <a:latin typeface="Comic Sans MS" panose="030F0902030302020204" pitchFamily="66" charset="0"/>
            </a:endParaRPr>
          </a:p>
          <a:p>
            <a:pPr marL="0" indent="0">
              <a:buNone/>
            </a:pPr>
            <a:endParaRPr lang="en-GB" sz="2000" dirty="0">
              <a:latin typeface="Comic Sans MS" panose="030F0902030302020204" pitchFamily="66" charset="0"/>
            </a:endParaRPr>
          </a:p>
          <a:p>
            <a:pPr marL="0" indent="0">
              <a:buNone/>
            </a:pPr>
            <a:r>
              <a:rPr lang="en-GB" sz="2000" dirty="0">
                <a:latin typeface="Comic Sans MS" panose="030F0902030302020204" pitchFamily="66" charset="0"/>
              </a:rPr>
              <a:t>Visit these websites for more information about the Great Fire.</a:t>
            </a:r>
          </a:p>
          <a:p>
            <a:r>
              <a:rPr lang="en-GB" sz="2000" dirty="0">
                <a:latin typeface="Comic Sans MS" panose="030F0902030302020204" pitchFamily="66" charset="0"/>
                <a:hlinkClick r:id="rId3"/>
              </a:rPr>
              <a:t>http://www.fireoflondon.org.uk</a:t>
            </a:r>
            <a:endParaRPr lang="en-GB" sz="2000" dirty="0">
              <a:latin typeface="Comic Sans MS" panose="030F0902030302020204" pitchFamily="66" charset="0"/>
            </a:endParaRPr>
          </a:p>
          <a:p>
            <a:r>
              <a:rPr lang="en-GB" sz="2000" dirty="0">
                <a:latin typeface="Comic Sans MS" panose="030F0902030302020204" pitchFamily="66" charset="0"/>
                <a:hlinkClick r:id="rId4"/>
              </a:rPr>
              <a:t>https://www.bbc.co.uk/newsround/37222884</a:t>
            </a:r>
            <a:endParaRPr lang="en-GB" sz="2000" dirty="0">
              <a:latin typeface="Comic Sans MS" panose="030F0902030302020204" pitchFamily="66" charset="0"/>
            </a:endParaRPr>
          </a:p>
          <a:p>
            <a:r>
              <a:rPr lang="en-GB" sz="2000" dirty="0">
                <a:latin typeface="Comic Sans MS" panose="030F0902030302020204" pitchFamily="66" charset="0"/>
                <a:hlinkClick r:id="rId5"/>
              </a:rPr>
              <a:t>https://www.theschoolrun.com/homework-help/great-fire-london</a:t>
            </a:r>
            <a:endParaRPr lang="en-GB" sz="2000" dirty="0">
              <a:latin typeface="Comic Sans MS" panose="030F0902030302020204" pitchFamily="66" charset="0"/>
            </a:endParaRPr>
          </a:p>
          <a:p>
            <a:r>
              <a:rPr lang="en-GB" sz="2000" dirty="0">
                <a:latin typeface="Comic Sans MS" panose="030F0902030302020204" pitchFamily="66" charset="0"/>
                <a:hlinkClick r:id="rId6"/>
              </a:rPr>
              <a:t>https://www.bbc.co.uk/bitesize/topics/z7d7gwx/articles/zhgxcqt</a:t>
            </a:r>
            <a:r>
              <a:rPr lang="en-GB" sz="2000" dirty="0">
                <a:latin typeface="Comic Sans MS" panose="030F0902030302020204" pitchFamily="66" charset="0"/>
              </a:rPr>
              <a:t> </a:t>
            </a:r>
          </a:p>
          <a:p>
            <a:endParaRPr lang="en-GB" sz="2000" dirty="0">
              <a:latin typeface="Comic Sans MS" panose="030F0902030302020204" pitchFamily="66" charset="0"/>
            </a:endParaRPr>
          </a:p>
          <a:p>
            <a:pPr marL="0" indent="0">
              <a:buNone/>
            </a:pPr>
            <a:r>
              <a:rPr lang="en-GB" sz="2000" dirty="0">
                <a:latin typeface="Comic Sans MS" panose="030F0902030302020204" pitchFamily="66" charset="0"/>
              </a:rPr>
              <a:t>Use these links to create your own timeline of key events from 1666 to 2020.</a:t>
            </a:r>
          </a:p>
          <a:p>
            <a:r>
              <a:rPr lang="en-GB" sz="2000" dirty="0">
                <a:latin typeface="Comic Sans MS" panose="030F0902030302020204" pitchFamily="66" charset="0"/>
                <a:hlinkClick r:id="rId7"/>
              </a:rPr>
              <a:t>https://theculturetrip.com/europe/united-kingdom/england/london/articles/10-historical-events-that-shaped-london/</a:t>
            </a:r>
            <a:endParaRPr lang="en-GB" sz="2000" dirty="0">
              <a:latin typeface="Comic Sans MS" panose="030F0902030302020204" pitchFamily="66" charset="0"/>
            </a:endParaRPr>
          </a:p>
          <a:p>
            <a:r>
              <a:rPr lang="en-GB" sz="2000" dirty="0">
                <a:latin typeface="Comic Sans MS" panose="030F0902030302020204" pitchFamily="66" charset="0"/>
                <a:hlinkClick r:id="rId8"/>
              </a:rPr>
              <a:t>https://www.cityoflondon.gov.uk/things-to-do/visit-the-city/our-history/Pages/timeline.aspx</a:t>
            </a:r>
            <a:r>
              <a:rPr lang="en-GB" sz="2000" dirty="0">
                <a:latin typeface="Comic Sans MS" panose="030F0902030302020204" pitchFamily="66" charset="0"/>
              </a:rPr>
              <a:t> </a:t>
            </a:r>
          </a:p>
        </p:txBody>
      </p:sp>
    </p:spTree>
    <p:extLst>
      <p:ext uri="{BB962C8B-B14F-4D97-AF65-F5344CB8AC3E}">
        <p14:creationId xmlns:p14="http://schemas.microsoft.com/office/powerpoint/2010/main" val="305148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D125A-FF49-3841-8511-F9CCCC17DD6A}"/>
              </a:ext>
            </a:extLst>
          </p:cNvPr>
          <p:cNvPicPr>
            <a:picLocks noChangeAspect="1"/>
          </p:cNvPicPr>
          <p:nvPr/>
        </p:nvPicPr>
        <p:blipFill>
          <a:blip r:embed="rId2"/>
          <a:stretch>
            <a:fillRect/>
          </a:stretch>
        </p:blipFill>
        <p:spPr>
          <a:xfrm>
            <a:off x="5229197" y="2534856"/>
            <a:ext cx="6817662" cy="4178003"/>
          </a:xfrm>
          <a:prstGeom prst="rect">
            <a:avLst/>
          </a:prstGeom>
        </p:spPr>
      </p:pic>
      <p:sp>
        <p:nvSpPr>
          <p:cNvPr id="3" name="Content Placeholder 2"/>
          <p:cNvSpPr>
            <a:spLocks noGrp="1"/>
          </p:cNvSpPr>
          <p:nvPr>
            <p:ph idx="1"/>
          </p:nvPr>
        </p:nvSpPr>
        <p:spPr>
          <a:xfrm>
            <a:off x="132346" y="879507"/>
            <a:ext cx="11935328" cy="1409055"/>
          </a:xfrm>
        </p:spPr>
        <p:txBody>
          <a:bodyPr>
            <a:noAutofit/>
          </a:bodyPr>
          <a:lstStyle/>
          <a:p>
            <a:pPr marL="0" indent="0" fontAlgn="base">
              <a:lnSpc>
                <a:spcPct val="100000"/>
              </a:lnSpc>
              <a:spcBef>
                <a:spcPts val="0"/>
              </a:spcBef>
              <a:buNone/>
            </a:pPr>
            <a:r>
              <a:rPr lang="en-GB" sz="1700" dirty="0">
                <a:latin typeface="Comic Sans MS" panose="030F0902030302020204" pitchFamily="66" charset="0"/>
              </a:rPr>
              <a:t>The people of London who had managed to survive the Great Plague in 1665 must have thought that the year 1666 could only be better, and couldn’t possibly be worse! They could not have imagined the new disaster that was to befall them in 1666.</a:t>
            </a:r>
          </a:p>
          <a:p>
            <a:pPr marL="0" indent="0" fontAlgn="base">
              <a:lnSpc>
                <a:spcPct val="100000"/>
              </a:lnSpc>
              <a:spcBef>
                <a:spcPts val="0"/>
              </a:spcBef>
              <a:buNone/>
            </a:pPr>
            <a:endParaRPr lang="en-GB" sz="1700" dirty="0">
              <a:latin typeface="Comic Sans MS" panose="030F0902030302020204" pitchFamily="66" charset="0"/>
            </a:endParaRPr>
          </a:p>
          <a:p>
            <a:pPr marL="0" indent="0" fontAlgn="base">
              <a:lnSpc>
                <a:spcPct val="100000"/>
              </a:lnSpc>
              <a:spcBef>
                <a:spcPts val="0"/>
              </a:spcBef>
              <a:buNone/>
            </a:pPr>
            <a:r>
              <a:rPr lang="en-GB" sz="1700" dirty="0">
                <a:latin typeface="Comic Sans MS" panose="030F0902030302020204" pitchFamily="66" charset="0"/>
              </a:rPr>
              <a:t>Back in the 1660s, people were not as aware of the dangers of fire as they are today. Buildings were made of timber – covered in a flammable substance called pitch, roofed with thatch</a:t>
            </a:r>
            <a:r>
              <a:rPr lang="en-GB" sz="1700" b="1" dirty="0">
                <a:latin typeface="Comic Sans MS" panose="030F0902030302020204" pitchFamily="66" charset="0"/>
              </a:rPr>
              <a:t> </a:t>
            </a:r>
            <a:r>
              <a:rPr lang="en-GB" sz="1700" dirty="0">
                <a:latin typeface="Comic Sans MS" panose="030F0902030302020204" pitchFamily="66" charset="0"/>
              </a:rPr>
              <a:t>– and tightly packed together with little regard for planning. About 350,000 people lived</a:t>
            </a:r>
          </a:p>
        </p:txBody>
      </p:sp>
      <p:sp>
        <p:nvSpPr>
          <p:cNvPr id="2" name="Title 1"/>
          <p:cNvSpPr>
            <a:spLocks noGrp="1"/>
          </p:cNvSpPr>
          <p:nvPr>
            <p:ph type="title"/>
          </p:nvPr>
        </p:nvSpPr>
        <p:spPr>
          <a:xfrm>
            <a:off x="826169" y="69210"/>
            <a:ext cx="10515600" cy="1076075"/>
          </a:xfrm>
        </p:spPr>
        <p:txBody>
          <a:bodyPr>
            <a:normAutofit/>
          </a:bodyPr>
          <a:lstStyle/>
          <a:p>
            <a:pPr algn="ctr"/>
            <a:r>
              <a:rPr lang="en-GB" sz="4000" dirty="0">
                <a:latin typeface="Comic Sans MS" panose="030F0702030302020204" pitchFamily="66" charset="0"/>
              </a:rPr>
              <a:t>London in 1666</a:t>
            </a:r>
          </a:p>
        </p:txBody>
      </p:sp>
      <p:sp>
        <p:nvSpPr>
          <p:cNvPr id="8" name="Rectangle 7">
            <a:extLst>
              <a:ext uri="{FF2B5EF4-FFF2-40B4-BE49-F238E27FC236}">
                <a16:creationId xmlns:a16="http://schemas.microsoft.com/office/drawing/2014/main" id="{81A895A6-CA67-494A-B9A5-7547E40ECA5E}"/>
              </a:ext>
            </a:extLst>
          </p:cNvPr>
          <p:cNvSpPr/>
          <p:nvPr/>
        </p:nvSpPr>
        <p:spPr>
          <a:xfrm>
            <a:off x="145141" y="2696375"/>
            <a:ext cx="5084056" cy="4016484"/>
          </a:xfrm>
          <a:prstGeom prst="rect">
            <a:avLst/>
          </a:prstGeom>
        </p:spPr>
        <p:txBody>
          <a:bodyPr wrap="square">
            <a:spAutoFit/>
          </a:bodyPr>
          <a:lstStyle/>
          <a:p>
            <a:pPr fontAlgn="base"/>
            <a:r>
              <a:rPr lang="en-GB" sz="1700" dirty="0">
                <a:latin typeface="Comic Sans MS" panose="030F0902030302020204" pitchFamily="66" charset="0"/>
              </a:rPr>
              <a:t>in London just before the Great Fire, it was one of the largest cities in Europe.</a:t>
            </a:r>
          </a:p>
          <a:p>
            <a:pPr fontAlgn="base"/>
            <a:endParaRPr lang="en-GB" sz="1700" dirty="0">
              <a:latin typeface="Comic Sans MS" panose="030F0902030302020204" pitchFamily="66" charset="0"/>
            </a:endParaRPr>
          </a:p>
          <a:p>
            <a:pPr fontAlgn="base"/>
            <a:r>
              <a:rPr lang="en-GB" sz="1700" dirty="0">
                <a:latin typeface="Comic Sans MS" panose="030F0902030302020204" pitchFamily="66" charset="0"/>
              </a:rPr>
              <a:t>Homes arched out over the street below, almost touching in places, and the city was buzzing with people. Lots of animals lived London too – there were no cars, buses or lorries back then. As well as houses, the city was full of sheds and yards packed high with flammable hay and straw.</a:t>
            </a:r>
          </a:p>
          <a:p>
            <a:pPr fontAlgn="base"/>
            <a:endParaRPr lang="en-GB" sz="1700" dirty="0">
              <a:latin typeface="Comic Sans MS" panose="030F0902030302020204" pitchFamily="66" charset="0"/>
            </a:endParaRPr>
          </a:p>
          <a:p>
            <a:pPr fontAlgn="base"/>
            <a:r>
              <a:rPr lang="en-GB" sz="1700" dirty="0">
                <a:latin typeface="Comic Sans MS" panose="030F0902030302020204" pitchFamily="66" charset="0"/>
              </a:rPr>
              <a:t>Following a long, dry summer the city was suffering a drought. Water was scarce and the wooden houses had dried out, making them easier to burn... it was a recipe for disaster.</a:t>
            </a:r>
          </a:p>
        </p:txBody>
      </p:sp>
    </p:spTree>
    <p:extLst>
      <p:ext uri="{BB962C8B-B14F-4D97-AF65-F5344CB8AC3E}">
        <p14:creationId xmlns:p14="http://schemas.microsoft.com/office/powerpoint/2010/main" val="289172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1D3-39EA-154A-80DB-27DC91FD5CB3}"/>
              </a:ext>
            </a:extLst>
          </p:cNvPr>
          <p:cNvSpPr>
            <a:spLocks noGrp="1"/>
          </p:cNvSpPr>
          <p:nvPr>
            <p:ph type="title"/>
          </p:nvPr>
        </p:nvSpPr>
        <p:spPr>
          <a:xfrm>
            <a:off x="120569" y="75009"/>
            <a:ext cx="11905523" cy="1325563"/>
          </a:xfrm>
        </p:spPr>
        <p:txBody>
          <a:bodyPr>
            <a:normAutofit/>
          </a:bodyPr>
          <a:lstStyle/>
          <a:p>
            <a:pPr algn="ctr"/>
            <a:r>
              <a:rPr lang="en-GB" sz="4000" dirty="0">
                <a:latin typeface="Comic Sans MS" panose="030F0902030302020204" pitchFamily="66" charset="0"/>
              </a:rPr>
              <a:t>The fire that changed our city forever...</a:t>
            </a:r>
          </a:p>
        </p:txBody>
      </p:sp>
      <p:sp>
        <p:nvSpPr>
          <p:cNvPr id="3" name="Content Placeholder 2">
            <a:extLst>
              <a:ext uri="{FF2B5EF4-FFF2-40B4-BE49-F238E27FC236}">
                <a16:creationId xmlns:a16="http://schemas.microsoft.com/office/drawing/2014/main" id="{35299484-10A0-3B42-B28A-EA0129242134}"/>
              </a:ext>
            </a:extLst>
          </p:cNvPr>
          <p:cNvSpPr>
            <a:spLocks noGrp="1"/>
          </p:cNvSpPr>
          <p:nvPr>
            <p:ph idx="1"/>
          </p:nvPr>
        </p:nvSpPr>
        <p:spPr>
          <a:xfrm>
            <a:off x="183264" y="1154292"/>
            <a:ext cx="11842827" cy="2731251"/>
          </a:xfrm>
        </p:spPr>
        <p:txBody>
          <a:bodyPr>
            <a:noAutofit/>
          </a:bodyPr>
          <a:lstStyle/>
          <a:p>
            <a:pPr marL="0" indent="0" fontAlgn="base">
              <a:lnSpc>
                <a:spcPct val="100000"/>
              </a:lnSpc>
              <a:spcBef>
                <a:spcPts val="0"/>
              </a:spcBef>
              <a:buNone/>
            </a:pPr>
            <a:r>
              <a:rPr lang="en-GB" sz="1700" dirty="0">
                <a:latin typeface="Comic Sans MS" panose="030F0902030302020204" pitchFamily="66" charset="0"/>
              </a:rPr>
              <a:t>The Great Fire of London started on Sunday, September 2</a:t>
            </a:r>
            <a:r>
              <a:rPr lang="en-GB" sz="1700" baseline="30000" dirty="0">
                <a:latin typeface="Comic Sans MS" panose="030F0902030302020204" pitchFamily="66" charset="0"/>
              </a:rPr>
              <a:t>nd</a:t>
            </a:r>
            <a:r>
              <a:rPr lang="en-GB" sz="1700" dirty="0">
                <a:latin typeface="Comic Sans MS" panose="030F0902030302020204" pitchFamily="66" charset="0"/>
              </a:rPr>
              <a:t> 1666 in a baker's shop on Pudding Lane, near London Bridge, belonging to Thomas </a:t>
            </a:r>
            <a:r>
              <a:rPr lang="en-GB" sz="1700" dirty="0" err="1">
                <a:latin typeface="Comic Sans MS" panose="030F0902030302020204" pitchFamily="66" charset="0"/>
              </a:rPr>
              <a:t>Farynor</a:t>
            </a:r>
            <a:r>
              <a:rPr lang="en-GB" sz="1700" dirty="0">
                <a:latin typeface="Comic Sans MS" panose="030F0902030302020204" pitchFamily="66" charset="0"/>
              </a:rPr>
              <a:t>. Although he claimed to have extinguished the fire, three hours later at 1am, his house was a blazing inferno.</a:t>
            </a:r>
          </a:p>
          <a:p>
            <a:pPr marL="0" indent="0" fontAlgn="base">
              <a:lnSpc>
                <a:spcPct val="100000"/>
              </a:lnSpc>
              <a:spcBef>
                <a:spcPts val="0"/>
              </a:spcBef>
              <a:buNone/>
            </a:pPr>
            <a:endParaRPr lang="en-GB" sz="1700" dirty="0">
              <a:latin typeface="Comic Sans MS" panose="030F0902030302020204" pitchFamily="66" charset="0"/>
            </a:endParaRPr>
          </a:p>
          <a:p>
            <a:pPr marL="0" indent="0" fontAlgn="base">
              <a:lnSpc>
                <a:spcPct val="100000"/>
              </a:lnSpc>
              <a:spcBef>
                <a:spcPts val="0"/>
              </a:spcBef>
              <a:buNone/>
            </a:pPr>
            <a:r>
              <a:rPr lang="en-GB" sz="1700" dirty="0">
                <a:latin typeface="Comic Sans MS" panose="030F0902030302020204" pitchFamily="66" charset="0"/>
              </a:rPr>
              <a:t>At first, few were concerned – fires were such a common occurrence at the time. However, that summer had been very hot and there had been no rain for weeks, so consequently the wooden houses and buildings were tinder dry. </a:t>
            </a:r>
          </a:p>
          <a:p>
            <a:pPr marL="0" indent="0" fontAlgn="base">
              <a:lnSpc>
                <a:spcPct val="100000"/>
              </a:lnSpc>
              <a:spcBef>
                <a:spcPts val="0"/>
              </a:spcBef>
              <a:buNone/>
            </a:pPr>
            <a:endParaRPr lang="en-GB" sz="1700" dirty="0">
              <a:latin typeface="Comic Sans MS" panose="030F0902030302020204" pitchFamily="66" charset="0"/>
            </a:endParaRPr>
          </a:p>
          <a:p>
            <a:pPr marL="0" indent="0" fontAlgn="base">
              <a:lnSpc>
                <a:spcPct val="100000"/>
              </a:lnSpc>
              <a:spcBef>
                <a:spcPts val="0"/>
              </a:spcBef>
              <a:buNone/>
            </a:pPr>
            <a:r>
              <a:rPr lang="en-GB" sz="1700" dirty="0">
                <a:latin typeface="Comic Sans MS" panose="030F0902030302020204" pitchFamily="66" charset="0"/>
              </a:rPr>
              <a:t>The fire soon took hold of 300 houses as they moved quickly down Pudding Lane and carried on down Fish Hill and towards the River Thames. It spread rapidly, helped by a strong wind from the east. When it reached the Thames it hit warehouses stocked with combustible products including oil and tallow. </a:t>
            </a:r>
          </a:p>
        </p:txBody>
      </p:sp>
      <p:sp>
        <p:nvSpPr>
          <p:cNvPr id="4" name="Rounded Rectangle 3">
            <a:extLst>
              <a:ext uri="{FF2B5EF4-FFF2-40B4-BE49-F238E27FC236}">
                <a16:creationId xmlns:a16="http://schemas.microsoft.com/office/drawing/2014/main" id="{7296150A-C0AB-9F46-B3F8-CF73B5F42007}"/>
              </a:ext>
            </a:extLst>
          </p:cNvPr>
          <p:cNvSpPr/>
          <p:nvPr/>
        </p:nvSpPr>
        <p:spPr>
          <a:xfrm>
            <a:off x="8372347" y="3746641"/>
            <a:ext cx="3530278" cy="2835798"/>
          </a:xfrm>
          <a:prstGeom prst="roundRect">
            <a:avLst/>
          </a:prstGeom>
          <a:solidFill>
            <a:schemeClr val="bg1"/>
          </a:solidFill>
          <a:ln>
            <a:solidFill>
              <a:srgbClr val="D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D63E29"/>
                </a:solidFill>
                <a:latin typeface="Comic Sans MS" panose="030F0902030302020204" pitchFamily="66" charset="0"/>
              </a:rPr>
              <a:t>Did You Know?</a:t>
            </a:r>
          </a:p>
          <a:p>
            <a:pPr algn="ctr"/>
            <a:r>
              <a:rPr lang="en-GB" dirty="0">
                <a:solidFill>
                  <a:schemeClr val="tx1"/>
                </a:solidFill>
                <a:latin typeface="Comic Sans MS" panose="030F0902030302020204" pitchFamily="66" charset="0"/>
              </a:rPr>
              <a:t>In 1666 there was no organised fire brigade. Firefighting was very basic with little skill or knowledge involved. Leather buckets, axes and water squirts were used to fight the fire – but had little effect.</a:t>
            </a:r>
          </a:p>
        </p:txBody>
      </p:sp>
      <p:sp>
        <p:nvSpPr>
          <p:cNvPr id="5" name="Rectangle 4">
            <a:extLst>
              <a:ext uri="{FF2B5EF4-FFF2-40B4-BE49-F238E27FC236}">
                <a16:creationId xmlns:a16="http://schemas.microsoft.com/office/drawing/2014/main" id="{6F8A6B6E-3136-E84E-8057-0857FFE85BCC}"/>
              </a:ext>
            </a:extLst>
          </p:cNvPr>
          <p:cNvSpPr/>
          <p:nvPr/>
        </p:nvSpPr>
        <p:spPr>
          <a:xfrm>
            <a:off x="183264" y="3989716"/>
            <a:ext cx="8312551" cy="2446824"/>
          </a:xfrm>
          <a:prstGeom prst="rect">
            <a:avLst/>
          </a:prstGeom>
        </p:spPr>
        <p:txBody>
          <a:bodyPr wrap="square">
            <a:spAutoFit/>
          </a:bodyPr>
          <a:lstStyle/>
          <a:p>
            <a:pPr fontAlgn="base"/>
            <a:r>
              <a:rPr lang="en-GB" sz="1700" dirty="0">
                <a:latin typeface="Comic Sans MS" panose="030F0902030302020204" pitchFamily="66" charset="0"/>
              </a:rPr>
              <a:t>The fire swept through the warren of streets lined with houses, the upper stories of which almost touched across the narrow winding lanes. Efforts to bring the fire under control by using buckets quickly failed. Panic began to spread through the city.</a:t>
            </a:r>
          </a:p>
          <a:p>
            <a:endParaRPr lang="en-GB" sz="1700" dirty="0">
              <a:latin typeface="Comic Sans MS" panose="030F0902030302020204" pitchFamily="66" charset="0"/>
            </a:endParaRPr>
          </a:p>
          <a:p>
            <a:r>
              <a:rPr lang="en-GB" sz="1700" dirty="0">
                <a:latin typeface="Comic Sans MS" panose="030F0902030302020204" pitchFamily="66" charset="0"/>
              </a:rPr>
              <a:t>As the fire raged on, people tried to leave the city and poured down to the River Thames in an attempt to escape by boat. Fortunately, the fire didn't spread south of the river, due to a major blaze in 1633 which had already destroyed a section of London Bridge.</a:t>
            </a:r>
          </a:p>
        </p:txBody>
      </p:sp>
    </p:spTree>
    <p:extLst>
      <p:ext uri="{BB962C8B-B14F-4D97-AF65-F5344CB8AC3E}">
        <p14:creationId xmlns:p14="http://schemas.microsoft.com/office/powerpoint/2010/main" val="241233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E9865-8FD1-D848-8B47-4A866DAA841F}"/>
              </a:ext>
            </a:extLst>
          </p:cNvPr>
          <p:cNvSpPr>
            <a:spLocks noGrp="1"/>
          </p:cNvSpPr>
          <p:nvPr>
            <p:ph idx="1"/>
          </p:nvPr>
        </p:nvSpPr>
        <p:spPr>
          <a:xfrm>
            <a:off x="4304337" y="754498"/>
            <a:ext cx="7789301" cy="5349001"/>
          </a:xfrm>
        </p:spPr>
        <p:txBody>
          <a:bodyPr>
            <a:noAutofit/>
          </a:bodyPr>
          <a:lstStyle/>
          <a:p>
            <a:pPr marL="0" indent="0" fontAlgn="base">
              <a:lnSpc>
                <a:spcPct val="100000"/>
              </a:lnSpc>
              <a:spcBef>
                <a:spcPts val="0"/>
              </a:spcBef>
              <a:buNone/>
            </a:pPr>
            <a:r>
              <a:rPr lang="en-GB" sz="2000" dirty="0">
                <a:latin typeface="Comic Sans MS" panose="030F0902030302020204" pitchFamily="66" charset="0"/>
              </a:rPr>
              <a:t>Absolute chaos reigned, as thousands of ‘sightseers’ from the villages came to view the disaster. Samuel Pepys and John Evelyn, the diarists, both gave dramatic, first-hand accounts of the next few days. Samuel Pepys’ diary has been well preserved – you can read it in full </a:t>
            </a:r>
            <a:r>
              <a:rPr lang="en-GB" sz="2000" dirty="0">
                <a:latin typeface="Comic Sans MS" panose="030F0902030302020204" pitchFamily="66" charset="0"/>
                <a:hlinkClick r:id="rId2"/>
              </a:rPr>
              <a:t>here</a:t>
            </a:r>
            <a:r>
              <a:rPr lang="en-GB" sz="2000" dirty="0">
                <a:latin typeface="Comic Sans MS" panose="030F0902030302020204" pitchFamily="66" charset="0"/>
              </a:rPr>
              <a:t>. </a:t>
            </a:r>
          </a:p>
          <a:p>
            <a:pPr marL="0" indent="0" fontAlgn="base">
              <a:lnSpc>
                <a:spcPct val="100000"/>
              </a:lnSpc>
              <a:spcBef>
                <a:spcPts val="0"/>
              </a:spcBef>
              <a:buNone/>
            </a:pPr>
            <a:endParaRPr lang="en-GB" sz="2000" dirty="0">
              <a:latin typeface="Comic Sans MS" panose="030F0902030302020204" pitchFamily="66" charset="0"/>
            </a:endParaRPr>
          </a:p>
          <a:p>
            <a:pPr marL="0" indent="0" fontAlgn="base">
              <a:lnSpc>
                <a:spcPct val="100000"/>
              </a:lnSpc>
              <a:spcBef>
                <a:spcPts val="0"/>
              </a:spcBef>
              <a:buNone/>
            </a:pPr>
            <a:r>
              <a:rPr lang="en-GB" sz="2000" dirty="0">
                <a:latin typeface="Comic Sans MS" panose="030F0902030302020204" pitchFamily="66" charset="0"/>
              </a:rPr>
              <a:t>Samuel Pepys was a Clerk to the Royal Navy who observed the fire. He recommended to the King that buildings were pulled down – many thought it was the only way to stop the fire. The King immediately ordered that all the houses in the path of the fire should be pulled down to create a ‘fire-break’. </a:t>
            </a:r>
          </a:p>
          <a:p>
            <a:pPr marL="0" indent="0" fontAlgn="base">
              <a:lnSpc>
                <a:spcPct val="100000"/>
              </a:lnSpc>
              <a:spcBef>
                <a:spcPts val="0"/>
              </a:spcBef>
              <a:buNone/>
            </a:pPr>
            <a:endParaRPr lang="en-GB" sz="2000" dirty="0">
              <a:latin typeface="Comic Sans MS" panose="030F0902030302020204" pitchFamily="66" charset="0"/>
            </a:endParaRPr>
          </a:p>
          <a:p>
            <a:pPr marL="0" indent="0" fontAlgn="base">
              <a:lnSpc>
                <a:spcPct val="100000"/>
              </a:lnSpc>
              <a:spcBef>
                <a:spcPts val="0"/>
              </a:spcBef>
              <a:buNone/>
            </a:pPr>
            <a:r>
              <a:rPr lang="en-GB" sz="2000" dirty="0">
                <a:latin typeface="Comic Sans MS" panose="030F0902030302020204" pitchFamily="66" charset="0"/>
              </a:rPr>
              <a:t>The Mayor was ordered to use fire hooks to pull-down burning buildings but the fire continued to spread. People forced to evacuate their homes chose to bury or hide what valuables they couldn't carry. Pepys himself buried his expensive cheese and wine, and carted his other belongings off to Bethnal Green.</a:t>
            </a:r>
          </a:p>
        </p:txBody>
      </p:sp>
      <p:pic>
        <p:nvPicPr>
          <p:cNvPr id="4" name="Picture 3">
            <a:extLst>
              <a:ext uri="{FF2B5EF4-FFF2-40B4-BE49-F238E27FC236}">
                <a16:creationId xmlns:a16="http://schemas.microsoft.com/office/drawing/2014/main" id="{F5A67332-0B27-2B42-83E2-C94481CE94DD}"/>
              </a:ext>
            </a:extLst>
          </p:cNvPr>
          <p:cNvPicPr>
            <a:picLocks noChangeAspect="1"/>
          </p:cNvPicPr>
          <p:nvPr/>
        </p:nvPicPr>
        <p:blipFill>
          <a:blip r:embed="rId3"/>
          <a:stretch>
            <a:fillRect/>
          </a:stretch>
        </p:blipFill>
        <p:spPr>
          <a:xfrm>
            <a:off x="164622" y="1063486"/>
            <a:ext cx="4039297" cy="4731026"/>
          </a:xfrm>
          <a:prstGeom prst="rect">
            <a:avLst/>
          </a:prstGeom>
        </p:spPr>
      </p:pic>
    </p:spTree>
    <p:extLst>
      <p:ext uri="{BB962C8B-B14F-4D97-AF65-F5344CB8AC3E}">
        <p14:creationId xmlns:p14="http://schemas.microsoft.com/office/powerpoint/2010/main" val="105592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C3CB-05FE-FA45-A2F6-47D728295365}"/>
              </a:ext>
            </a:extLst>
          </p:cNvPr>
          <p:cNvSpPr>
            <a:spLocks noGrp="1"/>
          </p:cNvSpPr>
          <p:nvPr>
            <p:ph type="title"/>
          </p:nvPr>
        </p:nvSpPr>
        <p:spPr>
          <a:xfrm>
            <a:off x="0" y="76130"/>
            <a:ext cx="12192000" cy="1325563"/>
          </a:xfrm>
        </p:spPr>
        <p:txBody>
          <a:bodyPr>
            <a:normAutofit/>
          </a:bodyPr>
          <a:lstStyle/>
          <a:p>
            <a:pPr algn="ctr"/>
            <a:r>
              <a:rPr lang="en-GB" sz="4200" dirty="0">
                <a:latin typeface="Comic Sans MS" panose="030F0902030302020204" pitchFamily="66" charset="0"/>
              </a:rPr>
              <a:t>How did they put out the Great Fire of London?</a:t>
            </a:r>
          </a:p>
        </p:txBody>
      </p:sp>
      <p:sp>
        <p:nvSpPr>
          <p:cNvPr id="3" name="Content Placeholder 2">
            <a:extLst>
              <a:ext uri="{FF2B5EF4-FFF2-40B4-BE49-F238E27FC236}">
                <a16:creationId xmlns:a16="http://schemas.microsoft.com/office/drawing/2014/main" id="{17D50BE7-2764-5F4A-B273-D177E698542F}"/>
              </a:ext>
            </a:extLst>
          </p:cNvPr>
          <p:cNvSpPr>
            <a:spLocks noGrp="1"/>
          </p:cNvSpPr>
          <p:nvPr>
            <p:ph idx="1"/>
          </p:nvPr>
        </p:nvSpPr>
        <p:spPr>
          <a:xfrm>
            <a:off x="207065" y="1401693"/>
            <a:ext cx="11777870" cy="2532361"/>
          </a:xfrm>
        </p:spPr>
        <p:txBody>
          <a:bodyPr>
            <a:noAutofit/>
          </a:bodyPr>
          <a:lstStyle/>
          <a:p>
            <a:pPr marL="0" indent="0" fontAlgn="base">
              <a:lnSpc>
                <a:spcPct val="100000"/>
              </a:lnSpc>
              <a:spcBef>
                <a:spcPts val="0"/>
              </a:spcBef>
              <a:buNone/>
            </a:pPr>
            <a:r>
              <a:rPr lang="en-GB" sz="2000" dirty="0">
                <a:latin typeface="Comic Sans MS" panose="030F0902030302020204" pitchFamily="66" charset="0"/>
              </a:rPr>
              <a:t>By the 4th September half of London was in flames. Pepys recorded in his diary that even the King, Charles II, joined the fire fighters, passing buckets of water to them in an attempt to quell the flames, but the fire raged on.</a:t>
            </a:r>
          </a:p>
          <a:p>
            <a:pPr marL="0" indent="0" fontAlgn="base">
              <a:lnSpc>
                <a:spcPct val="100000"/>
              </a:lnSpc>
              <a:spcBef>
                <a:spcPts val="0"/>
              </a:spcBef>
              <a:buNone/>
            </a:pPr>
            <a:endParaRPr lang="en-GB" sz="2000" dirty="0">
              <a:latin typeface="Comic Sans MS" panose="030F0902030302020204" pitchFamily="66" charset="0"/>
            </a:endParaRPr>
          </a:p>
          <a:p>
            <a:pPr marL="0" indent="0" fontAlgn="base">
              <a:lnSpc>
                <a:spcPct val="100000"/>
              </a:lnSpc>
              <a:spcBef>
                <a:spcPts val="0"/>
              </a:spcBef>
              <a:buNone/>
            </a:pPr>
            <a:r>
              <a:rPr lang="en-GB" sz="2000" dirty="0">
                <a:latin typeface="Comic Sans MS" panose="030F0902030302020204" pitchFamily="66" charset="0"/>
              </a:rPr>
              <a:t>Pepys spoke to the Admiral of the Navy and as a last resort agreed gunpowder would be used to blow up houses in the path of the fire. The hope was that by doing this they would create a large enough fire-break to stop the fire spreading from house to house. However, the sound of the explosions started rumours that a French invasion was taking place creating even more panic!</a:t>
            </a:r>
          </a:p>
        </p:txBody>
      </p:sp>
      <p:pic>
        <p:nvPicPr>
          <p:cNvPr id="4" name="Picture 3">
            <a:extLst>
              <a:ext uri="{FF2B5EF4-FFF2-40B4-BE49-F238E27FC236}">
                <a16:creationId xmlns:a16="http://schemas.microsoft.com/office/drawing/2014/main" id="{161AD8CC-CBC7-4D4B-B95D-CB8A1DE293E1}"/>
              </a:ext>
            </a:extLst>
          </p:cNvPr>
          <p:cNvPicPr>
            <a:picLocks noChangeAspect="1"/>
          </p:cNvPicPr>
          <p:nvPr/>
        </p:nvPicPr>
        <p:blipFill>
          <a:blip r:embed="rId2"/>
          <a:stretch>
            <a:fillRect/>
          </a:stretch>
        </p:blipFill>
        <p:spPr>
          <a:xfrm>
            <a:off x="104175" y="3934054"/>
            <a:ext cx="5521124" cy="2831346"/>
          </a:xfrm>
          <a:prstGeom prst="rect">
            <a:avLst/>
          </a:prstGeom>
        </p:spPr>
      </p:pic>
      <p:sp>
        <p:nvSpPr>
          <p:cNvPr id="5" name="Rectangle 4">
            <a:extLst>
              <a:ext uri="{FF2B5EF4-FFF2-40B4-BE49-F238E27FC236}">
                <a16:creationId xmlns:a16="http://schemas.microsoft.com/office/drawing/2014/main" id="{502F1114-C417-BA42-B213-40C6392598B4}"/>
              </a:ext>
            </a:extLst>
          </p:cNvPr>
          <p:cNvSpPr/>
          <p:nvPr/>
        </p:nvSpPr>
        <p:spPr>
          <a:xfrm>
            <a:off x="5625299" y="4143553"/>
            <a:ext cx="6363777" cy="1938992"/>
          </a:xfrm>
          <a:prstGeom prst="rect">
            <a:avLst/>
          </a:prstGeom>
        </p:spPr>
        <p:txBody>
          <a:bodyPr wrap="square">
            <a:spAutoFit/>
          </a:bodyPr>
          <a:lstStyle/>
          <a:p>
            <a:pPr fontAlgn="base"/>
            <a:r>
              <a:rPr lang="en-GB" sz="2000" dirty="0">
                <a:latin typeface="Comic Sans MS" panose="030F0902030302020204" pitchFamily="66" charset="0"/>
              </a:rPr>
              <a:t>The Navy – which had been using gunpowder at the time – carried out the request and the fire was mostly under control by Wednesday September 5</a:t>
            </a:r>
            <a:r>
              <a:rPr lang="en-GB" sz="2000" baseline="30000" dirty="0">
                <a:latin typeface="Comic Sans MS" panose="030F0902030302020204" pitchFamily="66" charset="0"/>
              </a:rPr>
              <a:t>th</a:t>
            </a:r>
            <a:r>
              <a:rPr lang="en-GB" sz="2000" dirty="0">
                <a:latin typeface="Comic Sans MS" panose="030F0902030302020204" pitchFamily="66" charset="0"/>
              </a:rPr>
              <a:t>, 1666. In spite of this, small fires continued to break out and the ground remained too hot to walk on for several days afterwards.</a:t>
            </a:r>
          </a:p>
        </p:txBody>
      </p:sp>
    </p:spTree>
    <p:extLst>
      <p:ext uri="{BB962C8B-B14F-4D97-AF65-F5344CB8AC3E}">
        <p14:creationId xmlns:p14="http://schemas.microsoft.com/office/powerpoint/2010/main" val="351315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F0D5-8E07-C04D-9EFC-3F401B831146}"/>
              </a:ext>
            </a:extLst>
          </p:cNvPr>
          <p:cNvSpPr>
            <a:spLocks noGrp="1"/>
          </p:cNvSpPr>
          <p:nvPr>
            <p:ph type="title"/>
          </p:nvPr>
        </p:nvSpPr>
        <p:spPr>
          <a:xfrm>
            <a:off x="838200" y="75756"/>
            <a:ext cx="10515600" cy="1325563"/>
          </a:xfrm>
        </p:spPr>
        <p:txBody>
          <a:bodyPr/>
          <a:lstStyle/>
          <a:p>
            <a:pPr algn="ctr"/>
            <a:r>
              <a:rPr lang="en-GB" dirty="0">
                <a:latin typeface="Comic Sans MS" panose="030F0902030302020204" pitchFamily="66" charset="0"/>
              </a:rPr>
              <a:t>What happened after the fire?</a:t>
            </a:r>
          </a:p>
        </p:txBody>
      </p:sp>
      <p:sp>
        <p:nvSpPr>
          <p:cNvPr id="3" name="Content Placeholder 2">
            <a:extLst>
              <a:ext uri="{FF2B5EF4-FFF2-40B4-BE49-F238E27FC236}">
                <a16:creationId xmlns:a16="http://schemas.microsoft.com/office/drawing/2014/main" id="{8DCA5607-8EA5-2C46-A69B-E451A971C2D2}"/>
              </a:ext>
            </a:extLst>
          </p:cNvPr>
          <p:cNvSpPr>
            <a:spLocks noGrp="1"/>
          </p:cNvSpPr>
          <p:nvPr>
            <p:ph idx="1"/>
          </p:nvPr>
        </p:nvSpPr>
        <p:spPr>
          <a:xfrm>
            <a:off x="166868" y="1212167"/>
            <a:ext cx="11847654" cy="5512201"/>
          </a:xfrm>
        </p:spPr>
        <p:txBody>
          <a:bodyPr>
            <a:noAutofit/>
          </a:bodyPr>
          <a:lstStyle/>
          <a:p>
            <a:pPr marL="0" indent="0" fontAlgn="base">
              <a:lnSpc>
                <a:spcPct val="100000"/>
              </a:lnSpc>
              <a:spcBef>
                <a:spcPts val="0"/>
              </a:spcBef>
              <a:buNone/>
            </a:pPr>
            <a:r>
              <a:rPr lang="en-GB" sz="1800" dirty="0">
                <a:latin typeface="Comic Sans MS" panose="030F0902030302020204" pitchFamily="66" charset="0"/>
              </a:rPr>
              <a:t>Only one fifth of London was left standing! Virtually all the civic buildings had been destroyed as well as 13,000 private dwellings. Hundreds of thousands were left homeless. Eighty-seven churches, the Guildhall, The Royal Exchange, St. Paul’s Cathedral (built in the middle ages) as well as numerous other public buildings, jails, markets and fifty-seven halls were now just burnt-out shells. </a:t>
            </a:r>
          </a:p>
          <a:p>
            <a:pPr marL="0" indent="0" fontAlgn="base">
              <a:lnSpc>
                <a:spcPct val="100000"/>
              </a:lnSpc>
              <a:spcBef>
                <a:spcPts val="0"/>
              </a:spcBef>
              <a:buNone/>
            </a:pPr>
            <a:endParaRPr lang="en-GB" sz="1800" dirty="0">
              <a:latin typeface="Comic Sans MS" panose="030F0902030302020204" pitchFamily="66" charset="0"/>
            </a:endParaRPr>
          </a:p>
          <a:p>
            <a:pPr marL="0" indent="0" fontAlgn="base">
              <a:lnSpc>
                <a:spcPct val="100000"/>
              </a:lnSpc>
              <a:spcBef>
                <a:spcPts val="0"/>
              </a:spcBef>
              <a:buNone/>
            </a:pPr>
            <a:r>
              <a:rPr lang="en-GB" sz="1800" dirty="0">
                <a:latin typeface="Comic Sans MS" panose="030F0902030302020204" pitchFamily="66" charset="0"/>
              </a:rPr>
              <a:t>The financial costs were staggering, the loss of property alone was estimated at £5 to £7 million with total damages estimated at £10 million. During this time London’s annual income was only £12,000! King Charles gave the fire fighters a generous purse of 100 guineas to share between them. Not for the last time would a nation honour its brave fire fighters.</a:t>
            </a:r>
          </a:p>
          <a:p>
            <a:pPr marL="0" indent="0" fontAlgn="base">
              <a:lnSpc>
                <a:spcPct val="100000"/>
              </a:lnSpc>
              <a:spcBef>
                <a:spcPts val="0"/>
              </a:spcBef>
              <a:buNone/>
            </a:pPr>
            <a:endParaRPr lang="en-GB" sz="1800" dirty="0">
              <a:latin typeface="Comic Sans MS" panose="030F0902030302020204" pitchFamily="66" charset="0"/>
            </a:endParaRPr>
          </a:p>
          <a:p>
            <a:pPr marL="0" indent="0" fontAlgn="base">
              <a:lnSpc>
                <a:spcPct val="100000"/>
              </a:lnSpc>
              <a:spcBef>
                <a:spcPts val="0"/>
              </a:spcBef>
              <a:buNone/>
            </a:pPr>
            <a:r>
              <a:rPr lang="en-GB" sz="1800" dirty="0">
                <a:latin typeface="Comic Sans MS" panose="030F0902030302020204" pitchFamily="66" charset="0"/>
              </a:rPr>
              <a:t>London had to be almost totally reconstructed. Temporary buildings were erected that were ill-equipped, disease spread easily, and many people died from this and the harsh winter that followed the fire.</a:t>
            </a:r>
          </a:p>
          <a:p>
            <a:pPr marL="0" indent="0" fontAlgn="base">
              <a:lnSpc>
                <a:spcPct val="100000"/>
              </a:lnSpc>
              <a:spcBef>
                <a:spcPts val="0"/>
              </a:spcBef>
              <a:buNone/>
            </a:pPr>
            <a:endParaRPr lang="en-GB" sz="1800" dirty="0">
              <a:latin typeface="Comic Sans MS" panose="030F0902030302020204" pitchFamily="66" charset="0"/>
            </a:endParaRPr>
          </a:p>
          <a:p>
            <a:pPr marL="0" indent="0" fontAlgn="base">
              <a:lnSpc>
                <a:spcPct val="100000"/>
              </a:lnSpc>
              <a:spcBef>
                <a:spcPts val="0"/>
              </a:spcBef>
              <a:buNone/>
            </a:pPr>
            <a:r>
              <a:rPr lang="en-GB" sz="1800" dirty="0">
                <a:latin typeface="Comic Sans MS" panose="030F0902030302020204" pitchFamily="66" charset="0"/>
              </a:rPr>
              <a:t>Shortly after, clever businessmen spotted an opportunity to provide the surety of insurance, though reduced their risk of financial losses by employing men to extinguish fires as the first fire brigades were formed.</a:t>
            </a:r>
          </a:p>
          <a:p>
            <a:pPr marL="0" indent="0" fontAlgn="base">
              <a:lnSpc>
                <a:spcPct val="100000"/>
              </a:lnSpc>
              <a:spcBef>
                <a:spcPts val="0"/>
              </a:spcBef>
              <a:buNone/>
            </a:pPr>
            <a:endParaRPr lang="en-GB" sz="1800" dirty="0">
              <a:latin typeface="Comic Sans MS" panose="030F0902030302020204" pitchFamily="66" charset="0"/>
            </a:endParaRPr>
          </a:p>
          <a:p>
            <a:pPr marL="0" indent="0" fontAlgn="base">
              <a:lnSpc>
                <a:spcPct val="100000"/>
              </a:lnSpc>
              <a:spcBef>
                <a:spcPts val="0"/>
              </a:spcBef>
              <a:buNone/>
            </a:pPr>
            <a:r>
              <a:rPr lang="en-GB" sz="1800" dirty="0">
                <a:latin typeface="Comic Sans MS" panose="030F0902030302020204" pitchFamily="66" charset="0"/>
              </a:rPr>
              <a:t>In the immediate aftermath of the fire, a poor demented French watchmaker called (Lucky) Hubert, confessed to starting the fire deliberately: justice was swift and he was rapidly hanged. It was sometime later, that it was realised that he couldn’t have started it, as he was not in England at the time!</a:t>
            </a:r>
          </a:p>
        </p:txBody>
      </p:sp>
    </p:spTree>
    <p:extLst>
      <p:ext uri="{BB962C8B-B14F-4D97-AF65-F5344CB8AC3E}">
        <p14:creationId xmlns:p14="http://schemas.microsoft.com/office/powerpoint/2010/main" val="365678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289F-8CBC-364C-A383-B3D097AD2ACF}"/>
              </a:ext>
            </a:extLst>
          </p:cNvPr>
          <p:cNvSpPr>
            <a:spLocks noGrp="1"/>
          </p:cNvSpPr>
          <p:nvPr>
            <p:ph type="title"/>
          </p:nvPr>
        </p:nvSpPr>
        <p:spPr>
          <a:xfrm>
            <a:off x="1" y="0"/>
            <a:ext cx="6095999" cy="997374"/>
          </a:xfrm>
        </p:spPr>
        <p:txBody>
          <a:bodyPr>
            <a:noAutofit/>
          </a:bodyPr>
          <a:lstStyle/>
          <a:p>
            <a:pPr algn="ctr"/>
            <a:r>
              <a:rPr lang="en-GB" sz="3800" dirty="0">
                <a:latin typeface="Comic Sans MS" panose="030F0902030302020204" pitchFamily="66" charset="0"/>
              </a:rPr>
              <a:t>A fresh start for London</a:t>
            </a:r>
          </a:p>
        </p:txBody>
      </p:sp>
      <p:sp>
        <p:nvSpPr>
          <p:cNvPr id="3" name="Content Placeholder 2">
            <a:extLst>
              <a:ext uri="{FF2B5EF4-FFF2-40B4-BE49-F238E27FC236}">
                <a16:creationId xmlns:a16="http://schemas.microsoft.com/office/drawing/2014/main" id="{32355C1B-3C72-5A4A-9F82-7E24C3E13236}"/>
              </a:ext>
            </a:extLst>
          </p:cNvPr>
          <p:cNvSpPr>
            <a:spLocks noGrp="1"/>
          </p:cNvSpPr>
          <p:nvPr>
            <p:ph idx="1"/>
          </p:nvPr>
        </p:nvSpPr>
        <p:spPr>
          <a:xfrm>
            <a:off x="110413" y="4293567"/>
            <a:ext cx="12070011" cy="2564432"/>
          </a:xfrm>
        </p:spPr>
        <p:txBody>
          <a:bodyPr>
            <a:noAutofit/>
          </a:bodyPr>
          <a:lstStyle/>
          <a:p>
            <a:pPr marL="0" indent="0">
              <a:lnSpc>
                <a:spcPct val="100000"/>
              </a:lnSpc>
              <a:spcBef>
                <a:spcPts val="0"/>
              </a:spcBef>
              <a:buNone/>
            </a:pPr>
            <a:r>
              <a:rPr lang="en-GB" sz="1750" dirty="0">
                <a:latin typeface="Comic Sans MS" panose="030F0902030302020204" pitchFamily="66" charset="0"/>
              </a:rPr>
              <a:t>Sir Christopher there is an inscription in the Cathedral, which reads, “Si </a:t>
            </a:r>
            <a:r>
              <a:rPr lang="en-GB" sz="1750" dirty="0" err="1">
                <a:latin typeface="Comic Sans MS" panose="030F0902030302020204" pitchFamily="66" charset="0"/>
              </a:rPr>
              <a:t>Monumentum</a:t>
            </a:r>
            <a:r>
              <a:rPr lang="en-GB" sz="1750" dirty="0">
                <a:latin typeface="Comic Sans MS" panose="030F0902030302020204" pitchFamily="66" charset="0"/>
              </a:rPr>
              <a:t> </a:t>
            </a:r>
            <a:r>
              <a:rPr lang="en-GB" sz="1750" dirty="0" err="1">
                <a:latin typeface="Comic Sans MS" panose="030F0902030302020204" pitchFamily="66" charset="0"/>
              </a:rPr>
              <a:t>Requiris</a:t>
            </a:r>
            <a:r>
              <a:rPr lang="en-GB" sz="1750" dirty="0">
                <a:latin typeface="Comic Sans MS" panose="030F0902030302020204" pitchFamily="66" charset="0"/>
              </a:rPr>
              <a:t> </a:t>
            </a:r>
            <a:r>
              <a:rPr lang="en-GB" sz="1750" dirty="0" err="1">
                <a:latin typeface="Comic Sans MS" panose="030F0902030302020204" pitchFamily="66" charset="0"/>
              </a:rPr>
              <a:t>Circumspice</a:t>
            </a:r>
            <a:r>
              <a:rPr lang="en-GB" sz="1750" dirty="0">
                <a:latin typeface="Comic Sans MS" panose="030F0902030302020204" pitchFamily="66" charset="0"/>
              </a:rPr>
              <a:t>”. – “If you seek his monument, look round”.</a:t>
            </a:r>
          </a:p>
          <a:p>
            <a:pPr marL="0" indent="0">
              <a:lnSpc>
                <a:spcPct val="100000"/>
              </a:lnSpc>
              <a:spcBef>
                <a:spcPts val="0"/>
              </a:spcBef>
              <a:buNone/>
            </a:pPr>
            <a:endParaRPr lang="en-GB" sz="1750" dirty="0">
              <a:latin typeface="Comic Sans MS" panose="030F0902030302020204" pitchFamily="66" charset="0"/>
            </a:endParaRPr>
          </a:p>
          <a:p>
            <a:pPr marL="0" indent="0">
              <a:lnSpc>
                <a:spcPct val="100000"/>
              </a:lnSpc>
              <a:spcBef>
                <a:spcPts val="0"/>
              </a:spcBef>
              <a:buNone/>
            </a:pPr>
            <a:r>
              <a:rPr lang="en-GB" sz="1750" dirty="0">
                <a:latin typeface="Comic Sans MS" panose="030F0902030302020204" pitchFamily="66" charset="0"/>
              </a:rPr>
              <a:t>Wren also rebuilt 52 of the City churches, and his work turned the City of London into the city we recognise today. The attached image, said to be a reproduction of the original, shows Sir Christopher Wren’s plan for reconstructing the city following the Great Fire of London. Note on the lower left-hand side an image of </a:t>
            </a:r>
            <a:r>
              <a:rPr lang="en-GB" sz="1750" dirty="0" err="1">
                <a:latin typeface="Comic Sans MS" panose="030F0902030302020204" pitchFamily="66" charset="0"/>
              </a:rPr>
              <a:t>Thamesis</a:t>
            </a:r>
            <a:r>
              <a:rPr lang="en-GB" sz="1750" dirty="0">
                <a:latin typeface="Comic Sans MS" panose="030F0902030302020204" pitchFamily="66" charset="0"/>
              </a:rPr>
              <a:t>, the river god after whom the River Thames is named. In the upper left-hand side the mythical phoenix suggests that London too would rise from the ashes. Some buildings did survive the conflagration, but only a handful can still be seen to this day.</a:t>
            </a:r>
          </a:p>
        </p:txBody>
      </p:sp>
      <p:pic>
        <p:nvPicPr>
          <p:cNvPr id="4" name="Picture 3">
            <a:extLst>
              <a:ext uri="{FF2B5EF4-FFF2-40B4-BE49-F238E27FC236}">
                <a16:creationId xmlns:a16="http://schemas.microsoft.com/office/drawing/2014/main" id="{816D3E95-1595-7B40-B460-C446907B4267}"/>
              </a:ext>
            </a:extLst>
          </p:cNvPr>
          <p:cNvPicPr>
            <a:picLocks noChangeAspect="1"/>
          </p:cNvPicPr>
          <p:nvPr/>
        </p:nvPicPr>
        <p:blipFill>
          <a:blip r:embed="rId2"/>
          <a:stretch>
            <a:fillRect/>
          </a:stretch>
        </p:blipFill>
        <p:spPr>
          <a:xfrm>
            <a:off x="6096000" y="-3313"/>
            <a:ext cx="6095999" cy="4298461"/>
          </a:xfrm>
          <a:prstGeom prst="rect">
            <a:avLst/>
          </a:prstGeom>
        </p:spPr>
      </p:pic>
      <p:sp>
        <p:nvSpPr>
          <p:cNvPr id="6" name="Rectangle 5">
            <a:extLst>
              <a:ext uri="{FF2B5EF4-FFF2-40B4-BE49-F238E27FC236}">
                <a16:creationId xmlns:a16="http://schemas.microsoft.com/office/drawing/2014/main" id="{7112DDE2-CF3D-A442-97E7-5E437EBF7CC9}"/>
              </a:ext>
            </a:extLst>
          </p:cNvPr>
          <p:cNvSpPr/>
          <p:nvPr/>
        </p:nvSpPr>
        <p:spPr>
          <a:xfrm>
            <a:off x="121989" y="848826"/>
            <a:ext cx="5852021" cy="3593291"/>
          </a:xfrm>
          <a:prstGeom prst="rect">
            <a:avLst/>
          </a:prstGeom>
        </p:spPr>
        <p:txBody>
          <a:bodyPr wrap="square">
            <a:spAutoFit/>
          </a:bodyPr>
          <a:lstStyle/>
          <a:p>
            <a:r>
              <a:rPr lang="en-GB" sz="1750" dirty="0">
                <a:latin typeface="Comic Sans MS" panose="030F0902030302020204" pitchFamily="66" charset="0"/>
              </a:rPr>
              <a:t>Although the Great Fire was a catastrophe, it did cleanse the city. The overcrowded and disease ridden streets were destroyed and a new London emerged. A 202-foot monument was erected in Pudding Lane on the spot where the fire began (built between 1671 and 1677). The monument can still be seen today and is marked as a reminder of those terrible days in September 1666.</a:t>
            </a:r>
          </a:p>
          <a:p>
            <a:endParaRPr lang="en-GB" sz="1750" dirty="0">
              <a:latin typeface="Comic Sans MS" panose="030F0902030302020204" pitchFamily="66" charset="0"/>
            </a:endParaRPr>
          </a:p>
          <a:p>
            <a:r>
              <a:rPr lang="en-GB" sz="1750" dirty="0">
                <a:latin typeface="Comic Sans MS" panose="030F0902030302020204" pitchFamily="66" charset="0"/>
              </a:rPr>
              <a:t>Sir Christopher Wren was given the task of re-building London. The planning and rebuild took over 30 years. Wren’s masterpiece St. Paul’s Cathedral was started in 1675 and completed in 1711. In memory of</a:t>
            </a:r>
          </a:p>
        </p:txBody>
      </p:sp>
    </p:spTree>
    <p:extLst>
      <p:ext uri="{BB962C8B-B14F-4D97-AF65-F5344CB8AC3E}">
        <p14:creationId xmlns:p14="http://schemas.microsoft.com/office/powerpoint/2010/main" val="9088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AD3433E3-DD43-5E40-A11F-5C7321A9BE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62" y="902824"/>
            <a:ext cx="4920397" cy="5332801"/>
          </a:xfrm>
        </p:spPr>
      </p:pic>
      <p:pic>
        <p:nvPicPr>
          <p:cNvPr id="7" name="Picture 6" descr="A screenshot of a cell phone&#10;&#10;Description automatically generated">
            <a:extLst>
              <a:ext uri="{FF2B5EF4-FFF2-40B4-BE49-F238E27FC236}">
                <a16:creationId xmlns:a16="http://schemas.microsoft.com/office/drawing/2014/main" id="{6EFF8F9A-055F-0542-8BBE-4731C207E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459" y="686404"/>
            <a:ext cx="4350541" cy="5485193"/>
          </a:xfrm>
          <a:prstGeom prst="rect">
            <a:avLst/>
          </a:prstGeom>
        </p:spPr>
      </p:pic>
      <p:sp>
        <p:nvSpPr>
          <p:cNvPr id="2" name="Title 1">
            <a:extLst>
              <a:ext uri="{FF2B5EF4-FFF2-40B4-BE49-F238E27FC236}">
                <a16:creationId xmlns:a16="http://schemas.microsoft.com/office/drawing/2014/main" id="{70BCC07B-2A0B-B14E-A4E6-F494A043154D}"/>
              </a:ext>
            </a:extLst>
          </p:cNvPr>
          <p:cNvSpPr>
            <a:spLocks noGrp="1"/>
          </p:cNvSpPr>
          <p:nvPr>
            <p:ph type="title"/>
          </p:nvPr>
        </p:nvSpPr>
        <p:spPr>
          <a:xfrm>
            <a:off x="641957" y="2057400"/>
            <a:ext cx="2743200" cy="2743200"/>
          </a:xfrm>
          <a:prstGeom prst="ellipse">
            <a:avLst/>
          </a:prstGeom>
          <a:solidFill>
            <a:srgbClr val="BDD7EE"/>
          </a:solidFill>
          <a:ln w="174625" cmpd="thinThick">
            <a:solidFill>
              <a:srgbClr val="BDD7EE"/>
            </a:solidFill>
          </a:ln>
        </p:spPr>
        <p:txBody>
          <a:bodyPr anchor="ctr">
            <a:normAutofit/>
          </a:bodyPr>
          <a:lstStyle/>
          <a:p>
            <a:pPr algn="ctr"/>
            <a:r>
              <a:rPr lang="en-GB" sz="2600" dirty="0">
                <a:latin typeface="Comic Sans MS" panose="030F0902030302020204" pitchFamily="66" charset="0"/>
              </a:rPr>
              <a:t>The Great Fire Timeline</a:t>
            </a:r>
          </a:p>
        </p:txBody>
      </p:sp>
    </p:spTree>
    <p:extLst>
      <p:ext uri="{BB962C8B-B14F-4D97-AF65-F5344CB8AC3E}">
        <p14:creationId xmlns:p14="http://schemas.microsoft.com/office/powerpoint/2010/main" val="174302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7849"/>
          </a:xfrm>
        </p:spPr>
        <p:txBody>
          <a:bodyPr>
            <a:normAutofit/>
          </a:bodyPr>
          <a:lstStyle/>
          <a:p>
            <a:pPr algn="ctr"/>
            <a:r>
              <a:rPr lang="en-GB" sz="4000" dirty="0">
                <a:latin typeface="Comic Sans MS" panose="030F0702030302020204" pitchFamily="66" charset="0"/>
              </a:rPr>
              <a:t>Names to know:</a:t>
            </a:r>
          </a:p>
        </p:txBody>
      </p:sp>
      <p:sp>
        <p:nvSpPr>
          <p:cNvPr id="3" name="Content Placeholder 2"/>
          <p:cNvSpPr>
            <a:spLocks noGrp="1"/>
          </p:cNvSpPr>
          <p:nvPr>
            <p:ph idx="1"/>
          </p:nvPr>
        </p:nvSpPr>
        <p:spPr>
          <a:xfrm>
            <a:off x="0" y="821803"/>
            <a:ext cx="12192000" cy="6036197"/>
          </a:xfrm>
        </p:spPr>
        <p:txBody>
          <a:bodyPr>
            <a:noAutofit/>
          </a:bodyPr>
          <a:lstStyle/>
          <a:p>
            <a:pPr marL="0" indent="0" fontAlgn="base">
              <a:lnSpc>
                <a:spcPct val="100000"/>
              </a:lnSpc>
              <a:spcBef>
                <a:spcPts val="0"/>
              </a:spcBef>
              <a:buNone/>
            </a:pPr>
            <a:r>
              <a:rPr lang="en-GB" sz="1650" b="1" dirty="0">
                <a:latin typeface="Comic Sans MS" panose="030F0902030302020204" pitchFamily="66" charset="0"/>
              </a:rPr>
              <a:t>Sir Christopher Wren</a:t>
            </a:r>
            <a:r>
              <a:rPr lang="en-GB" sz="1650" dirty="0">
                <a:latin typeface="Comic Sans MS" panose="030F0902030302020204" pitchFamily="66" charset="0"/>
              </a:rPr>
              <a:t> (1632-1723) – Christopher Wren was a famous architect who designed St. Paul’s Cathedral. He had some ideas for how London could be rebuilt after the Great Fire, but the plans were rejected. Instead, he designed a monument to the Great Fire near where it began on Pudding Lane.</a:t>
            </a:r>
          </a:p>
          <a:p>
            <a:pPr marL="0" indent="0" fontAlgn="base">
              <a:lnSpc>
                <a:spcPct val="100000"/>
              </a:lnSpc>
              <a:spcBef>
                <a:spcPts val="0"/>
              </a:spcBef>
              <a:buNone/>
            </a:pPr>
            <a:endParaRPr lang="en-GB" sz="1650" dirty="0">
              <a:latin typeface="Comic Sans MS" panose="030F0902030302020204" pitchFamily="66" charset="0"/>
            </a:endParaRPr>
          </a:p>
          <a:p>
            <a:pPr marL="0" indent="0" fontAlgn="base">
              <a:lnSpc>
                <a:spcPct val="100000"/>
              </a:lnSpc>
              <a:spcBef>
                <a:spcPts val="0"/>
              </a:spcBef>
              <a:buNone/>
            </a:pPr>
            <a:r>
              <a:rPr lang="en-GB" sz="1650" b="1" dirty="0">
                <a:latin typeface="Comic Sans MS" panose="030F0902030302020204" pitchFamily="66" charset="0"/>
              </a:rPr>
              <a:t>Samuel Pepys</a:t>
            </a:r>
            <a:r>
              <a:rPr lang="en-GB" sz="1650" dirty="0">
                <a:latin typeface="Comic Sans MS" panose="030F0902030302020204" pitchFamily="66" charset="0"/>
              </a:rPr>
              <a:t> (1633-1703) – Samuel Pepys is most famous for keeping a diary for most of the 1660s, so he wrote a lot about the Great Fire in 1666. He also played an important part in helping to fight the fire by warning King Charles II that more needed to be done on the day the fire broke out (the King himself, and the Duke of York, took charge).</a:t>
            </a:r>
          </a:p>
          <a:p>
            <a:pPr marL="0" indent="0" fontAlgn="base">
              <a:lnSpc>
                <a:spcPct val="100000"/>
              </a:lnSpc>
              <a:spcBef>
                <a:spcPts val="0"/>
              </a:spcBef>
              <a:buNone/>
            </a:pPr>
            <a:endParaRPr lang="en-GB" sz="1650" dirty="0">
              <a:latin typeface="Comic Sans MS" panose="030F0902030302020204" pitchFamily="66" charset="0"/>
            </a:endParaRPr>
          </a:p>
          <a:p>
            <a:pPr marL="0" indent="0" fontAlgn="base">
              <a:lnSpc>
                <a:spcPct val="100000"/>
              </a:lnSpc>
              <a:spcBef>
                <a:spcPts val="0"/>
              </a:spcBef>
              <a:buNone/>
            </a:pPr>
            <a:r>
              <a:rPr lang="en-GB" sz="1650" b="1" dirty="0">
                <a:latin typeface="Comic Sans MS" panose="030F0902030302020204" pitchFamily="66" charset="0"/>
              </a:rPr>
              <a:t>King Charles II </a:t>
            </a:r>
            <a:r>
              <a:rPr lang="en-GB" sz="1650" dirty="0">
                <a:latin typeface="Comic Sans MS" panose="030F0902030302020204" pitchFamily="66" charset="0"/>
              </a:rPr>
              <a:t>(1630-1685) – King Charles II ruled from 1660-1685, and was king during the Great Fire of London. He helped the fire fighters, gave rewards to people who tried to stop the fire, and helped people who were hungry and homeless after the fire was over.</a:t>
            </a:r>
          </a:p>
          <a:p>
            <a:pPr marL="0" indent="0" fontAlgn="base">
              <a:lnSpc>
                <a:spcPct val="100000"/>
              </a:lnSpc>
              <a:spcBef>
                <a:spcPts val="0"/>
              </a:spcBef>
              <a:buNone/>
            </a:pPr>
            <a:endParaRPr lang="en-GB" sz="1650" dirty="0">
              <a:latin typeface="Comic Sans MS" panose="030F0902030302020204" pitchFamily="66" charset="0"/>
            </a:endParaRPr>
          </a:p>
          <a:p>
            <a:pPr marL="0" indent="0" fontAlgn="base">
              <a:lnSpc>
                <a:spcPct val="100000"/>
              </a:lnSpc>
              <a:spcBef>
                <a:spcPts val="0"/>
              </a:spcBef>
              <a:buNone/>
            </a:pPr>
            <a:r>
              <a:rPr lang="en-GB" sz="1650" b="1" dirty="0">
                <a:latin typeface="Comic Sans MS" panose="030F0902030302020204" pitchFamily="66" charset="0"/>
              </a:rPr>
              <a:t>James, Duke of York</a:t>
            </a:r>
            <a:r>
              <a:rPr lang="en-GB" sz="1650" dirty="0">
                <a:latin typeface="Comic Sans MS" panose="030F0902030302020204" pitchFamily="66" charset="0"/>
              </a:rPr>
              <a:t> (1633-1701) – The Lord High Admiral of England. Along with King Charles II, James took charge of the fire fighting efforts and helped to end the Great Fire. James’ guards acted as policemen to keep people and shops safe during the fire.</a:t>
            </a:r>
          </a:p>
          <a:p>
            <a:pPr marL="0" indent="0" fontAlgn="base">
              <a:lnSpc>
                <a:spcPct val="100000"/>
              </a:lnSpc>
              <a:spcBef>
                <a:spcPts val="0"/>
              </a:spcBef>
              <a:buNone/>
            </a:pPr>
            <a:endParaRPr lang="en-GB" sz="1650" dirty="0">
              <a:latin typeface="Comic Sans MS" panose="030F0902030302020204" pitchFamily="66" charset="0"/>
            </a:endParaRPr>
          </a:p>
          <a:p>
            <a:pPr marL="0" indent="0" fontAlgn="base">
              <a:lnSpc>
                <a:spcPct val="100000"/>
              </a:lnSpc>
              <a:spcBef>
                <a:spcPts val="0"/>
              </a:spcBef>
              <a:buNone/>
            </a:pPr>
            <a:r>
              <a:rPr lang="en-GB" sz="1650" b="1" dirty="0">
                <a:latin typeface="Comic Sans MS" panose="030F0902030302020204" pitchFamily="66" charset="0"/>
              </a:rPr>
              <a:t>John Evelyn</a:t>
            </a:r>
            <a:r>
              <a:rPr lang="en-GB" sz="1650" dirty="0">
                <a:latin typeface="Comic Sans MS" panose="030F0902030302020204" pitchFamily="66" charset="0"/>
              </a:rPr>
              <a:t> (1620-1706) – John Evelyn warned King Charles II in 1661 that the way houses in London were built would mean that a fire would be a disaster. When the Great Fire happened in 1666, he wrote about it in his diary – he walked around the city on 7 September and wrote about how people who had lost their homes were camping in the fields, and that the ground and charred wood was still so hot that holes burned in his shoes.</a:t>
            </a:r>
          </a:p>
          <a:p>
            <a:pPr marL="0" indent="0" fontAlgn="base">
              <a:lnSpc>
                <a:spcPct val="100000"/>
              </a:lnSpc>
              <a:spcBef>
                <a:spcPts val="0"/>
              </a:spcBef>
              <a:buNone/>
            </a:pPr>
            <a:endParaRPr lang="en-GB" sz="1650" dirty="0">
              <a:latin typeface="Comic Sans MS" panose="030F0902030302020204" pitchFamily="66" charset="0"/>
            </a:endParaRPr>
          </a:p>
          <a:p>
            <a:pPr marL="0" indent="0" fontAlgn="base">
              <a:lnSpc>
                <a:spcPct val="100000"/>
              </a:lnSpc>
              <a:spcBef>
                <a:spcPts val="0"/>
              </a:spcBef>
              <a:buNone/>
            </a:pPr>
            <a:r>
              <a:rPr lang="en-GB" sz="1650" b="1" dirty="0">
                <a:latin typeface="Comic Sans MS" panose="030F0902030302020204" pitchFamily="66" charset="0"/>
              </a:rPr>
              <a:t>Thomas </a:t>
            </a:r>
            <a:r>
              <a:rPr lang="en-GB" sz="1650" b="1" dirty="0" err="1">
                <a:latin typeface="Comic Sans MS" panose="030F0902030302020204" pitchFamily="66" charset="0"/>
              </a:rPr>
              <a:t>Faryner</a:t>
            </a:r>
            <a:r>
              <a:rPr lang="en-GB" sz="1650" b="1" dirty="0">
                <a:latin typeface="Comic Sans MS" panose="030F0902030302020204" pitchFamily="66" charset="0"/>
              </a:rPr>
              <a:t> </a:t>
            </a:r>
            <a:r>
              <a:rPr lang="en-GB" sz="1650" dirty="0">
                <a:latin typeface="Comic Sans MS" panose="030F0902030302020204" pitchFamily="66" charset="0"/>
              </a:rPr>
              <a:t>(1616-1670) – Thomas </a:t>
            </a:r>
            <a:r>
              <a:rPr lang="en-GB" sz="1650" dirty="0" err="1">
                <a:latin typeface="Comic Sans MS" panose="030F0902030302020204" pitchFamily="66" charset="0"/>
              </a:rPr>
              <a:t>Faryner</a:t>
            </a:r>
            <a:r>
              <a:rPr lang="en-GB" sz="1650" dirty="0">
                <a:latin typeface="Comic Sans MS" panose="030F0902030302020204" pitchFamily="66" charset="0"/>
              </a:rPr>
              <a:t> was a baker and owned the shop were the first fire broke out on 2 September 1666 that eventually led to most of London burning down. He was a baker to King Charles II</a:t>
            </a:r>
          </a:p>
        </p:txBody>
      </p:sp>
    </p:spTree>
    <p:extLst>
      <p:ext uri="{BB962C8B-B14F-4D97-AF65-F5344CB8AC3E}">
        <p14:creationId xmlns:p14="http://schemas.microsoft.com/office/powerpoint/2010/main" val="258884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2130</Words>
  <Application>Microsoft Macintosh PowerPoint</Application>
  <PresentationFormat>Widescreen</PresentationFormat>
  <Paragraphs>94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Home Learning Challenge</vt:lpstr>
      <vt:lpstr>London in 1666</vt:lpstr>
      <vt:lpstr>The fire that changed our city forever...</vt:lpstr>
      <vt:lpstr>PowerPoint Presentation</vt:lpstr>
      <vt:lpstr>How did they put out the Great Fire of London?</vt:lpstr>
      <vt:lpstr>What happened after the fire?</vt:lpstr>
      <vt:lpstr>A fresh start for London</vt:lpstr>
      <vt:lpstr>The Great Fire Timeline</vt:lpstr>
      <vt:lpstr>Names to know:</vt:lpstr>
      <vt:lpstr>1666 and Beyond</vt:lpstr>
      <vt:lpstr>Helpful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Challenge</dc:title>
  <dc:creator>Molly Bailey</dc:creator>
  <cp:lastModifiedBy>Molly Bailey</cp:lastModifiedBy>
  <cp:revision>10</cp:revision>
  <dcterms:created xsi:type="dcterms:W3CDTF">2020-05-05T11:11:02Z</dcterms:created>
  <dcterms:modified xsi:type="dcterms:W3CDTF">2020-05-05T12:50:13Z</dcterms:modified>
</cp:coreProperties>
</file>