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97" r:id="rId5"/>
    <p:sldId id="2607" r:id="rId6"/>
    <p:sldId id="645" r:id="rId7"/>
    <p:sldId id="689" r:id="rId8"/>
    <p:sldId id="2588" r:id="rId9"/>
    <p:sldId id="2585" r:id="rId10"/>
    <p:sldId id="2599" r:id="rId11"/>
    <p:sldId id="673" r:id="rId12"/>
    <p:sldId id="2625" r:id="rId13"/>
    <p:sldId id="2619" r:id="rId14"/>
    <p:sldId id="2620" r:id="rId15"/>
    <p:sldId id="649" r:id="rId16"/>
    <p:sldId id="668" r:id="rId17"/>
    <p:sldId id="2623" r:id="rId18"/>
    <p:sldId id="2590" r:id="rId19"/>
    <p:sldId id="2591" r:id="rId20"/>
    <p:sldId id="2592" r:id="rId21"/>
    <p:sldId id="2601" r:id="rId22"/>
    <p:sldId id="659" r:id="rId23"/>
    <p:sldId id="662" r:id="rId24"/>
    <p:sldId id="2626" r:id="rId25"/>
    <p:sldId id="664" r:id="rId26"/>
    <p:sldId id="2778" r:id="rId27"/>
    <p:sldId id="693" r:id="rId28"/>
    <p:sldId id="2622" r:id="rId29"/>
    <p:sldId id="2613" r:id="rId30"/>
    <p:sldId id="663" r:id="rId31"/>
    <p:sldId id="2612" r:id="rId32"/>
    <p:sldId id="2627" r:id="rId33"/>
    <p:sldId id="2780" r:id="rId34"/>
    <p:sldId id="687" r:id="rId35"/>
    <p:sldId id="25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D902C13-2FD4-28BD-785F-A82B4AF635D0}" name="Alex Dave" initials="AD" userId="S::Alex.Dave@lgfl.net::7419d647-714f-46ce-9a66-4049cb0ae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6E2"/>
    <a:srgbClr val="EC1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AF181-375A-7401-1034-1296A0C3B0D8}" v="2" dt="2026-02-02T13:56:51.474"/>
    <p1510:client id="{FC218D9F-1E16-0961-A8CE-346735B05C8C}" v="214" dt="2026-02-01T21:27:41.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wift" userId="S::l.swift@burscough-pri.lancs.sch.uk::3525f926-3002-43c0-9a13-7c34d096ff0d" providerId="AD" clId="Web-{335A6FD7-8C2B-8282-69CD-2F28EDE9A67A}"/>
    <pc:docChg chg="delSld">
      <pc:chgData name="Laura Swift" userId="S::l.swift@burscough-pri.lancs.sch.uk::3525f926-3002-43c0-9a13-7c34d096ff0d" providerId="AD" clId="Web-{335A6FD7-8C2B-8282-69CD-2F28EDE9A67A}" dt="2026-01-28T14:48:59.298" v="11"/>
      <pc:docMkLst>
        <pc:docMk/>
      </pc:docMkLst>
    </pc:docChg>
  </pc:docChgLst>
  <pc:docChgLst>
    <pc:chgData name="Laura Swift" userId="S::l.swift@burscough-pri.lancs.sch.uk::3525f926-3002-43c0-9a13-7c34d096ff0d" providerId="AD" clId="Web-{039AF181-375A-7401-1034-1296A0C3B0D8}"/>
    <pc:docChg chg="delSld modSld">
      <pc:chgData name="Laura Swift" userId="S::l.swift@burscough-pri.lancs.sch.uk::3525f926-3002-43c0-9a13-7c34d096ff0d" providerId="AD" clId="Web-{039AF181-375A-7401-1034-1296A0C3B0D8}" dt="2026-02-02T13:56:51.474" v="1"/>
      <pc:docMkLst>
        <pc:docMk/>
      </pc:docMkLst>
      <pc:sldChg chg="delSp">
        <pc:chgData name="Laura Swift" userId="S::l.swift@burscough-pri.lancs.sch.uk::3525f926-3002-43c0-9a13-7c34d096ff0d" providerId="AD" clId="Web-{039AF181-375A-7401-1034-1296A0C3B0D8}" dt="2026-02-02T13:56:51.474" v="1"/>
        <pc:sldMkLst>
          <pc:docMk/>
          <pc:sldMk cId="3373393261" sldId="2620"/>
        </pc:sldMkLst>
        <pc:spChg chg="del">
          <ac:chgData name="Laura Swift" userId="S::l.swift@burscough-pri.lancs.sch.uk::3525f926-3002-43c0-9a13-7c34d096ff0d" providerId="AD" clId="Web-{039AF181-375A-7401-1034-1296A0C3B0D8}" dt="2026-02-02T13:56:51.474" v="1"/>
          <ac:spMkLst>
            <pc:docMk/>
            <pc:sldMk cId="3373393261" sldId="2620"/>
            <ac:spMk id="2" creationId="{BCD4C555-3830-918E-C2B0-18CA8C800016}"/>
          </ac:spMkLst>
        </pc:spChg>
      </pc:sldChg>
      <pc:sldChg chg="del">
        <pc:chgData name="Laura Swift" userId="S::l.swift@burscough-pri.lancs.sch.uk::3525f926-3002-43c0-9a13-7c34d096ff0d" providerId="AD" clId="Web-{039AF181-375A-7401-1034-1296A0C3B0D8}" dt="2026-02-02T13:56:50.021" v="0"/>
        <pc:sldMkLst>
          <pc:docMk/>
          <pc:sldMk cId="323731048" sldId="2624"/>
        </pc:sldMkLst>
      </pc:sldChg>
    </pc:docChg>
  </pc:docChgLst>
  <pc:docChgLst>
    <pc:chgData name="Laura Swift" userId="S::l.swift@burscough-pri.lancs.sch.uk::3525f926-3002-43c0-9a13-7c34d096ff0d" providerId="AD" clId="Web-{FC218D9F-1E16-0961-A8CE-346735B05C8C}"/>
    <pc:docChg chg="addSld delSld modSld">
      <pc:chgData name="Laura Swift" userId="S::l.swift@burscough-pri.lancs.sch.uk::3525f926-3002-43c0-9a13-7c34d096ff0d" providerId="AD" clId="Web-{FC218D9F-1E16-0961-A8CE-346735B05C8C}" dt="2026-02-01T21:27:41.052" v="117"/>
      <pc:docMkLst>
        <pc:docMk/>
      </pc:docMkLst>
      <pc:sldChg chg="add del">
        <pc:chgData name="Laura Swift" userId="S::l.swift@burscough-pri.lancs.sch.uk::3525f926-3002-43c0-9a13-7c34d096ff0d" providerId="AD" clId="Web-{FC218D9F-1E16-0961-A8CE-346735B05C8C}" dt="2026-02-01T21:24:11.297" v="93"/>
        <pc:sldMkLst>
          <pc:docMk/>
          <pc:sldMk cId="1877315181" sldId="256"/>
        </pc:sldMkLst>
      </pc:sldChg>
      <pc:sldChg chg="del">
        <pc:chgData name="Laura Swift" userId="S::l.swift@burscough-pri.lancs.sch.uk::3525f926-3002-43c0-9a13-7c34d096ff0d" providerId="AD" clId="Web-{FC218D9F-1E16-0961-A8CE-346735B05C8C}" dt="2026-02-01T21:22:06.262" v="34"/>
        <pc:sldMkLst>
          <pc:docMk/>
          <pc:sldMk cId="1068967536" sldId="274"/>
        </pc:sldMkLst>
      </pc:sldChg>
      <pc:sldChg chg="add del">
        <pc:chgData name="Laura Swift" userId="S::l.swift@burscough-pri.lancs.sch.uk::3525f926-3002-43c0-9a13-7c34d096ff0d" providerId="AD" clId="Web-{FC218D9F-1E16-0961-A8CE-346735B05C8C}" dt="2026-02-01T21:24:50.002" v="103"/>
        <pc:sldMkLst>
          <pc:docMk/>
          <pc:sldMk cId="1948901354" sldId="402"/>
        </pc:sldMkLst>
      </pc:sldChg>
      <pc:sldChg chg="add del">
        <pc:chgData name="Laura Swift" userId="S::l.swift@burscough-pri.lancs.sch.uk::3525f926-3002-43c0-9a13-7c34d096ff0d" providerId="AD" clId="Web-{FC218D9F-1E16-0961-A8CE-346735B05C8C}" dt="2026-02-01T21:24:00.031" v="92"/>
        <pc:sldMkLst>
          <pc:docMk/>
          <pc:sldMk cId="3852493848" sldId="605"/>
        </pc:sldMkLst>
      </pc:sldChg>
      <pc:sldChg chg="del">
        <pc:chgData name="Laura Swift" userId="S::l.swift@burscough-pri.lancs.sch.uk::3525f926-3002-43c0-9a13-7c34d096ff0d" providerId="AD" clId="Web-{FC218D9F-1E16-0961-A8CE-346735B05C8C}" dt="2026-02-01T21:22:06.918" v="35"/>
        <pc:sldMkLst>
          <pc:docMk/>
          <pc:sldMk cId="669113202" sldId="629"/>
        </pc:sldMkLst>
      </pc:sldChg>
      <pc:sldChg chg="del">
        <pc:chgData name="Laura Swift" userId="S::l.swift@burscough-pri.lancs.sch.uk::3525f926-3002-43c0-9a13-7c34d096ff0d" providerId="AD" clId="Web-{FC218D9F-1E16-0961-A8CE-346735B05C8C}" dt="2026-02-01T21:22:07.418" v="36"/>
        <pc:sldMkLst>
          <pc:docMk/>
          <pc:sldMk cId="2787389653" sldId="633"/>
        </pc:sldMkLst>
      </pc:sldChg>
      <pc:sldChg chg="del">
        <pc:chgData name="Laura Swift" userId="S::l.swift@burscough-pri.lancs.sch.uk::3525f926-3002-43c0-9a13-7c34d096ff0d" providerId="AD" clId="Web-{FC218D9F-1E16-0961-A8CE-346735B05C8C}" dt="2026-02-01T21:22:15.700" v="46"/>
        <pc:sldMkLst>
          <pc:docMk/>
          <pc:sldMk cId="2516030327" sldId="647"/>
        </pc:sldMkLst>
      </pc:sldChg>
      <pc:sldChg chg="add del">
        <pc:chgData name="Laura Swift" userId="S::l.swift@burscough-pri.lancs.sch.uk::3525f926-3002-43c0-9a13-7c34d096ff0d" providerId="AD" clId="Web-{FC218D9F-1E16-0961-A8CE-346735B05C8C}" dt="2026-02-01T21:26:30.254" v="110"/>
        <pc:sldMkLst>
          <pc:docMk/>
          <pc:sldMk cId="2067054606" sldId="648"/>
        </pc:sldMkLst>
      </pc:sldChg>
      <pc:sldChg chg="del">
        <pc:chgData name="Laura Swift" userId="S::l.swift@burscough-pri.lancs.sch.uk::3525f926-3002-43c0-9a13-7c34d096ff0d" providerId="AD" clId="Web-{FC218D9F-1E16-0961-A8CE-346735B05C8C}" dt="2026-02-01T21:20:08.741" v="14"/>
        <pc:sldMkLst>
          <pc:docMk/>
          <pc:sldMk cId="504513416" sldId="654"/>
        </pc:sldMkLst>
      </pc:sldChg>
      <pc:sldChg chg="del">
        <pc:chgData name="Laura Swift" userId="S::l.swift@burscough-pri.lancs.sch.uk::3525f926-3002-43c0-9a13-7c34d096ff0d" providerId="AD" clId="Web-{FC218D9F-1E16-0961-A8CE-346735B05C8C}" dt="2026-02-01T21:16:43.274" v="4"/>
        <pc:sldMkLst>
          <pc:docMk/>
          <pc:sldMk cId="3066559569" sldId="656"/>
        </pc:sldMkLst>
      </pc:sldChg>
      <pc:sldChg chg="del">
        <pc:chgData name="Laura Swift" userId="S::l.swift@burscough-pri.lancs.sch.uk::3525f926-3002-43c0-9a13-7c34d096ff0d" providerId="AD" clId="Web-{FC218D9F-1E16-0961-A8CE-346735B05C8C}" dt="2026-02-01T21:17:31.089" v="8"/>
        <pc:sldMkLst>
          <pc:docMk/>
          <pc:sldMk cId="442946377" sldId="657"/>
        </pc:sldMkLst>
      </pc:sldChg>
      <pc:sldChg chg="del">
        <pc:chgData name="Laura Swift" userId="S::l.swift@burscough-pri.lancs.sch.uk::3525f926-3002-43c0-9a13-7c34d096ff0d" providerId="AD" clId="Web-{FC218D9F-1E16-0961-A8CE-346735B05C8C}" dt="2026-02-01T21:16:39.321" v="1"/>
        <pc:sldMkLst>
          <pc:docMk/>
          <pc:sldMk cId="3480006944" sldId="658"/>
        </pc:sldMkLst>
      </pc:sldChg>
      <pc:sldChg chg="del">
        <pc:chgData name="Laura Swift" userId="S::l.swift@burscough-pri.lancs.sch.uk::3525f926-3002-43c0-9a13-7c34d096ff0d" providerId="AD" clId="Web-{FC218D9F-1E16-0961-A8CE-346735B05C8C}" dt="2026-02-01T21:20:07.147" v="12"/>
        <pc:sldMkLst>
          <pc:docMk/>
          <pc:sldMk cId="1273189157" sldId="660"/>
        </pc:sldMkLst>
      </pc:sldChg>
      <pc:sldChg chg="del">
        <pc:chgData name="Laura Swift" userId="S::l.swift@burscough-pri.lancs.sch.uk::3525f926-3002-43c0-9a13-7c34d096ff0d" providerId="AD" clId="Web-{FC218D9F-1E16-0961-A8CE-346735B05C8C}" dt="2026-02-01T21:20:07.944" v="13"/>
        <pc:sldMkLst>
          <pc:docMk/>
          <pc:sldMk cId="2956888733" sldId="665"/>
        </pc:sldMkLst>
      </pc:sldChg>
      <pc:sldChg chg="del">
        <pc:chgData name="Laura Swift" userId="S::l.swift@burscough-pri.lancs.sch.uk::3525f926-3002-43c0-9a13-7c34d096ff0d" providerId="AD" clId="Web-{FC218D9F-1E16-0961-A8CE-346735B05C8C}" dt="2026-02-01T21:20:09.116" v="15"/>
        <pc:sldMkLst>
          <pc:docMk/>
          <pc:sldMk cId="4281402588" sldId="666"/>
        </pc:sldMkLst>
      </pc:sldChg>
      <pc:sldChg chg="del">
        <pc:chgData name="Laura Swift" userId="S::l.swift@burscough-pri.lancs.sch.uk::3525f926-3002-43c0-9a13-7c34d096ff0d" providerId="AD" clId="Web-{FC218D9F-1E16-0961-A8CE-346735B05C8C}" dt="2026-02-01T21:17:30.292" v="7"/>
        <pc:sldMkLst>
          <pc:docMk/>
          <pc:sldMk cId="3336342914" sldId="667"/>
        </pc:sldMkLst>
      </pc:sldChg>
      <pc:sldChg chg="del">
        <pc:chgData name="Laura Swift" userId="S::l.swift@burscough-pri.lancs.sch.uk::3525f926-3002-43c0-9a13-7c34d096ff0d" providerId="AD" clId="Web-{FC218D9F-1E16-0961-A8CE-346735B05C8C}" dt="2026-02-01T21:17:29.058" v="6"/>
        <pc:sldMkLst>
          <pc:docMk/>
          <pc:sldMk cId="540997328" sldId="671"/>
        </pc:sldMkLst>
      </pc:sldChg>
      <pc:sldChg chg="del">
        <pc:chgData name="Laura Swift" userId="S::l.swift@burscough-pri.lancs.sch.uk::3525f926-3002-43c0-9a13-7c34d096ff0d" providerId="AD" clId="Web-{FC218D9F-1E16-0961-A8CE-346735B05C8C}" dt="2026-02-01T21:21:18.416" v="22"/>
        <pc:sldMkLst>
          <pc:docMk/>
          <pc:sldMk cId="2838824579" sldId="672"/>
        </pc:sldMkLst>
      </pc:sldChg>
      <pc:sldChg chg="add del">
        <pc:chgData name="Laura Swift" userId="S::l.swift@burscough-pri.lancs.sch.uk::3525f926-3002-43c0-9a13-7c34d096ff0d" providerId="AD" clId="Web-{FC218D9F-1E16-0961-A8CE-346735B05C8C}" dt="2026-02-01T21:26:36.160" v="112"/>
        <pc:sldMkLst>
          <pc:docMk/>
          <pc:sldMk cId="1261550353" sldId="677"/>
        </pc:sldMkLst>
      </pc:sldChg>
      <pc:sldChg chg="del">
        <pc:chgData name="Laura Swift" userId="S::l.swift@burscough-pri.lancs.sch.uk::3525f926-3002-43c0-9a13-7c34d096ff0d" providerId="AD" clId="Web-{FC218D9F-1E16-0961-A8CE-346735B05C8C}" dt="2026-02-01T21:16:42.571" v="3"/>
        <pc:sldMkLst>
          <pc:docMk/>
          <pc:sldMk cId="2045805653" sldId="681"/>
        </pc:sldMkLst>
      </pc:sldChg>
      <pc:sldChg chg="add del">
        <pc:chgData name="Laura Swift" userId="S::l.swift@burscough-pri.lancs.sch.uk::3525f926-3002-43c0-9a13-7c34d096ff0d" providerId="AD" clId="Web-{FC218D9F-1E16-0961-A8CE-346735B05C8C}" dt="2026-02-01T21:23:58.844" v="91"/>
        <pc:sldMkLst>
          <pc:docMk/>
          <pc:sldMk cId="1446353699" sldId="691"/>
        </pc:sldMkLst>
      </pc:sldChg>
      <pc:sldChg chg="del">
        <pc:chgData name="Laura Swift" userId="S::l.swift@burscough-pri.lancs.sch.uk::3525f926-3002-43c0-9a13-7c34d096ff0d" providerId="AD" clId="Web-{FC218D9F-1E16-0961-A8CE-346735B05C8C}" dt="2026-02-01T21:22:08.434" v="38"/>
        <pc:sldMkLst>
          <pc:docMk/>
          <pc:sldMk cId="3593986860" sldId="998"/>
        </pc:sldMkLst>
      </pc:sldChg>
      <pc:sldChg chg="del">
        <pc:chgData name="Laura Swift" userId="S::l.swift@burscough-pri.lancs.sch.uk::3525f926-3002-43c0-9a13-7c34d096ff0d" providerId="AD" clId="Web-{FC218D9F-1E16-0961-A8CE-346735B05C8C}" dt="2026-02-01T21:22:09.309" v="39"/>
        <pc:sldMkLst>
          <pc:docMk/>
          <pc:sldMk cId="2907548529" sldId="1016"/>
        </pc:sldMkLst>
      </pc:sldChg>
      <pc:sldChg chg="del">
        <pc:chgData name="Laura Swift" userId="S::l.swift@burscough-pri.lancs.sch.uk::3525f926-3002-43c0-9a13-7c34d096ff0d" providerId="AD" clId="Web-{FC218D9F-1E16-0961-A8CE-346735B05C8C}" dt="2026-02-01T21:22:14.278" v="44"/>
        <pc:sldMkLst>
          <pc:docMk/>
          <pc:sldMk cId="2701184967" sldId="1032"/>
        </pc:sldMkLst>
      </pc:sldChg>
      <pc:sldChg chg="del">
        <pc:chgData name="Laura Swift" userId="S::l.swift@burscough-pri.lancs.sch.uk::3525f926-3002-43c0-9a13-7c34d096ff0d" providerId="AD" clId="Web-{FC218D9F-1E16-0961-A8CE-346735B05C8C}" dt="2026-02-01T21:22:13.716" v="43"/>
        <pc:sldMkLst>
          <pc:docMk/>
          <pc:sldMk cId="741250378" sldId="1035"/>
        </pc:sldMkLst>
      </pc:sldChg>
      <pc:sldChg chg="del">
        <pc:chgData name="Laura Swift" userId="S::l.swift@burscough-pri.lancs.sch.uk::3525f926-3002-43c0-9a13-7c34d096ff0d" providerId="AD" clId="Web-{FC218D9F-1E16-0961-A8CE-346735B05C8C}" dt="2026-02-01T21:22:11.903" v="42"/>
        <pc:sldMkLst>
          <pc:docMk/>
          <pc:sldMk cId="1338334348" sldId="1036"/>
        </pc:sldMkLst>
      </pc:sldChg>
      <pc:sldChg chg="del">
        <pc:chgData name="Laura Swift" userId="S::l.swift@burscough-pri.lancs.sch.uk::3525f926-3002-43c0-9a13-7c34d096ff0d" providerId="AD" clId="Web-{FC218D9F-1E16-0961-A8CE-346735B05C8C}" dt="2026-02-01T21:22:11.481" v="41"/>
        <pc:sldMkLst>
          <pc:docMk/>
          <pc:sldMk cId="449316495" sldId="1037"/>
        </pc:sldMkLst>
      </pc:sldChg>
      <pc:sldChg chg="del">
        <pc:chgData name="Laura Swift" userId="S::l.swift@burscough-pri.lancs.sch.uk::3525f926-3002-43c0-9a13-7c34d096ff0d" providerId="AD" clId="Web-{FC218D9F-1E16-0961-A8CE-346735B05C8C}" dt="2026-02-01T21:22:02.637" v="29"/>
        <pc:sldMkLst>
          <pc:docMk/>
          <pc:sldMk cId="91785500" sldId="1048"/>
        </pc:sldMkLst>
      </pc:sldChg>
      <pc:sldChg chg="del">
        <pc:chgData name="Laura Swift" userId="S::l.swift@burscough-pri.lancs.sch.uk::3525f926-3002-43c0-9a13-7c34d096ff0d" providerId="AD" clId="Web-{FC218D9F-1E16-0961-A8CE-346735B05C8C}" dt="2026-02-01T21:22:04.809" v="32"/>
        <pc:sldMkLst>
          <pc:docMk/>
          <pc:sldMk cId="967204221" sldId="1057"/>
        </pc:sldMkLst>
      </pc:sldChg>
      <pc:sldChg chg="del">
        <pc:chgData name="Laura Swift" userId="S::l.swift@burscough-pri.lancs.sch.uk::3525f926-3002-43c0-9a13-7c34d096ff0d" providerId="AD" clId="Web-{FC218D9F-1E16-0961-A8CE-346735B05C8C}" dt="2026-02-01T21:22:01.887" v="28"/>
        <pc:sldMkLst>
          <pc:docMk/>
          <pc:sldMk cId="4292021274" sldId="1061"/>
        </pc:sldMkLst>
      </pc:sldChg>
      <pc:sldChg chg="del">
        <pc:chgData name="Laura Swift" userId="S::l.swift@burscough-pri.lancs.sch.uk::3525f926-3002-43c0-9a13-7c34d096ff0d" providerId="AD" clId="Web-{FC218D9F-1E16-0961-A8CE-346735B05C8C}" dt="2026-02-01T21:22:00.996" v="27"/>
        <pc:sldMkLst>
          <pc:docMk/>
          <pc:sldMk cId="4002020128" sldId="1062"/>
        </pc:sldMkLst>
      </pc:sldChg>
      <pc:sldChg chg="del">
        <pc:chgData name="Laura Swift" userId="S::l.swift@burscough-pri.lancs.sch.uk::3525f926-3002-43c0-9a13-7c34d096ff0d" providerId="AD" clId="Web-{FC218D9F-1E16-0961-A8CE-346735B05C8C}" dt="2026-02-01T21:22:05.450" v="33"/>
        <pc:sldMkLst>
          <pc:docMk/>
          <pc:sldMk cId="2011055448" sldId="1080"/>
        </pc:sldMkLst>
      </pc:sldChg>
      <pc:sldChg chg="add del">
        <pc:chgData name="Laura Swift" userId="S::l.swift@burscough-pri.lancs.sch.uk::3525f926-3002-43c0-9a13-7c34d096ff0d" providerId="AD" clId="Web-{FC218D9F-1E16-0961-A8CE-346735B05C8C}" dt="2026-02-01T21:23:40.031" v="90"/>
        <pc:sldMkLst>
          <pc:docMk/>
          <pc:sldMk cId="2008497573" sldId="1647"/>
        </pc:sldMkLst>
      </pc:sldChg>
      <pc:sldChg chg="add del">
        <pc:chgData name="Laura Swift" userId="S::l.swift@burscough-pri.lancs.sch.uk::3525f926-3002-43c0-9a13-7c34d096ff0d" providerId="AD" clId="Web-{FC218D9F-1E16-0961-A8CE-346735B05C8C}" dt="2026-02-01T21:25:08.471" v="106"/>
        <pc:sldMkLst>
          <pc:docMk/>
          <pc:sldMk cId="1162929657" sldId="1648"/>
        </pc:sldMkLst>
      </pc:sldChg>
      <pc:sldChg chg="del">
        <pc:chgData name="Laura Swift" userId="S::l.swift@burscough-pri.lancs.sch.uk::3525f926-3002-43c0-9a13-7c34d096ff0d" providerId="AD" clId="Web-{FC218D9F-1E16-0961-A8CE-346735B05C8C}" dt="2026-02-01T21:22:04.043" v="31"/>
        <pc:sldMkLst>
          <pc:docMk/>
          <pc:sldMk cId="1442157929" sldId="2582"/>
        </pc:sldMkLst>
      </pc:sldChg>
      <pc:sldChg chg="del">
        <pc:chgData name="Laura Swift" userId="S::l.swift@burscough-pri.lancs.sch.uk::3525f926-3002-43c0-9a13-7c34d096ff0d" providerId="AD" clId="Web-{FC218D9F-1E16-0961-A8CE-346735B05C8C}" dt="2026-02-01T21:22:03.106" v="30"/>
        <pc:sldMkLst>
          <pc:docMk/>
          <pc:sldMk cId="400847407" sldId="2583"/>
        </pc:sldMkLst>
      </pc:sldChg>
      <pc:sldChg chg="del">
        <pc:chgData name="Laura Swift" userId="S::l.swift@burscough-pri.lancs.sch.uk::3525f926-3002-43c0-9a13-7c34d096ff0d" providerId="AD" clId="Web-{FC218D9F-1E16-0961-A8CE-346735B05C8C}" dt="2026-02-01T21:16:37.633" v="0"/>
        <pc:sldMkLst>
          <pc:docMk/>
          <pc:sldMk cId="1869901218" sldId="2586"/>
        </pc:sldMkLst>
      </pc:sldChg>
      <pc:sldChg chg="del">
        <pc:chgData name="Laura Swift" userId="S::l.swift@burscough-pri.lancs.sch.uk::3525f926-3002-43c0-9a13-7c34d096ff0d" providerId="AD" clId="Web-{FC218D9F-1E16-0961-A8CE-346735B05C8C}" dt="2026-02-01T21:27:41.052" v="117"/>
        <pc:sldMkLst>
          <pc:docMk/>
          <pc:sldMk cId="422397015" sldId="2587"/>
        </pc:sldMkLst>
      </pc:sldChg>
      <pc:sldChg chg="del">
        <pc:chgData name="Laura Swift" userId="S::l.swift@burscough-pri.lancs.sch.uk::3525f926-3002-43c0-9a13-7c34d096ff0d" providerId="AD" clId="Web-{FC218D9F-1E16-0961-A8CE-346735B05C8C}" dt="2026-02-01T21:20:10.147" v="17"/>
        <pc:sldMkLst>
          <pc:docMk/>
          <pc:sldMk cId="2906072739" sldId="2589"/>
        </pc:sldMkLst>
      </pc:sldChg>
      <pc:sldChg chg="del">
        <pc:chgData name="Laura Swift" userId="S::l.swift@burscough-pri.lancs.sch.uk::3525f926-3002-43c0-9a13-7c34d096ff0d" providerId="AD" clId="Web-{FC218D9F-1E16-0961-A8CE-346735B05C8C}" dt="2026-02-01T21:21:16.807" v="20"/>
        <pc:sldMkLst>
          <pc:docMk/>
          <pc:sldMk cId="4061782576" sldId="2595"/>
        </pc:sldMkLst>
      </pc:sldChg>
      <pc:sldChg chg="del">
        <pc:chgData name="Laura Swift" userId="S::l.swift@burscough-pri.lancs.sch.uk::3525f926-3002-43c0-9a13-7c34d096ff0d" providerId="AD" clId="Web-{FC218D9F-1E16-0961-A8CE-346735B05C8C}" dt="2026-02-01T21:21:17.729" v="21"/>
        <pc:sldMkLst>
          <pc:docMk/>
          <pc:sldMk cId="2934148188" sldId="2596"/>
        </pc:sldMkLst>
      </pc:sldChg>
      <pc:sldChg chg="del">
        <pc:chgData name="Laura Swift" userId="S::l.swift@burscough-pri.lancs.sch.uk::3525f926-3002-43c0-9a13-7c34d096ff0d" providerId="AD" clId="Web-{FC218D9F-1E16-0961-A8CE-346735B05C8C}" dt="2026-02-01T21:16:48.602" v="5"/>
        <pc:sldMkLst>
          <pc:docMk/>
          <pc:sldMk cId="1109045881" sldId="2598"/>
        </pc:sldMkLst>
      </pc:sldChg>
      <pc:sldChg chg="del">
        <pc:chgData name="Laura Swift" userId="S::l.swift@burscough-pri.lancs.sch.uk::3525f926-3002-43c0-9a13-7c34d096ff0d" providerId="AD" clId="Web-{FC218D9F-1E16-0961-A8CE-346735B05C8C}" dt="2026-02-01T21:17:32.464" v="9"/>
        <pc:sldMkLst>
          <pc:docMk/>
          <pc:sldMk cId="120940540" sldId="2600"/>
        </pc:sldMkLst>
      </pc:sldChg>
      <pc:sldChg chg="del">
        <pc:chgData name="Laura Swift" userId="S::l.swift@burscough-pri.lancs.sch.uk::3525f926-3002-43c0-9a13-7c34d096ff0d" providerId="AD" clId="Web-{FC218D9F-1E16-0961-A8CE-346735B05C8C}" dt="2026-02-01T21:20:06.007" v="11"/>
        <pc:sldMkLst>
          <pc:docMk/>
          <pc:sldMk cId="27427941" sldId="2602"/>
        </pc:sldMkLst>
      </pc:sldChg>
      <pc:sldChg chg="del">
        <pc:chgData name="Laura Swift" userId="S::l.swift@burscough-pri.lancs.sch.uk::3525f926-3002-43c0-9a13-7c34d096ff0d" providerId="AD" clId="Web-{FC218D9F-1E16-0961-A8CE-346735B05C8C}" dt="2026-02-01T21:26:39.957" v="115"/>
        <pc:sldMkLst>
          <pc:docMk/>
          <pc:sldMk cId="1038979294" sldId="2603"/>
        </pc:sldMkLst>
      </pc:sldChg>
      <pc:sldChg chg="del">
        <pc:chgData name="Laura Swift" userId="S::l.swift@burscough-pri.lancs.sch.uk::3525f926-3002-43c0-9a13-7c34d096ff0d" providerId="AD" clId="Web-{FC218D9F-1E16-0961-A8CE-346735B05C8C}" dt="2026-02-01T21:21:14.823" v="18"/>
        <pc:sldMkLst>
          <pc:docMk/>
          <pc:sldMk cId="4131648578" sldId="2604"/>
        </pc:sldMkLst>
      </pc:sldChg>
      <pc:sldChg chg="add del">
        <pc:chgData name="Laura Swift" userId="S::l.swift@burscough-pri.lancs.sch.uk::3525f926-3002-43c0-9a13-7c34d096ff0d" providerId="AD" clId="Web-{FC218D9F-1E16-0961-A8CE-346735B05C8C}" dt="2026-02-01T21:22:16.638" v="47"/>
        <pc:sldMkLst>
          <pc:docMk/>
          <pc:sldMk cId="3816354890" sldId="2605"/>
        </pc:sldMkLst>
      </pc:sldChg>
      <pc:sldChg chg="del">
        <pc:chgData name="Laura Swift" userId="S::l.swift@burscough-pri.lancs.sch.uk::3525f926-3002-43c0-9a13-7c34d096ff0d" providerId="AD" clId="Web-{FC218D9F-1E16-0961-A8CE-346735B05C8C}" dt="2026-02-01T21:27:06.270" v="116"/>
        <pc:sldMkLst>
          <pc:docMk/>
          <pc:sldMk cId="916043920" sldId="2609"/>
        </pc:sldMkLst>
      </pc:sldChg>
      <pc:sldChg chg="del">
        <pc:chgData name="Laura Swift" userId="S::l.swift@burscough-pri.lancs.sch.uk::3525f926-3002-43c0-9a13-7c34d096ff0d" providerId="AD" clId="Web-{FC218D9F-1E16-0961-A8CE-346735B05C8C}" dt="2026-02-01T21:17:34.402" v="10"/>
        <pc:sldMkLst>
          <pc:docMk/>
          <pc:sldMk cId="1358991612" sldId="2610"/>
        </pc:sldMkLst>
      </pc:sldChg>
      <pc:sldChg chg="add del">
        <pc:chgData name="Laura Swift" userId="S::l.swift@burscough-pri.lancs.sch.uk::3525f926-3002-43c0-9a13-7c34d096ff0d" providerId="AD" clId="Web-{FC218D9F-1E16-0961-A8CE-346735B05C8C}" dt="2026-02-01T21:23:04.264" v="89"/>
        <pc:sldMkLst>
          <pc:docMk/>
          <pc:sldMk cId="1922383394" sldId="2615"/>
        </pc:sldMkLst>
      </pc:sldChg>
      <pc:sldChg chg="add del">
        <pc:chgData name="Laura Swift" userId="S::l.swift@burscough-pri.lancs.sch.uk::3525f926-3002-43c0-9a13-7c34d096ff0d" providerId="AD" clId="Web-{FC218D9F-1E16-0961-A8CE-346735B05C8C}" dt="2026-02-01T21:24:52.642" v="104"/>
        <pc:sldMkLst>
          <pc:docMk/>
          <pc:sldMk cId="3244571516" sldId="2616"/>
        </pc:sldMkLst>
      </pc:sldChg>
      <pc:sldChg chg="del">
        <pc:chgData name="Laura Swift" userId="S::l.swift@burscough-pri.lancs.sch.uk::3525f926-3002-43c0-9a13-7c34d096ff0d" providerId="AD" clId="Web-{FC218D9F-1E16-0961-A8CE-346735B05C8C}" dt="2026-02-01T21:16:40.836" v="2"/>
        <pc:sldMkLst>
          <pc:docMk/>
          <pc:sldMk cId="88413184" sldId="2618"/>
        </pc:sldMkLst>
      </pc:sldChg>
      <pc:sldChg chg="del">
        <pc:chgData name="Laura Swift" userId="S::l.swift@burscough-pri.lancs.sch.uk::3525f926-3002-43c0-9a13-7c34d096ff0d" providerId="AD" clId="Web-{FC218D9F-1E16-0961-A8CE-346735B05C8C}" dt="2026-02-01T21:21:20.073" v="24"/>
        <pc:sldMkLst>
          <pc:docMk/>
          <pc:sldMk cId="2013853080" sldId="2621"/>
        </pc:sldMkLst>
      </pc:sldChg>
      <pc:sldChg chg="del">
        <pc:chgData name="Laura Swift" userId="S::l.swift@burscough-pri.lancs.sch.uk::3525f926-3002-43c0-9a13-7c34d096ff0d" providerId="AD" clId="Web-{FC218D9F-1E16-0961-A8CE-346735B05C8C}" dt="2026-02-01T21:20:09.804" v="16"/>
        <pc:sldMkLst>
          <pc:docMk/>
          <pc:sldMk cId="3852942781" sldId="2628"/>
        </pc:sldMkLst>
      </pc:sldChg>
      <pc:sldChg chg="add del">
        <pc:chgData name="Laura Swift" userId="S::l.swift@burscough-pri.lancs.sch.uk::3525f926-3002-43c0-9a13-7c34d096ff0d" providerId="AD" clId="Web-{FC218D9F-1E16-0961-A8CE-346735B05C8C}" dt="2026-02-01T21:24:47.939" v="101"/>
        <pc:sldMkLst>
          <pc:docMk/>
          <pc:sldMk cId="921394387" sldId="2629"/>
        </pc:sldMkLst>
      </pc:sldChg>
      <pc:sldChg chg="add del">
        <pc:chgData name="Laura Swift" userId="S::l.swift@burscough-pri.lancs.sch.uk::3525f926-3002-43c0-9a13-7c34d096ff0d" providerId="AD" clId="Web-{FC218D9F-1E16-0961-A8CE-346735B05C8C}" dt="2026-02-01T21:26:33.457" v="111"/>
        <pc:sldMkLst>
          <pc:docMk/>
          <pc:sldMk cId="1107789789" sldId="2770"/>
        </pc:sldMkLst>
      </pc:sldChg>
      <pc:sldChg chg="add del">
        <pc:chgData name="Laura Swift" userId="S::l.swift@burscough-pri.lancs.sch.uk::3525f926-3002-43c0-9a13-7c34d096ff0d" providerId="AD" clId="Web-{FC218D9F-1E16-0961-A8CE-346735B05C8C}" dt="2026-02-01T21:26:37.910" v="114"/>
        <pc:sldMkLst>
          <pc:docMk/>
          <pc:sldMk cId="1085115790" sldId="2771"/>
        </pc:sldMkLst>
      </pc:sldChg>
      <pc:sldChg chg="add del">
        <pc:chgData name="Laura Swift" userId="S::l.swift@burscough-pri.lancs.sch.uk::3525f926-3002-43c0-9a13-7c34d096ff0d" providerId="AD" clId="Web-{FC218D9F-1E16-0961-A8CE-346735B05C8C}" dt="2026-02-01T21:26:00.144" v="108"/>
        <pc:sldMkLst>
          <pc:docMk/>
          <pc:sldMk cId="3057116882" sldId="2772"/>
        </pc:sldMkLst>
      </pc:sldChg>
      <pc:sldChg chg="modSp add del">
        <pc:chgData name="Laura Swift" userId="S::l.swift@burscough-pri.lancs.sch.uk::3525f926-3002-43c0-9a13-7c34d096ff0d" providerId="AD" clId="Web-{FC218D9F-1E16-0961-A8CE-346735B05C8C}" dt="2026-02-01T21:24:48.970" v="102"/>
        <pc:sldMkLst>
          <pc:docMk/>
          <pc:sldMk cId="3122530351" sldId="2773"/>
        </pc:sldMkLst>
        <pc:spChg chg="mod">
          <ac:chgData name="Laura Swift" userId="S::l.swift@burscough-pri.lancs.sch.uk::3525f926-3002-43c0-9a13-7c34d096ff0d" providerId="AD" clId="Web-{FC218D9F-1E16-0961-A8CE-346735B05C8C}" dt="2026-02-01T21:24:34.564" v="98" actId="20577"/>
          <ac:spMkLst>
            <pc:docMk/>
            <pc:sldMk cId="3122530351" sldId="2773"/>
            <ac:spMk id="5" creationId="{152EAEAE-BBB1-EA6F-CE0D-67AE956DCE75}"/>
          </ac:spMkLst>
        </pc:spChg>
      </pc:sldChg>
      <pc:sldChg chg="add del">
        <pc:chgData name="Laura Swift" userId="S::l.swift@burscough-pri.lancs.sch.uk::3525f926-3002-43c0-9a13-7c34d096ff0d" providerId="AD" clId="Web-{FC218D9F-1E16-0961-A8CE-346735B05C8C}" dt="2026-02-01T21:26:11.472" v="109"/>
        <pc:sldMkLst>
          <pc:docMk/>
          <pc:sldMk cId="2518522846" sldId="2774"/>
        </pc:sldMkLst>
      </pc:sldChg>
      <pc:sldChg chg="add del">
        <pc:chgData name="Laura Swift" userId="S::l.swift@burscough-pri.lancs.sch.uk::3525f926-3002-43c0-9a13-7c34d096ff0d" providerId="AD" clId="Web-{FC218D9F-1E16-0961-A8CE-346735B05C8C}" dt="2026-02-01T21:23:02.889" v="88"/>
        <pc:sldMkLst>
          <pc:docMk/>
          <pc:sldMk cId="1124030562" sldId="2775"/>
        </pc:sldMkLst>
      </pc:sldChg>
      <pc:sldChg chg="add del">
        <pc:chgData name="Laura Swift" userId="S::l.swift@burscough-pri.lancs.sch.uk::3525f926-3002-43c0-9a13-7c34d096ff0d" providerId="AD" clId="Web-{FC218D9F-1E16-0961-A8CE-346735B05C8C}" dt="2026-02-01T21:25:09.986" v="107"/>
        <pc:sldMkLst>
          <pc:docMk/>
          <pc:sldMk cId="1333723202" sldId="2776"/>
        </pc:sldMkLst>
      </pc:sldChg>
      <pc:sldChg chg="del">
        <pc:chgData name="Laura Swift" userId="S::l.swift@burscough-pri.lancs.sch.uk::3525f926-3002-43c0-9a13-7c34d096ff0d" providerId="AD" clId="Web-{FC218D9F-1E16-0961-A8CE-346735B05C8C}" dt="2026-02-01T21:21:15.823" v="19"/>
        <pc:sldMkLst>
          <pc:docMk/>
          <pc:sldMk cId="563794957" sldId="2777"/>
        </pc:sldMkLst>
      </pc:sldChg>
      <pc:sldChg chg="add del">
        <pc:chgData name="Laura Swift" userId="S::l.swift@burscough-pri.lancs.sch.uk::3525f926-3002-43c0-9a13-7c34d096ff0d" providerId="AD" clId="Web-{FC218D9F-1E16-0961-A8CE-346735B05C8C}" dt="2026-02-01T21:26:36.912" v="113"/>
        <pc:sldMkLst>
          <pc:docMk/>
          <pc:sldMk cId="2208810001" sldId="2779"/>
        </pc:sldMkLst>
      </pc:sldChg>
      <pc:sldChg chg="add del">
        <pc:chgData name="Laura Swift" userId="S::l.swift@burscough-pri.lancs.sch.uk::3525f926-3002-43c0-9a13-7c34d096ff0d" providerId="AD" clId="Web-{FC218D9F-1E16-0961-A8CE-346735B05C8C}" dt="2026-02-01T21:25:02.642" v="105"/>
        <pc:sldMkLst>
          <pc:docMk/>
          <pc:sldMk cId="3440600533" sldId="2781"/>
        </pc:sldMkLst>
      </pc:sldChg>
      <pc:sldChg chg="del">
        <pc:chgData name="Laura Swift" userId="S::l.swift@burscough-pri.lancs.sch.uk::3525f926-3002-43c0-9a13-7c34d096ff0d" providerId="AD" clId="Web-{FC218D9F-1E16-0961-A8CE-346735B05C8C}" dt="2026-02-01T21:21:19.260" v="23"/>
        <pc:sldMkLst>
          <pc:docMk/>
          <pc:sldMk cId="3021614625" sldId="2782"/>
        </pc:sldMkLst>
      </pc:sldChg>
      <pc:sldChg chg="del">
        <pc:chgData name="Laura Swift" userId="S::l.swift@burscough-pri.lancs.sch.uk::3525f926-3002-43c0-9a13-7c34d096ff0d" providerId="AD" clId="Web-{FC218D9F-1E16-0961-A8CE-346735B05C8C}" dt="2026-02-01T21:22:14.856" v="45"/>
        <pc:sldMkLst>
          <pc:docMk/>
          <pc:sldMk cId="3695843526" sldId="2783"/>
        </pc:sldMkLst>
      </pc:sldChg>
      <pc:sldChg chg="del">
        <pc:chgData name="Laura Swift" userId="S::l.swift@burscough-pri.lancs.sch.uk::3525f926-3002-43c0-9a13-7c34d096ff0d" providerId="AD" clId="Web-{FC218D9F-1E16-0961-A8CE-346735B05C8C}" dt="2026-02-01T21:22:10.309" v="40"/>
        <pc:sldMkLst>
          <pc:docMk/>
          <pc:sldMk cId="3412377024" sldId="2784"/>
        </pc:sldMkLst>
      </pc:sldChg>
      <pc:sldChg chg="del">
        <pc:chgData name="Laura Swift" userId="S::l.swift@burscough-pri.lancs.sch.uk::3525f926-3002-43c0-9a13-7c34d096ff0d" providerId="AD" clId="Web-{FC218D9F-1E16-0961-A8CE-346735B05C8C}" dt="2026-02-01T21:22:07.981" v="37"/>
        <pc:sldMkLst>
          <pc:docMk/>
          <pc:sldMk cId="2389846498" sldId="27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33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3300"/>
            </a:lvl1pPr>
          </a:lstStyle>
          <a:p>
            <a:fld id="{4840487F-0CE3-453C-9223-EB4F050EE395}" type="datetimeFigureOut">
              <a:rPr lang="en-GB" smtClean="0"/>
              <a:pPr/>
              <a:t>02/02/2026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33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3300"/>
            </a:lvl1pPr>
          </a:lstStyle>
          <a:p>
            <a:fld id="{EF89B59B-2120-461D-8222-CE3302E55416}" type="slidenum">
              <a:rPr lang="en-GB" smtClean="0"/>
              <a:pPr/>
              <a:t>‹#›</a:t>
            </a:fld>
            <a:endParaRPr lang="en-GB"/>
          </a:p>
        </p:txBody>
      </p:sp>
    </p:spTree>
    <p:extLst>
      <p:ext uri="{BB962C8B-B14F-4D97-AF65-F5344CB8AC3E}">
        <p14:creationId xmlns:p14="http://schemas.microsoft.com/office/powerpoint/2010/main" val="2826096622"/>
      </p:ext>
    </p:extLst>
  </p:cSld>
  <p:clrMap bg1="lt1" tx1="dk1" bg2="lt2" tx2="dk2" accent1="accent1" accent2="accent2" accent3="accent3" accent4="accent4" accent5="accent5" accent6="accent6" hlink="hlink" folHlink="folHlink"/>
  <p:notesStyle>
    <a:lvl1pPr marL="0" algn="l" defTabSz="914400" rtl="0" eaLnBrk="1" latinLnBrk="0" hangingPunct="1">
      <a:defRPr sz="3300" kern="1200">
        <a:solidFill>
          <a:schemeClr val="tx1"/>
        </a:solidFill>
        <a:latin typeface="+mn-lt"/>
        <a:ea typeface="+mn-ea"/>
        <a:cs typeface="+mn-cs"/>
      </a:defRPr>
    </a:lvl1pPr>
    <a:lvl2pPr marL="457200" algn="l" defTabSz="914400" rtl="0" eaLnBrk="1" latinLnBrk="0" hangingPunct="1">
      <a:defRPr sz="3300" kern="1200">
        <a:solidFill>
          <a:schemeClr val="tx1"/>
        </a:solidFill>
        <a:latin typeface="+mn-lt"/>
        <a:ea typeface="+mn-ea"/>
        <a:cs typeface="+mn-cs"/>
      </a:defRPr>
    </a:lvl2pPr>
    <a:lvl3pPr marL="914400" algn="l" defTabSz="914400" rtl="0" eaLnBrk="1" latinLnBrk="0" hangingPunct="1">
      <a:defRPr sz="3300" kern="1200">
        <a:solidFill>
          <a:schemeClr val="tx1"/>
        </a:solidFill>
        <a:latin typeface="+mn-lt"/>
        <a:ea typeface="+mn-ea"/>
        <a:cs typeface="+mn-cs"/>
      </a:defRPr>
    </a:lvl3pPr>
    <a:lvl4pPr marL="1371600" algn="l" defTabSz="914400" rtl="0" eaLnBrk="1" latinLnBrk="0" hangingPunct="1">
      <a:defRPr sz="3300" kern="1200">
        <a:solidFill>
          <a:schemeClr val="tx1"/>
        </a:solidFill>
        <a:latin typeface="+mn-lt"/>
        <a:ea typeface="+mn-ea"/>
        <a:cs typeface="+mn-cs"/>
      </a:defRPr>
    </a:lvl4pPr>
    <a:lvl5pPr marL="1828800" algn="l" defTabSz="914400" rtl="0" eaLnBrk="1" latinLnBrk="0" hangingPunct="1">
      <a:defRPr sz="3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nternetmatters.org/parental-controls/smartphones-and-other-devices/google-family-link/"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internetmatters.org/parental-controls/smartphones-and-other-devices/windows-11-parental-controls/" TargetMode="External"/><Relationship Id="rId4" Type="http://schemas.openxmlformats.org/officeDocument/2006/relationships/hyperlink" Target="https://www.internetmatters.org/parental-controls/smartphones-and-other-devices/apple-iphone-and-ipad-parental-control-gu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ents.thorn.org/discussion-gui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5985D112-682F-4487-9187-E5AF34266267}" type="slidenum">
              <a:rPr lang="en-GB" smtClean="0"/>
              <a:t>1</a:t>
            </a:fld>
            <a:endParaRPr lang="en-GB"/>
          </a:p>
        </p:txBody>
      </p:sp>
    </p:spTree>
    <p:extLst>
      <p:ext uri="{BB962C8B-B14F-4D97-AF65-F5344CB8AC3E}">
        <p14:creationId xmlns:p14="http://schemas.microsoft.com/office/powerpoint/2010/main" val="371499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TELL</a:t>
            </a:r>
            <a:r>
              <a:rPr lang="en-GB" sz="1400"/>
              <a:t>:</a:t>
            </a:r>
          </a:p>
          <a:p>
            <a:r>
              <a:rPr lang="en-GB" sz="1400"/>
              <a:t>To help facilitate this, LGfL have  created a free digital family agreement that parents could sit down and populate with all family members to agree what is and is not allowed within their family around tech use. This includes parents! </a:t>
            </a:r>
            <a:r>
              <a:rPr lang="en-GB" sz="1400" b="1"/>
              <a:t>WE as parents also need to role model good behaviour.</a:t>
            </a:r>
          </a:p>
        </p:txBody>
      </p:sp>
      <p:sp>
        <p:nvSpPr>
          <p:cNvPr id="4" name="Slide Number Placeholder 3"/>
          <p:cNvSpPr>
            <a:spLocks noGrp="1"/>
          </p:cNvSpPr>
          <p:nvPr>
            <p:ph type="sldNum" sz="quarter" idx="5"/>
          </p:nvPr>
        </p:nvSpPr>
        <p:spPr/>
        <p:txBody>
          <a:bodyPr/>
          <a:lstStyle/>
          <a:p>
            <a:fld id="{EF89B59B-2120-461D-8222-CE3302E55416}" type="slidenum">
              <a:rPr lang="en-GB" smtClean="0"/>
              <a:t>10</a:t>
            </a:fld>
            <a:endParaRPr lang="en-GB"/>
          </a:p>
        </p:txBody>
      </p:sp>
    </p:spTree>
    <p:extLst>
      <p:ext uri="{BB962C8B-B14F-4D97-AF65-F5344CB8AC3E}">
        <p14:creationId xmlns:p14="http://schemas.microsoft.com/office/powerpoint/2010/main" val="68192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TELL - </a:t>
            </a:r>
            <a:r>
              <a:rPr lang="en-GB" sz="1400"/>
              <a:t>This is an example of a completed agreement – you may wish to take them through the sample statements to help them get started.</a:t>
            </a:r>
          </a:p>
          <a:p>
            <a:endParaRPr lang="en-GB" sz="1400"/>
          </a:p>
          <a:p>
            <a:r>
              <a:rPr lang="en-GB" sz="1400" b="1"/>
              <a:t>ASK</a:t>
            </a:r>
            <a:r>
              <a:rPr lang="en-GB" sz="1400"/>
              <a:t> – Have they heard of the term ‘</a:t>
            </a:r>
            <a:r>
              <a:rPr lang="en-GB" sz="1400" b="1"/>
              <a:t>Sharenting</a:t>
            </a:r>
            <a:r>
              <a:rPr lang="en-GB" sz="1400"/>
              <a:t>’?</a:t>
            </a:r>
          </a:p>
          <a:p>
            <a:endParaRPr lang="en-GB" sz="1400"/>
          </a:p>
          <a:p>
            <a:endParaRPr lang="en-GB" sz="1400"/>
          </a:p>
        </p:txBody>
      </p:sp>
      <p:sp>
        <p:nvSpPr>
          <p:cNvPr id="4" name="Slide Number Placeholder 3"/>
          <p:cNvSpPr>
            <a:spLocks noGrp="1"/>
          </p:cNvSpPr>
          <p:nvPr>
            <p:ph type="sldNum" sz="quarter" idx="5"/>
          </p:nvPr>
        </p:nvSpPr>
        <p:spPr/>
        <p:txBody>
          <a:bodyPr/>
          <a:lstStyle/>
          <a:p>
            <a:fld id="{EF89B59B-2120-461D-8222-CE3302E55416}" type="slidenum">
              <a:rPr lang="en-GB" smtClean="0"/>
              <a:t>11</a:t>
            </a:fld>
            <a:endParaRPr lang="en-GB"/>
          </a:p>
        </p:txBody>
      </p:sp>
    </p:spTree>
    <p:extLst>
      <p:ext uri="{BB962C8B-B14F-4D97-AF65-F5344CB8AC3E}">
        <p14:creationId xmlns:p14="http://schemas.microsoft.com/office/powerpoint/2010/main" val="378797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b="1"/>
              <a:t>TELL</a:t>
            </a:r>
            <a:r>
              <a:rPr lang="en-GB" sz="1400"/>
              <a:t> - The two most commonly-employed types of parental supervision among parents of 3-17s are to:</a:t>
            </a:r>
          </a:p>
          <a:p>
            <a:pPr marL="171450" indent="-171450">
              <a:buFont typeface="Arial" panose="020B0604020202020204" pitchFamily="34" charset="0"/>
              <a:buChar char="•"/>
            </a:pPr>
            <a:r>
              <a:rPr lang="en-GB" sz="1400"/>
              <a:t>ask their child about what they are or have been doing online (59%), and </a:t>
            </a:r>
          </a:p>
          <a:p>
            <a:pPr marL="171450" indent="-171450">
              <a:buFont typeface="Arial" panose="020B0604020202020204" pitchFamily="34" charset="0"/>
              <a:buChar char="•"/>
            </a:pPr>
            <a:r>
              <a:rPr lang="en-GB" sz="1400"/>
              <a:t>be nearby and regularly checking what their child does (55%). </a:t>
            </a:r>
          </a:p>
          <a:p>
            <a:pPr marL="0" indent="0">
              <a:buFont typeface="Arial" panose="020B0604020202020204" pitchFamily="34" charset="0"/>
              <a:buNone/>
            </a:pPr>
            <a:r>
              <a:rPr lang="en-GB" sz="1400"/>
              <a:t>Of course, this varies as the child gets older and more independent, as  parents decreasingly monitor their child’s online life</a:t>
            </a:r>
          </a:p>
          <a:p>
            <a:pPr marL="0" indent="0">
              <a:buNone/>
            </a:pPr>
            <a:endParaRPr lang="en-GB" sz="1400"/>
          </a:p>
        </p:txBody>
      </p:sp>
      <p:sp>
        <p:nvSpPr>
          <p:cNvPr id="4" name="Slide Number Placeholder 3"/>
          <p:cNvSpPr>
            <a:spLocks noGrp="1"/>
          </p:cNvSpPr>
          <p:nvPr>
            <p:ph type="sldNum" sz="quarter" idx="5"/>
          </p:nvPr>
        </p:nvSpPr>
        <p:spPr/>
        <p:txBody>
          <a:bodyPr/>
          <a:lstStyle/>
          <a:p>
            <a:fld id="{5985D112-682F-4487-9187-E5AF34266267}" type="slidenum">
              <a:rPr lang="en-GB" smtClean="0"/>
              <a:t>13</a:t>
            </a:fld>
            <a:endParaRPr lang="en-GB"/>
          </a:p>
        </p:txBody>
      </p:sp>
    </p:spTree>
    <p:extLst>
      <p:ext uri="{BB962C8B-B14F-4D97-AF65-F5344CB8AC3E}">
        <p14:creationId xmlns:p14="http://schemas.microsoft.com/office/powerpoint/2010/main" val="3051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TELL</a:t>
            </a:r>
            <a:r>
              <a:rPr lang="en-GB" sz="1400"/>
              <a:t> – it is important that these controls are set up on </a:t>
            </a:r>
            <a:r>
              <a:rPr lang="en-GB" sz="1400" u="sng"/>
              <a:t>BOTH</a:t>
            </a:r>
            <a:r>
              <a:rPr lang="en-GB" sz="1400"/>
              <a:t> the </a:t>
            </a:r>
            <a:r>
              <a:rPr lang="en-GB" sz="1400" b="1"/>
              <a:t>broadband connection </a:t>
            </a:r>
            <a:r>
              <a:rPr lang="en-GB" sz="1400" u="sng">
                <a:solidFill>
                  <a:srgbClr val="FF0000"/>
                </a:solidFill>
              </a:rPr>
              <a:t>AND</a:t>
            </a:r>
            <a:r>
              <a:rPr lang="en-GB" sz="1400"/>
              <a:t> </a:t>
            </a:r>
            <a:r>
              <a:rPr lang="en-GB" sz="1400" b="1"/>
              <a:t>each individual device</a:t>
            </a:r>
          </a:p>
          <a:p>
            <a:endParaRPr lang="en-GB" sz="1400"/>
          </a:p>
          <a:p>
            <a:r>
              <a:rPr lang="en-GB" sz="1400"/>
              <a:t>About seven in ten (73%) parents of all 3-17-year-olds use at least one type of technical tool or control to manage their child’s access to online content; parents of 8-11-year-olds are more likely than those of older children to use at least one of these tools (84% vs 70% of parents of 12-15s and 54% of parents of 16-17s respectively). The most commonly-used technical tool used, across all parents of 3-17s, were parental controls built into the device by the manufacturer, e.g. Windows, Apple, Xbox, PlayStation etc. (32%). (Ofcom 2024)</a:t>
            </a:r>
            <a:endParaRPr lang="en-GB" sz="14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14</a:t>
            </a:fld>
            <a:endParaRPr lang="en-GB"/>
          </a:p>
        </p:txBody>
      </p:sp>
    </p:spTree>
    <p:extLst>
      <p:ext uri="{BB962C8B-B14F-4D97-AF65-F5344CB8AC3E}">
        <p14:creationId xmlns:p14="http://schemas.microsoft.com/office/powerpoint/2010/main" val="202536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There is a high awareness </a:t>
            </a:r>
            <a:r>
              <a:rPr lang="en-GB" sz="1400"/>
              <a:t>of technical control tools among parents, </a:t>
            </a:r>
            <a:r>
              <a:rPr lang="en-GB" sz="1400" u="sng"/>
              <a:t>BUT</a:t>
            </a:r>
            <a:r>
              <a:rPr lang="en-GB" sz="1400"/>
              <a:t>  </a:t>
            </a:r>
            <a:r>
              <a:rPr lang="en-GB" sz="1400" b="1"/>
              <a:t>many are choosing not to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ASK – </a:t>
            </a:r>
            <a:r>
              <a:rPr lang="en-GB" sz="1400" b="0"/>
              <a:t>Why do you think this is the case?</a:t>
            </a:r>
          </a:p>
          <a:p>
            <a:endParaRPr lang="en-GB" sz="1400" b="1" i="0" kern="1200">
              <a:solidFill>
                <a:schemeClr val="tx1"/>
              </a:solidFill>
              <a:effectLst/>
              <a:latin typeface="+mn-lt"/>
              <a:ea typeface="+mn-ea"/>
              <a:cs typeface="+mn-cs"/>
            </a:endParaRPr>
          </a:p>
          <a:p>
            <a:endParaRPr lang="en-GB" sz="1400" b="1" i="0" kern="1200">
              <a:solidFill>
                <a:schemeClr val="tx1"/>
              </a:solidFill>
              <a:effectLst/>
              <a:latin typeface="+mn-lt"/>
              <a:ea typeface="+mn-ea"/>
              <a:cs typeface="+mn-cs"/>
            </a:endParaRPr>
          </a:p>
          <a:p>
            <a:r>
              <a:rPr lang="en-GB" sz="1400" b="1" i="0" kern="1200">
                <a:solidFill>
                  <a:schemeClr val="tx1"/>
                </a:solidFill>
                <a:effectLst/>
                <a:latin typeface="+mn-lt"/>
                <a:ea typeface="+mn-ea"/>
                <a:cs typeface="+mn-cs"/>
              </a:rPr>
              <a:t>TELL</a:t>
            </a:r>
            <a:r>
              <a:rPr lang="en-GB" sz="1400" b="0" i="0" kern="1200">
                <a:solidFill>
                  <a:schemeClr val="tx1"/>
                </a:solidFill>
                <a:effectLst/>
                <a:latin typeface="+mn-lt"/>
                <a:ea typeface="+mn-ea"/>
                <a:cs typeface="+mn-cs"/>
              </a:rPr>
              <a:t> – it’s not as complicated or scary as you think. Let’s look at some top tips and resources to support you.</a:t>
            </a:r>
          </a:p>
          <a:p>
            <a:endParaRPr lang="en-GB" sz="1400" b="0" i="0" kern="1200">
              <a:solidFill>
                <a:schemeClr val="tx1"/>
              </a:solidFill>
              <a:effectLst/>
              <a:latin typeface="+mn-lt"/>
              <a:ea typeface="+mn-ea"/>
              <a:cs typeface="+mn-cs"/>
            </a:endParaRPr>
          </a:p>
          <a:p>
            <a:pPr marL="457200" indent="-457200">
              <a:buFont typeface="Arial" panose="020B0604020202020204" pitchFamily="34" charset="0"/>
              <a:buChar char="•"/>
            </a:pPr>
            <a:r>
              <a:rPr lang="en-GB" sz="1400"/>
              <a:t>Parents of younger children are more likely than those with older children to use at least one type of technical tool or control to manage their child’s access to online content, with 83% of parents of 3-12s using at least one of these tools compared to 62% of parents of 13-17s. </a:t>
            </a:r>
          </a:p>
          <a:p>
            <a:pPr marL="457200" indent="-457200">
              <a:buFont typeface="Arial" panose="020B0604020202020204" pitchFamily="34" charset="0"/>
              <a:buChar char="•"/>
            </a:pPr>
            <a:r>
              <a:rPr lang="en-GB" sz="1400"/>
              <a:t>Among all parents, the most frequently-used technical tool or control, out of the options presented to them, continues to be parental controls built into the device by manufacturers (such as Windows, Apple, Xbox, PlayStation etc.). </a:t>
            </a:r>
          </a:p>
          <a:p>
            <a:pPr marL="457200" indent="-457200">
              <a:buFont typeface="Arial" panose="020B0604020202020204" pitchFamily="34" charset="0"/>
              <a:buChar char="•"/>
            </a:pPr>
            <a:r>
              <a:rPr lang="en-GB" sz="1400"/>
              <a:t>Parents of 6-7s in particular are more likely to use this type of control, with 50% of these parents saying they use these in 2024, compared to 36% in 2023.</a:t>
            </a:r>
          </a:p>
          <a:p>
            <a:pPr marL="457200" indent="-457200">
              <a:buFont typeface="Arial" panose="020B0604020202020204" pitchFamily="34" charset="0"/>
              <a:buChar char="•"/>
            </a:pPr>
            <a:r>
              <a:rPr lang="en-GB" sz="1400"/>
              <a:t>Parents of 8-9- year-olds are more likely than last year to use apps installed on their child’s phone to monitor app usage. This year, 22% of these parents used such apps, up from 10% in 2023.</a:t>
            </a:r>
            <a:endParaRPr lang="en-GB" sz="14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15</a:t>
            </a:fld>
            <a:endParaRPr lang="en-GB"/>
          </a:p>
        </p:txBody>
      </p:sp>
    </p:spTree>
    <p:extLst>
      <p:ext uri="{BB962C8B-B14F-4D97-AF65-F5344CB8AC3E}">
        <p14:creationId xmlns:p14="http://schemas.microsoft.com/office/powerpoint/2010/main" val="151559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i="0" kern="1200">
                <a:solidFill>
                  <a:schemeClr val="tx1"/>
                </a:solidFill>
                <a:effectLst/>
                <a:latin typeface="+mn-lt"/>
                <a:ea typeface="+mn-ea"/>
                <a:cs typeface="+mn-cs"/>
              </a:rPr>
              <a:t>TELL</a:t>
            </a:r>
            <a:r>
              <a:rPr lang="en-GB" sz="1400" b="0" i="0" kern="1200">
                <a:solidFill>
                  <a:schemeClr val="tx1"/>
                </a:solidFill>
                <a:effectLst/>
                <a:latin typeface="+mn-lt"/>
                <a:ea typeface="+mn-ea"/>
                <a:cs typeface="+mn-cs"/>
              </a:rPr>
              <a:t> – They can use this great page to find out how to set up controls on any smartphone, broadband, social media site/app and games console</a:t>
            </a:r>
          </a:p>
          <a:p>
            <a:endParaRPr lang="en-GB" sz="1400" b="0" i="0" kern="1200">
              <a:solidFill>
                <a:schemeClr val="tx1"/>
              </a:solidFill>
              <a:effectLst/>
              <a:latin typeface="+mn-lt"/>
              <a:ea typeface="+mn-ea"/>
              <a:cs typeface="+mn-cs"/>
            </a:endParaRPr>
          </a:p>
          <a:p>
            <a:r>
              <a:rPr lang="en-GB" sz="1400" b="1" i="0" kern="1200">
                <a:solidFill>
                  <a:schemeClr val="tx1"/>
                </a:solidFill>
                <a:effectLst/>
                <a:latin typeface="+mn-lt"/>
                <a:ea typeface="+mn-ea"/>
                <a:cs typeface="+mn-cs"/>
              </a:rPr>
              <a:t>REMIND</a:t>
            </a:r>
            <a:r>
              <a:rPr lang="en-GB" sz="1400" b="0" i="0" kern="1200">
                <a:solidFill>
                  <a:schemeClr val="tx1"/>
                </a:solidFill>
                <a:effectLst/>
                <a:latin typeface="+mn-lt"/>
                <a:ea typeface="+mn-ea"/>
                <a:cs typeface="+mn-cs"/>
              </a:rPr>
              <a:t> - They need to set up parental controls on each of these individually</a:t>
            </a:r>
          </a:p>
        </p:txBody>
      </p:sp>
      <p:sp>
        <p:nvSpPr>
          <p:cNvPr id="4" name="Slide Number Placeholder 3"/>
          <p:cNvSpPr>
            <a:spLocks noGrp="1"/>
          </p:cNvSpPr>
          <p:nvPr>
            <p:ph type="sldNum" sz="quarter" idx="5"/>
          </p:nvPr>
        </p:nvSpPr>
        <p:spPr/>
        <p:txBody>
          <a:bodyPr/>
          <a:lstStyle/>
          <a:p>
            <a:fld id="{5985D112-682F-4487-9187-E5AF34266267}" type="slidenum">
              <a:rPr lang="en-GB" smtClean="0"/>
              <a:t>16</a:t>
            </a:fld>
            <a:endParaRPr lang="en-GB"/>
          </a:p>
        </p:txBody>
      </p:sp>
    </p:spTree>
    <p:extLst>
      <p:ext uri="{BB962C8B-B14F-4D97-AF65-F5344CB8AC3E}">
        <p14:creationId xmlns:p14="http://schemas.microsoft.com/office/powerpoint/2010/main" val="9337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b="1" i="0">
                <a:solidFill>
                  <a:srgbClr val="3B3A39"/>
                </a:solidFill>
                <a:effectLst/>
                <a:latin typeface="Montserrat" panose="00000500000000000000" pitchFamily="2" charset="0"/>
              </a:rPr>
              <a:t>EXPLAIN</a:t>
            </a:r>
            <a:r>
              <a:rPr lang="en-GB" sz="1400" b="0" i="0">
                <a:solidFill>
                  <a:srgbClr val="3B3A39"/>
                </a:solidFill>
                <a:effectLst/>
                <a:latin typeface="Montserrat" panose="00000500000000000000" pitchFamily="2" charset="0"/>
              </a:rPr>
              <a:t> - As well as setting controls on your broadband, device, apps, games etc, </a:t>
            </a:r>
            <a:r>
              <a:rPr lang="en-GB" sz="1400" b="1" i="0">
                <a:solidFill>
                  <a:srgbClr val="3B3A39"/>
                </a:solidFill>
                <a:effectLst/>
                <a:latin typeface="Montserrat" panose="00000500000000000000" pitchFamily="2" charset="0"/>
              </a:rPr>
              <a:t>Parental Control Apps </a:t>
            </a:r>
            <a:r>
              <a:rPr lang="en-GB" sz="1400" b="0" i="0">
                <a:solidFill>
                  <a:srgbClr val="3B3A39"/>
                </a:solidFill>
                <a:effectLst/>
                <a:latin typeface="Montserrat" panose="00000500000000000000" pitchFamily="2" charset="0"/>
              </a:rPr>
              <a:t>like </a:t>
            </a:r>
            <a:r>
              <a:rPr lang="en-GB" sz="1400" b="0" i="0" u="none" strike="noStrike">
                <a:solidFill>
                  <a:srgbClr val="FF3365"/>
                </a:solidFill>
                <a:effectLst/>
                <a:latin typeface="Montserrat" panose="00000500000000000000" pitchFamily="2" charset="0"/>
                <a:hlinkClick r:id="rId3"/>
              </a:rPr>
              <a:t>Google Family Link</a:t>
            </a:r>
            <a:r>
              <a:rPr lang="en-GB" sz="1400" b="0" i="0">
                <a:solidFill>
                  <a:srgbClr val="3B3A39"/>
                </a:solidFill>
                <a:effectLst/>
                <a:latin typeface="Montserrat" panose="00000500000000000000" pitchFamily="2" charset="0"/>
              </a:rPr>
              <a:t>, </a:t>
            </a:r>
            <a:r>
              <a:rPr lang="en-GB" sz="1400" b="0" i="0" u="none" strike="noStrike">
                <a:solidFill>
                  <a:srgbClr val="FF3365"/>
                </a:solidFill>
                <a:effectLst/>
                <a:latin typeface="Montserrat" panose="00000500000000000000" pitchFamily="2" charset="0"/>
                <a:hlinkClick r:id="rId4"/>
              </a:rPr>
              <a:t>Screen Time</a:t>
            </a:r>
            <a:r>
              <a:rPr lang="en-GB" sz="1400" b="0" i="0">
                <a:solidFill>
                  <a:srgbClr val="3B3A39"/>
                </a:solidFill>
                <a:effectLst/>
                <a:latin typeface="Montserrat" panose="00000500000000000000" pitchFamily="2" charset="0"/>
              </a:rPr>
              <a:t> and </a:t>
            </a:r>
            <a:r>
              <a:rPr lang="en-GB" sz="1400" b="0" i="0" u="none" strike="noStrike">
                <a:solidFill>
                  <a:srgbClr val="FF3365"/>
                </a:solidFill>
                <a:effectLst/>
                <a:latin typeface="Montserrat" panose="00000500000000000000" pitchFamily="2" charset="0"/>
                <a:hlinkClick r:id="rId5"/>
              </a:rPr>
              <a:t>Microsoft Family</a:t>
            </a:r>
            <a:r>
              <a:rPr lang="en-GB" sz="1400" b="0" i="0">
                <a:solidFill>
                  <a:srgbClr val="3B3A39"/>
                </a:solidFill>
                <a:effectLst/>
                <a:latin typeface="Montserrat" panose="00000500000000000000" pitchFamily="2" charset="0"/>
              </a:rPr>
              <a:t> can further enhance safety by letting you set limits across devices, apps and platforms without needing to access these spaces separately. You can manage screen time, app access, inappropriate content restrictions and more.</a:t>
            </a:r>
            <a:endParaRPr lang="en-GB" sz="1400" b="0" i="0">
              <a:solidFill>
                <a:srgbClr val="1D1D1F"/>
              </a:solidFill>
              <a:effectLst/>
              <a:latin typeface="SF Pro Display"/>
            </a:endParaRPr>
          </a:p>
          <a:p>
            <a:pPr marL="171450" indent="-171450">
              <a:buFont typeface="Arial" panose="020B0604020202020204" pitchFamily="34" charset="0"/>
              <a:buChar char="•"/>
            </a:pPr>
            <a:r>
              <a:rPr lang="en-GB" sz="1400" b="0" i="0">
                <a:solidFill>
                  <a:srgbClr val="1D1D1F"/>
                </a:solidFill>
                <a:effectLst/>
                <a:latin typeface="SF Pro Display"/>
              </a:rPr>
              <a:t>Screen Time shows you how much time you spend on apps, websites and more. You can also set limits and restrictions for what you want to manage – on your own device or a child's device.</a:t>
            </a:r>
            <a:endParaRPr lang="en-GB" sz="1400" b="0" i="0" kern="1200">
              <a:solidFill>
                <a:schemeClr val="tx1"/>
              </a:solidFill>
              <a:effectLst/>
              <a:latin typeface="+mn-lt"/>
              <a:ea typeface="+mn-ea"/>
              <a:cs typeface="+mn-cs"/>
            </a:endParaRPr>
          </a:p>
          <a:p>
            <a:pPr marL="171450" indent="-171450">
              <a:buFont typeface="Arial" panose="020B0604020202020204" pitchFamily="34" charset="0"/>
              <a:buChar char="•"/>
            </a:pPr>
            <a:r>
              <a:rPr lang="en-GB" sz="1400" b="0" i="0" kern="1200">
                <a:solidFill>
                  <a:schemeClr val="tx1"/>
                </a:solidFill>
                <a:effectLst/>
                <a:latin typeface="+mn-lt"/>
                <a:ea typeface="+mn-ea"/>
                <a:cs typeface="+mn-cs"/>
              </a:rPr>
              <a:t>Family link can run on Android devices, e.g. Samsung… Parents can access and manage their child’s account and settings, and delete it if 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rgbClr val="3B3A39"/>
              </a:solidFill>
              <a:effectLst/>
              <a:latin typeface="Montserrat" panose="00000500000000000000" pitchFamily="2" charset="0"/>
            </a:endParaRPr>
          </a:p>
          <a:p>
            <a:pPr marL="0" indent="0">
              <a:buFont typeface="Arial" panose="020B0604020202020204" pitchFamily="34" charset="0"/>
              <a:buNone/>
            </a:pPr>
            <a:r>
              <a:rPr lang="en-GB" sz="1400" b="1" i="0" kern="1200">
                <a:solidFill>
                  <a:schemeClr val="tx1"/>
                </a:solidFill>
                <a:effectLst/>
                <a:latin typeface="+mn-lt"/>
                <a:ea typeface="+mn-ea"/>
                <a:cs typeface="+mn-cs"/>
              </a:rPr>
              <a:t>TIP </a:t>
            </a:r>
            <a:r>
              <a:rPr lang="en-GB" sz="1400" b="0" i="0" kern="1200">
                <a:solidFill>
                  <a:schemeClr val="tx1"/>
                </a:solidFill>
                <a:effectLst/>
                <a:latin typeface="+mn-lt"/>
                <a:ea typeface="+mn-ea"/>
                <a:cs typeface="+mn-cs"/>
              </a:rPr>
              <a:t>– Why not run a </a:t>
            </a:r>
            <a:r>
              <a:rPr lang="en-GB" sz="1400" b="0" i="0">
                <a:solidFill>
                  <a:srgbClr val="3B3A39"/>
                </a:solidFill>
                <a:effectLst/>
                <a:latin typeface="Montserrat" panose="00000500000000000000" pitchFamily="2" charset="0"/>
              </a:rPr>
              <a:t>‘Bring your device and we’ll show you….’ pupil-led workshop to help parents with this at school?</a:t>
            </a:r>
            <a:endParaRPr lang="en-GB" sz="1400" b="0" i="0" kern="1200">
              <a:solidFill>
                <a:schemeClr val="tx1"/>
              </a:solidFill>
              <a:effectLst/>
              <a:latin typeface="+mn-lt"/>
              <a:ea typeface="+mn-ea"/>
              <a:cs typeface="+mn-cs"/>
            </a:endParaRPr>
          </a:p>
          <a:p>
            <a:pPr marL="171450" indent="-171450">
              <a:buFont typeface="Arial" panose="020B0604020202020204" pitchFamily="34" charset="0"/>
              <a:buChar char="•"/>
            </a:pPr>
            <a:endParaRPr lang="en-GB" sz="14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17</a:t>
            </a:fld>
            <a:endParaRPr lang="en-GB"/>
          </a:p>
        </p:txBody>
      </p:sp>
    </p:spTree>
    <p:extLst>
      <p:ext uri="{BB962C8B-B14F-4D97-AF65-F5344CB8AC3E}">
        <p14:creationId xmlns:p14="http://schemas.microsoft.com/office/powerpoint/2010/main" val="332765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89B59B-2120-461D-8222-CE3302E55416}" type="slidenum">
              <a:rPr lang="en-GB" smtClean="0"/>
              <a:t>18</a:t>
            </a:fld>
            <a:endParaRPr lang="en-GB"/>
          </a:p>
        </p:txBody>
      </p:sp>
    </p:spTree>
    <p:extLst>
      <p:ext uri="{BB962C8B-B14F-4D97-AF65-F5344CB8AC3E}">
        <p14:creationId xmlns:p14="http://schemas.microsoft.com/office/powerpoint/2010/main" val="148649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5985D112-682F-4487-9187-E5AF34266267}" type="slidenum">
              <a:rPr lang="en-GB" smtClean="0"/>
              <a:t>19</a:t>
            </a:fld>
            <a:endParaRPr lang="en-GB"/>
          </a:p>
        </p:txBody>
      </p:sp>
    </p:spTree>
    <p:extLst>
      <p:ext uri="{BB962C8B-B14F-4D97-AF65-F5344CB8AC3E}">
        <p14:creationId xmlns:p14="http://schemas.microsoft.com/office/powerpoint/2010/main" val="230514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t>YouTube continues to be universally popular, and the appeal of other social media platforms increases with age . nearly half (48%) of 16-17s use all of the top five apps/ sites that we asked about (YouTube, WhatsApp, TikTok, Snapchat and Instagram).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REMIND</a:t>
            </a:r>
            <a:r>
              <a:rPr lang="en-GB" sz="1400"/>
              <a:t> – </a:t>
            </a:r>
            <a:r>
              <a:rPr lang="en-GB" sz="1400" b="1"/>
              <a:t>your children need to be 13+ to use these platforms </a:t>
            </a:r>
            <a:r>
              <a:rPr lang="en-GB" sz="1400" b="0"/>
              <a:t>(See slide 39) </a:t>
            </a:r>
          </a:p>
        </p:txBody>
      </p:sp>
      <p:sp>
        <p:nvSpPr>
          <p:cNvPr id="4" name="Slide Number Placeholder 3"/>
          <p:cNvSpPr>
            <a:spLocks noGrp="1"/>
          </p:cNvSpPr>
          <p:nvPr>
            <p:ph type="sldNum" sz="quarter" idx="5"/>
          </p:nvPr>
        </p:nvSpPr>
        <p:spPr/>
        <p:txBody>
          <a:bodyPr/>
          <a:lstStyle/>
          <a:p>
            <a:fld id="{5985D112-682F-4487-9187-E5AF34266267}" type="slidenum">
              <a:rPr lang="en-GB" smtClean="0"/>
              <a:t>20</a:t>
            </a:fld>
            <a:endParaRPr lang="en-GB"/>
          </a:p>
        </p:txBody>
      </p:sp>
    </p:spTree>
    <p:extLst>
      <p:ext uri="{BB962C8B-B14F-4D97-AF65-F5344CB8AC3E}">
        <p14:creationId xmlns:p14="http://schemas.microsoft.com/office/powerpoint/2010/main" val="10412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ASK</a:t>
            </a:r>
            <a:r>
              <a:rPr lang="en-GB" sz="1400"/>
              <a:t>: Find out what parents are currently worried about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TELL</a:t>
            </a:r>
            <a:r>
              <a:rPr lang="en-GB" sz="1400"/>
              <a:t>: Despite the positive finding that over seven in ten (72%) 8-17-year-olds who use messaging/social media sites or apps feel safe when using these apps/online sites, either all or most of the time, the online space is a risky environment for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p:txBody>
      </p:sp>
      <p:sp>
        <p:nvSpPr>
          <p:cNvPr id="4" name="Slide Number Placeholder 3"/>
          <p:cNvSpPr>
            <a:spLocks noGrp="1"/>
          </p:cNvSpPr>
          <p:nvPr>
            <p:ph type="sldNum" sz="quarter" idx="5"/>
          </p:nvPr>
        </p:nvSpPr>
        <p:spPr/>
        <p:txBody>
          <a:bodyPr/>
          <a:lstStyle/>
          <a:p>
            <a:fld id="{5985D112-682F-4487-9187-E5AF34266267}" type="slidenum">
              <a:rPr lang="en-GB" smtClean="0"/>
              <a:t>2</a:t>
            </a:fld>
            <a:endParaRPr lang="en-GB"/>
          </a:p>
        </p:txBody>
      </p:sp>
    </p:spTree>
    <p:extLst>
      <p:ext uri="{BB962C8B-B14F-4D97-AF65-F5344CB8AC3E}">
        <p14:creationId xmlns:p14="http://schemas.microsoft.com/office/powerpoint/2010/main" val="3135617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TELL</a:t>
            </a:r>
            <a:r>
              <a:rPr lang="en-GB" sz="1400"/>
              <a:t> - Motivations for using these types of app vary, but a key reason is the desire to connect with peers. Seven in ten (68%) 8-17-year-olds who use social media and/ or messaging sites or apps told us that using these types of sites or apps helped them feel closer to their friends, either all or most of the time. </a:t>
            </a:r>
          </a:p>
        </p:txBody>
      </p:sp>
      <p:sp>
        <p:nvSpPr>
          <p:cNvPr id="4" name="Slide Number Placeholder 3"/>
          <p:cNvSpPr>
            <a:spLocks noGrp="1"/>
          </p:cNvSpPr>
          <p:nvPr>
            <p:ph type="sldNum" sz="quarter" idx="5"/>
          </p:nvPr>
        </p:nvSpPr>
        <p:spPr/>
        <p:txBody>
          <a:bodyPr/>
          <a:lstStyle/>
          <a:p>
            <a:fld id="{5985D112-682F-4487-9187-E5AF34266267}" type="slidenum">
              <a:rPr lang="en-GB" smtClean="0"/>
              <a:t>21</a:t>
            </a:fld>
            <a:endParaRPr lang="en-GB"/>
          </a:p>
        </p:txBody>
      </p:sp>
    </p:spTree>
    <p:extLst>
      <p:ext uri="{BB962C8B-B14F-4D97-AF65-F5344CB8AC3E}">
        <p14:creationId xmlns:p14="http://schemas.microsoft.com/office/powerpoint/2010/main" val="403644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07BA-6C4C-16ED-72AF-4CE8D4ED8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B6DE8-2F49-6299-05A4-F980F0BA6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50E3D-CA25-4642-806D-48E1D7AEC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ASK </a:t>
            </a:r>
            <a:r>
              <a:rPr lang="en-GB" sz="1400"/>
              <a:t>– What kinds of risks do you think children could be exposed to? Can you give examples? (See slide 48 for a summary of related risks)</a:t>
            </a:r>
          </a:p>
        </p:txBody>
      </p:sp>
      <p:sp>
        <p:nvSpPr>
          <p:cNvPr id="4" name="Slide Number Placeholder 3">
            <a:extLst>
              <a:ext uri="{FF2B5EF4-FFF2-40B4-BE49-F238E27FC236}">
                <a16:creationId xmlns:a16="http://schemas.microsoft.com/office/drawing/2014/main" id="{6093DEC2-47A0-2DF8-5225-E785AFC7244E}"/>
              </a:ext>
            </a:extLst>
          </p:cNvPr>
          <p:cNvSpPr>
            <a:spLocks noGrp="1"/>
          </p:cNvSpPr>
          <p:nvPr>
            <p:ph type="sldNum" sz="quarter" idx="5"/>
          </p:nvPr>
        </p:nvSpPr>
        <p:spPr/>
        <p:txBody>
          <a:bodyPr/>
          <a:lstStyle/>
          <a:p>
            <a:fld id="{5985D112-682F-4487-9187-E5AF34266267}" type="slidenum">
              <a:rPr lang="en-GB" smtClean="0"/>
              <a:t>22</a:t>
            </a:fld>
            <a:endParaRPr lang="en-GB"/>
          </a:p>
        </p:txBody>
      </p:sp>
    </p:spTree>
    <p:extLst>
      <p:ext uri="{BB962C8B-B14F-4D97-AF65-F5344CB8AC3E}">
        <p14:creationId xmlns:p14="http://schemas.microsoft.com/office/powerpoint/2010/main" val="1909067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TELL</a:t>
            </a:r>
            <a:r>
              <a:rPr lang="en-GB" sz="1400"/>
              <a:t> - This demonstrates that at least some children feel the need to present distinct aspects of themselves on social media, depending on the audience.</a:t>
            </a:r>
          </a:p>
        </p:txBody>
      </p:sp>
      <p:sp>
        <p:nvSpPr>
          <p:cNvPr id="4" name="Slide Number Placeholder 3"/>
          <p:cNvSpPr>
            <a:spLocks noGrp="1"/>
          </p:cNvSpPr>
          <p:nvPr>
            <p:ph type="sldNum" sz="quarter" idx="5"/>
          </p:nvPr>
        </p:nvSpPr>
        <p:spPr/>
        <p:txBody>
          <a:bodyPr/>
          <a:lstStyle/>
          <a:p>
            <a:fld id="{5985D112-682F-4487-9187-E5AF34266267}" type="slidenum">
              <a:rPr lang="en-GB" smtClean="0"/>
              <a:t>23</a:t>
            </a:fld>
            <a:endParaRPr lang="en-GB"/>
          </a:p>
        </p:txBody>
      </p:sp>
    </p:spTree>
    <p:extLst>
      <p:ext uri="{BB962C8B-B14F-4D97-AF65-F5344CB8AC3E}">
        <p14:creationId xmlns:p14="http://schemas.microsoft.com/office/powerpoint/2010/main" val="3365259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B85D7-FA42-3FDE-C57E-9F40E6947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138FD-C516-1D75-DD9D-CA1931A59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447CD-4341-3ED3-6757-672DA535C7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TELL</a:t>
            </a:r>
            <a:r>
              <a:rPr lang="en-GB" sz="1400"/>
              <a:t> - This behaviour is considered ‘risky’ because they enable the child to conceal their online activity, preventing a parent or appropriate adult to ensure they are keeping safe online.</a:t>
            </a:r>
          </a:p>
        </p:txBody>
      </p:sp>
      <p:sp>
        <p:nvSpPr>
          <p:cNvPr id="4" name="Slide Number Placeholder 3">
            <a:extLst>
              <a:ext uri="{FF2B5EF4-FFF2-40B4-BE49-F238E27FC236}">
                <a16:creationId xmlns:a16="http://schemas.microsoft.com/office/drawing/2014/main" id="{F5695DBF-B24E-56D2-D46D-B447CEE641BF}"/>
              </a:ext>
            </a:extLst>
          </p:cNvPr>
          <p:cNvSpPr>
            <a:spLocks noGrp="1"/>
          </p:cNvSpPr>
          <p:nvPr>
            <p:ph type="sldNum" sz="quarter" idx="5"/>
          </p:nvPr>
        </p:nvSpPr>
        <p:spPr/>
        <p:txBody>
          <a:bodyPr/>
          <a:lstStyle/>
          <a:p>
            <a:fld id="{5985D112-682F-4487-9187-E5AF34266267}" type="slidenum">
              <a:rPr lang="en-GB" smtClean="0"/>
              <a:t>24</a:t>
            </a:fld>
            <a:endParaRPr lang="en-GB"/>
          </a:p>
        </p:txBody>
      </p:sp>
    </p:spTree>
    <p:extLst>
      <p:ext uri="{BB962C8B-B14F-4D97-AF65-F5344CB8AC3E}">
        <p14:creationId xmlns:p14="http://schemas.microsoft.com/office/powerpoint/2010/main" val="849616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a:latin typeface="+mn-lt"/>
                <a:ea typeface="+mj-ea"/>
                <a:cs typeface="+mj-cs"/>
              </a:rPr>
              <a:t>TELL - </a:t>
            </a:r>
            <a:r>
              <a:rPr lang="en-GB" sz="1400" b="0" i="0">
                <a:solidFill>
                  <a:srgbClr val="3B3A39"/>
                </a:solidFill>
                <a:effectLst/>
                <a:latin typeface="+mn-lt"/>
              </a:rPr>
              <a:t>WhatsApp let users send messages and content to contacts added to their account. To use the service in the UK, users must be 13-years-old or older (as of April 2024. The minimum age for WhatsApp used to be 16)</a:t>
            </a:r>
            <a:endParaRPr lang="en-GB" sz="1400">
              <a:latin typeface="+mn-lt"/>
            </a:endParaRPr>
          </a:p>
        </p:txBody>
      </p:sp>
      <p:sp>
        <p:nvSpPr>
          <p:cNvPr id="4" name="Slide Number Placeholder 3"/>
          <p:cNvSpPr>
            <a:spLocks noGrp="1"/>
          </p:cNvSpPr>
          <p:nvPr>
            <p:ph type="sldNum" sz="quarter" idx="5"/>
          </p:nvPr>
        </p:nvSpPr>
        <p:spPr/>
        <p:txBody>
          <a:bodyPr/>
          <a:lstStyle/>
          <a:p>
            <a:fld id="{EF89B59B-2120-461D-8222-CE3302E55416}" type="slidenum">
              <a:rPr lang="en-GB" smtClean="0"/>
              <a:t>25</a:t>
            </a:fld>
            <a:endParaRPr lang="en-GB"/>
          </a:p>
        </p:txBody>
      </p:sp>
    </p:spTree>
    <p:extLst>
      <p:ext uri="{BB962C8B-B14F-4D97-AF65-F5344CB8AC3E}">
        <p14:creationId xmlns:p14="http://schemas.microsoft.com/office/powerpoint/2010/main" val="215493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a:latin typeface="+mj-lt"/>
                <a:ea typeface="+mj-ea"/>
                <a:cs typeface="+mj-cs"/>
              </a:rPr>
              <a:t>PLAY – ‘</a:t>
            </a:r>
            <a:r>
              <a:rPr lang="en-GB" sz="2000" b="1" i="0">
                <a:solidFill>
                  <a:srgbClr val="18232F"/>
                </a:solidFill>
                <a:effectLst/>
                <a:latin typeface="karla" pitchFamily="2" charset="0"/>
              </a:rPr>
              <a:t>What's Up on WhatsApp? Group Chats and Kicking’ video showing primary pupils </a:t>
            </a:r>
            <a:r>
              <a:rPr lang="en-GB" sz="2000" b="0" i="0">
                <a:solidFill>
                  <a:srgbClr val="18232F"/>
                </a:solidFill>
                <a:effectLst/>
                <a:latin typeface="karla" pitchFamily="2" charset="0"/>
              </a:rPr>
              <a:t>talking about the realities of group chats and exclusion bullying - deliberately being left out to hurt someone's feelings. </a:t>
            </a:r>
            <a:endParaRPr lang="en-US" b="1" kern="1200">
              <a:latin typeface="+mj-lt"/>
              <a:ea typeface="+mj-ea"/>
              <a:cs typeface="+mj-cs"/>
            </a:endParaRPr>
          </a:p>
          <a:p>
            <a:r>
              <a:rPr lang="en-US" sz="2400" b="0" kern="1200">
                <a:latin typeface="+mj-lt"/>
                <a:ea typeface="+mj-ea"/>
                <a:cs typeface="+mj-cs"/>
              </a:rPr>
              <a:t>https://youtu.be/BpT8vFn6_eA </a:t>
            </a:r>
          </a:p>
        </p:txBody>
      </p:sp>
      <p:sp>
        <p:nvSpPr>
          <p:cNvPr id="4" name="Slide Number Placeholder 3"/>
          <p:cNvSpPr>
            <a:spLocks noGrp="1"/>
          </p:cNvSpPr>
          <p:nvPr>
            <p:ph type="sldNum" sz="quarter" idx="5"/>
          </p:nvPr>
        </p:nvSpPr>
        <p:spPr/>
        <p:txBody>
          <a:bodyPr/>
          <a:lstStyle/>
          <a:p>
            <a:fld id="{EF89B59B-2120-461D-8222-CE3302E55416}" type="slidenum">
              <a:rPr lang="en-GB" smtClean="0"/>
              <a:t>26</a:t>
            </a:fld>
            <a:endParaRPr lang="en-GB"/>
          </a:p>
        </p:txBody>
      </p:sp>
    </p:spTree>
    <p:extLst>
      <p:ext uri="{BB962C8B-B14F-4D97-AF65-F5344CB8AC3E}">
        <p14:creationId xmlns:p14="http://schemas.microsoft.com/office/powerpoint/2010/main" val="2835360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SHARE</a:t>
            </a:r>
            <a:r>
              <a:rPr lang="en-GB" sz="1400"/>
              <a:t> – 5 top tips from the parent safety guide at https://www.internetmatters.org/resources/whatsapp-safety-a-how-to-guide-for-parents/#whatsapp-safety-tips</a:t>
            </a:r>
          </a:p>
          <a:p>
            <a:endParaRPr lang="en-GB" sz="1400"/>
          </a:p>
          <a:p>
            <a:r>
              <a:rPr lang="en-GB" sz="1400" b="1"/>
              <a:t>EXPLAIN</a:t>
            </a:r>
            <a:r>
              <a:rPr lang="en-GB" sz="1400"/>
              <a:t> – it’s useful to talk with children about etiquette when using group chats e.g.</a:t>
            </a:r>
          </a:p>
          <a:p>
            <a:pPr marL="171450" indent="-171450">
              <a:buFont typeface="Arial" panose="020B0604020202020204" pitchFamily="34" charset="0"/>
              <a:buChar char="•"/>
            </a:pPr>
            <a:r>
              <a:rPr lang="en-GB" sz="1400"/>
              <a:t>how to communicate</a:t>
            </a:r>
          </a:p>
          <a:p>
            <a:pPr marL="171450" indent="-171450">
              <a:buFont typeface="Arial" panose="020B0604020202020204" pitchFamily="34" charset="0"/>
              <a:buChar char="•"/>
            </a:pPr>
            <a:r>
              <a:rPr lang="en-GB" sz="1400"/>
              <a:t>what language to use/not use</a:t>
            </a:r>
          </a:p>
          <a:p>
            <a:pPr marL="171450" indent="-171450">
              <a:buFont typeface="Arial" panose="020B0604020202020204" pitchFamily="34" charset="0"/>
              <a:buChar char="•"/>
            </a:pPr>
            <a:r>
              <a:rPr lang="en-GB" sz="1400"/>
              <a:t>recognition that others may see your messages if copied and shared</a:t>
            </a:r>
          </a:p>
          <a:p>
            <a:pPr marL="171450" indent="-171450">
              <a:buFont typeface="Arial" panose="020B0604020202020204" pitchFamily="34" charset="0"/>
              <a:buChar char="•"/>
            </a:pPr>
            <a:r>
              <a:rPr lang="en-GB" sz="1400"/>
              <a:t>what to do if someone is unkind to them or others etc.</a:t>
            </a:r>
          </a:p>
        </p:txBody>
      </p:sp>
      <p:sp>
        <p:nvSpPr>
          <p:cNvPr id="4" name="Slide Number Placeholder 3"/>
          <p:cNvSpPr>
            <a:spLocks noGrp="1"/>
          </p:cNvSpPr>
          <p:nvPr>
            <p:ph type="sldNum" sz="quarter" idx="5"/>
          </p:nvPr>
        </p:nvSpPr>
        <p:spPr/>
        <p:txBody>
          <a:bodyPr/>
          <a:lstStyle/>
          <a:p>
            <a:fld id="{EF89B59B-2120-461D-8222-CE3302E55416}" type="slidenum">
              <a:rPr lang="en-GB" smtClean="0"/>
              <a:t>27</a:t>
            </a:fld>
            <a:endParaRPr lang="en-GB"/>
          </a:p>
        </p:txBody>
      </p:sp>
    </p:spTree>
    <p:extLst>
      <p:ext uri="{BB962C8B-B14F-4D97-AF65-F5344CB8AC3E}">
        <p14:creationId xmlns:p14="http://schemas.microsoft.com/office/powerpoint/2010/main" val="1916012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REMIND – </a:t>
            </a:r>
            <a:r>
              <a:rPr lang="en-GB" sz="1400" b="0"/>
              <a:t>they don’t need to be experts, but they can empower themselves by finding out about the suitability of the games/apps their child uses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SHOW</a:t>
            </a:r>
            <a:r>
              <a:rPr lang="en-GB" sz="1400"/>
              <a:t> – the Common Sense Media page and pick an app or game to show how easy it is to find a review</a:t>
            </a:r>
          </a:p>
        </p:txBody>
      </p:sp>
      <p:sp>
        <p:nvSpPr>
          <p:cNvPr id="4" name="Slide Number Placeholder 3"/>
          <p:cNvSpPr>
            <a:spLocks noGrp="1"/>
          </p:cNvSpPr>
          <p:nvPr>
            <p:ph type="sldNum" sz="quarter" idx="5"/>
          </p:nvPr>
        </p:nvSpPr>
        <p:spPr/>
        <p:txBody>
          <a:bodyPr/>
          <a:lstStyle/>
          <a:p>
            <a:fld id="{5985D112-682F-4487-9187-E5AF34266267}" type="slidenum">
              <a:rPr lang="en-GB" smtClean="0"/>
              <a:t>28</a:t>
            </a:fld>
            <a:endParaRPr lang="en-GB"/>
          </a:p>
        </p:txBody>
      </p:sp>
    </p:spTree>
    <p:extLst>
      <p:ext uri="{BB962C8B-B14F-4D97-AF65-F5344CB8AC3E}">
        <p14:creationId xmlns:p14="http://schemas.microsoft.com/office/powerpoint/2010/main" val="3844246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TELL:</a:t>
            </a:r>
          </a:p>
          <a:p>
            <a:pPr marL="171450" indent="-171450">
              <a:buFont typeface="Arial" panose="020B0604020202020204" pitchFamily="34" charset="0"/>
              <a:buChar char="•"/>
            </a:pPr>
            <a:r>
              <a:rPr lang="en-GB" sz="1400" b="0"/>
              <a:t>Children often use online gaming as a </a:t>
            </a:r>
            <a:r>
              <a:rPr lang="en-GB" sz="1400" b="1"/>
              <a:t>tool to communicate with their peers</a:t>
            </a:r>
            <a:r>
              <a:rPr lang="en-GB" sz="1400" b="0"/>
              <a:t>, with 64% of 8-17s who game online chatting through the game with friends and/or people they know in real life.</a:t>
            </a:r>
          </a:p>
          <a:p>
            <a:pPr marL="171450" indent="-171450">
              <a:buFont typeface="Arial" panose="020B0604020202020204" pitchFamily="34" charset="0"/>
              <a:buChar char="•"/>
            </a:pPr>
            <a:r>
              <a:rPr lang="en-GB" sz="1400" b="0"/>
              <a:t>However, </a:t>
            </a:r>
            <a:r>
              <a:rPr lang="en-GB" sz="1400" b="1"/>
              <a:t>31% of children who game online, communicate with strangers </a:t>
            </a:r>
            <a:r>
              <a:rPr lang="en-GB" sz="1400" b="0"/>
              <a:t>as well.</a:t>
            </a:r>
          </a:p>
          <a:p>
            <a:pPr marL="171450" indent="-171450">
              <a:buFont typeface="Arial" panose="020B0604020202020204" pitchFamily="34" charset="0"/>
              <a:buChar char="•"/>
            </a:pPr>
            <a:r>
              <a:rPr lang="en-GB" sz="1400" b="0"/>
              <a:t>A higher proportion of these children now play shooter games. This may raise concerns about </a:t>
            </a:r>
            <a:r>
              <a:rPr lang="en-GB" sz="1400" b="1"/>
              <a:t>how age appropriate the games favoured by some younger children actually are</a:t>
            </a:r>
            <a:r>
              <a:rPr lang="en-GB" sz="1400" b="0"/>
              <a:t>. </a:t>
            </a:r>
          </a:p>
          <a:p>
            <a:pPr marL="171450" indent="-171450">
              <a:buFont typeface="Arial" panose="020B0604020202020204" pitchFamily="34" charset="0"/>
              <a:buChar char="•"/>
            </a:pPr>
            <a:r>
              <a:rPr lang="en-GB" sz="1400"/>
              <a:t>While communication via games is a valuable social tool for many children, it can </a:t>
            </a:r>
            <a:r>
              <a:rPr lang="en-GB" sz="1400" b="1"/>
              <a:t>sometimes leave them vulnerable to unwanted interactions</a:t>
            </a:r>
            <a:r>
              <a:rPr lang="en-GB" sz="1400"/>
              <a:t>. This year (12%) of all children aged 8-17 said someone had been nasty/hurtful to them through an online game </a:t>
            </a:r>
          </a:p>
        </p:txBody>
      </p:sp>
      <p:sp>
        <p:nvSpPr>
          <p:cNvPr id="4" name="Slide Number Placeholder 3"/>
          <p:cNvSpPr>
            <a:spLocks noGrp="1"/>
          </p:cNvSpPr>
          <p:nvPr>
            <p:ph type="sldNum" sz="quarter" idx="5"/>
          </p:nvPr>
        </p:nvSpPr>
        <p:spPr/>
        <p:txBody>
          <a:bodyPr/>
          <a:lstStyle/>
          <a:p>
            <a:fld id="{EF89B59B-2120-461D-8222-CE3302E55416}" type="slidenum">
              <a:rPr lang="en-GB" smtClean="0"/>
              <a:t>29</a:t>
            </a:fld>
            <a:endParaRPr lang="en-GB"/>
          </a:p>
        </p:txBody>
      </p:sp>
    </p:spTree>
    <p:extLst>
      <p:ext uri="{BB962C8B-B14F-4D97-AF65-F5344CB8AC3E}">
        <p14:creationId xmlns:p14="http://schemas.microsoft.com/office/powerpoint/2010/main" val="1249739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42D8E-34D7-9F5D-DDDE-F7236BB70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4DCCA-81F4-2959-1F18-12511CEF7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CDA5C-F227-24FF-79D5-F88F8018C9E1}"/>
              </a:ext>
            </a:extLst>
          </p:cNvPr>
          <p:cNvSpPr>
            <a:spLocks noGrp="1"/>
          </p:cNvSpPr>
          <p:nvPr>
            <p:ph type="body" idx="1"/>
          </p:nvPr>
        </p:nvSpPr>
        <p:spPr/>
        <p:txBody>
          <a:bodyPr/>
          <a:lstStyle/>
          <a:p>
            <a:r>
              <a:rPr lang="en-GB" sz="1400" b="1"/>
              <a:t>TELL:</a:t>
            </a:r>
          </a:p>
          <a:p>
            <a:pPr marL="171450" indent="-171450">
              <a:buFont typeface="Arial" panose="020B0604020202020204" pitchFamily="34" charset="0"/>
              <a:buChar char="•"/>
            </a:pPr>
            <a:r>
              <a:rPr lang="en-GB" sz="1400"/>
              <a:t>The most commonly cited concern among parents of 3-17s whose child games was the possibility of their child talking to strangers while gaming, either within the game or via the chat function (62%). </a:t>
            </a:r>
          </a:p>
          <a:p>
            <a:pPr marL="171450" indent="-171450">
              <a:buFont typeface="Arial" panose="020B0604020202020204" pitchFamily="34" charset="0"/>
              <a:buChar char="•"/>
            </a:pPr>
            <a:r>
              <a:rPr lang="en-GB" sz="1400"/>
              <a:t>This was followed by the possibility of their child being bullied by other players (54%), the content of the games the child plays – i.e. violence, bad language, disturbing content etc. (52%), and the pressure on the child to make in-game purchases e.g. for things like access to upgrades, skins, loot-boxes, in-game currency or other rewards (52%). </a:t>
            </a:r>
          </a:p>
          <a:p>
            <a:pPr marL="171450" indent="-171450">
              <a:buFont typeface="Arial" panose="020B0604020202020204" pitchFamily="34" charset="0"/>
              <a:buChar char="•"/>
            </a:pPr>
            <a:r>
              <a:rPr lang="en-GB" sz="1400"/>
              <a:t>Overall, parents of younger children are more likely than parents of teenage children (13-17s) to be concerned about these possibilities</a:t>
            </a:r>
          </a:p>
        </p:txBody>
      </p:sp>
      <p:sp>
        <p:nvSpPr>
          <p:cNvPr id="4" name="Slide Number Placeholder 3">
            <a:extLst>
              <a:ext uri="{FF2B5EF4-FFF2-40B4-BE49-F238E27FC236}">
                <a16:creationId xmlns:a16="http://schemas.microsoft.com/office/drawing/2014/main" id="{FB7FE7D0-633A-52FE-A993-FA30F4741D7C}"/>
              </a:ext>
            </a:extLst>
          </p:cNvPr>
          <p:cNvSpPr>
            <a:spLocks noGrp="1"/>
          </p:cNvSpPr>
          <p:nvPr>
            <p:ph type="sldNum" sz="quarter" idx="5"/>
          </p:nvPr>
        </p:nvSpPr>
        <p:spPr/>
        <p:txBody>
          <a:bodyPr/>
          <a:lstStyle/>
          <a:p>
            <a:fld id="{EF89B59B-2120-461D-8222-CE3302E55416}" type="slidenum">
              <a:rPr lang="en-GB" smtClean="0"/>
              <a:t>30</a:t>
            </a:fld>
            <a:endParaRPr lang="en-GB"/>
          </a:p>
        </p:txBody>
      </p:sp>
    </p:spTree>
    <p:extLst>
      <p:ext uri="{BB962C8B-B14F-4D97-AF65-F5344CB8AC3E}">
        <p14:creationId xmlns:p14="http://schemas.microsoft.com/office/powerpoint/2010/main" val="115335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b="1"/>
              <a:t>Many parents indicate that they have concerns around various aspects of their children’s online activities.</a:t>
            </a:r>
          </a:p>
          <a:p>
            <a:pPr marL="171450" indent="-171450">
              <a:buFont typeface="Arial" panose="020B0604020202020204" pitchFamily="34" charset="0"/>
              <a:buChar char="•"/>
            </a:pPr>
            <a:r>
              <a:rPr lang="en-GB" sz="1400"/>
              <a:t>The primary worry of all parents of online 3-17s continues to be potential exposure to age inappropriate content - three-quarters of parents said they were either fairly or very concerned about their child seeing content which is not appropriate for their age (76%) and the same proportion were concerned about them seeing ‘adult’ or sexual content (74%).</a:t>
            </a:r>
          </a:p>
          <a:p>
            <a:pPr marL="171450" indent="-171450">
              <a:buFont typeface="Arial" panose="020B0604020202020204" pitchFamily="34" charset="0"/>
              <a:buChar char="•"/>
            </a:pPr>
            <a:r>
              <a:rPr lang="en-GB" sz="1400"/>
              <a:t>72% were concerned their child not knowing how to tell if something is real or fake online.</a:t>
            </a:r>
          </a:p>
          <a:p>
            <a:pPr marL="171450" indent="-171450">
              <a:buFont typeface="Arial" panose="020B0604020202020204" pitchFamily="34" charset="0"/>
              <a:buChar char="•"/>
            </a:pPr>
            <a:r>
              <a:rPr lang="en-GB" sz="1400"/>
              <a:t>Seven in ten (69%) parents fear their child might be bullied online,</a:t>
            </a:r>
          </a:p>
          <a:p>
            <a:pPr marL="171450" indent="-171450">
              <a:buFont typeface="Arial" panose="020B0604020202020204" pitchFamily="34" charset="0"/>
              <a:buChar char="•"/>
            </a:pPr>
            <a:r>
              <a:rPr lang="en-GB" sz="1400"/>
              <a:t>A similar proportion (68%) are worried about them seeing content that encourages them to hurt themselves. </a:t>
            </a:r>
          </a:p>
          <a:p>
            <a:pPr marL="171450" indent="-171450">
              <a:buFont typeface="Arial" panose="020B0604020202020204" pitchFamily="34" charset="0"/>
              <a:buChar char="•"/>
            </a:pPr>
            <a:r>
              <a:rPr lang="en-GB" sz="1400"/>
              <a:t>61% of parents are concerned about their child being influenced by extreme views,</a:t>
            </a:r>
          </a:p>
          <a:p>
            <a:pPr marL="171450" indent="-171450">
              <a:buFont typeface="Arial" panose="020B0604020202020204" pitchFamily="34" charset="0"/>
              <a:buChar char="•"/>
            </a:pPr>
            <a:r>
              <a:rPr lang="en-GB" sz="1400"/>
              <a:t>51% worry about the pressure to spend money online.</a:t>
            </a:r>
          </a:p>
          <a:p>
            <a:pPr marL="171450" indent="-171450">
              <a:buFont typeface="Arial" panose="020B0604020202020204" pitchFamily="34" charset="0"/>
              <a:buChar char="•"/>
            </a:pPr>
            <a:endParaRPr lang="en-GB" sz="1400"/>
          </a:p>
          <a:p>
            <a:pPr marL="0" indent="0">
              <a:buFont typeface="Arial" panose="020B0604020202020204" pitchFamily="34" charset="0"/>
              <a:buNone/>
            </a:pPr>
            <a:r>
              <a:rPr lang="en-GB" sz="1400"/>
              <a:t>Unsurprisingly, there are many concerns which are more prominent among parents of younger (3- 12-year-old) children who go online.:</a:t>
            </a:r>
          </a:p>
          <a:p>
            <a:pPr marL="0" indent="0">
              <a:buFont typeface="Arial" panose="020B0604020202020204" pitchFamily="34" charset="0"/>
              <a:buNone/>
            </a:pPr>
            <a:r>
              <a:rPr lang="en-GB" sz="1400"/>
              <a:t>For example, a higher proportion of these parents compared to their counterparts (parents of teenagers) are concerned about their child being exposed to age inappropriate content (79% vs 69%), their child not being able to tell what is real or fake online (77% vs 64%), their child seeing content which encourages them to harm themselves (70% vs 63%), the 36 child giving out personal details to inappropriate people (67% vs 60%) and the possibility of their child being influenced by extreme views online (64% vs 57%). </a:t>
            </a:r>
          </a:p>
        </p:txBody>
      </p:sp>
      <p:sp>
        <p:nvSpPr>
          <p:cNvPr id="4" name="Slide Number Placeholder 3"/>
          <p:cNvSpPr>
            <a:spLocks noGrp="1"/>
          </p:cNvSpPr>
          <p:nvPr>
            <p:ph type="sldNum" sz="quarter" idx="5"/>
          </p:nvPr>
        </p:nvSpPr>
        <p:spPr/>
        <p:txBody>
          <a:bodyPr/>
          <a:lstStyle/>
          <a:p>
            <a:fld id="{5985D112-682F-4487-9187-E5AF34266267}" type="slidenum">
              <a:rPr lang="en-GB" smtClean="0"/>
              <a:t>3</a:t>
            </a:fld>
            <a:endParaRPr lang="en-GB"/>
          </a:p>
        </p:txBody>
      </p:sp>
    </p:spTree>
    <p:extLst>
      <p:ext uri="{BB962C8B-B14F-4D97-AF65-F5344CB8AC3E}">
        <p14:creationId xmlns:p14="http://schemas.microsoft.com/office/powerpoint/2010/main" val="2401861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B521-E9C3-493F-D5ED-BF1681DE6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689C8-7C29-B070-0807-9C15C73E0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C30F6-2E1D-76AF-03FD-96D88916DCCF}"/>
              </a:ext>
            </a:extLst>
          </p:cNvPr>
          <p:cNvSpPr>
            <a:spLocks noGrp="1"/>
          </p:cNvSpPr>
          <p:nvPr>
            <p:ph type="body" idx="1"/>
          </p:nvPr>
        </p:nvSpPr>
        <p:spPr/>
        <p:txBody>
          <a:bodyPr/>
          <a:lstStyle/>
          <a:p>
            <a:r>
              <a:rPr lang="en-GB" sz="1400" b="1">
                <a:latin typeface="+mn-lt"/>
              </a:rPr>
              <a:t>TELL: </a:t>
            </a:r>
            <a:r>
              <a:rPr lang="en-GB" sz="1400" b="0" i="0">
                <a:solidFill>
                  <a:srgbClr val="000000"/>
                </a:solidFill>
                <a:effectLst/>
                <a:latin typeface="+mn-lt"/>
              </a:rPr>
              <a:t>The report found that gambling was understood to be a normal part of everyday life, and children described it as a part of their experience of growing up. Gambling content was seen with things such as horse racing, scratch cards and the National Lottery, while content that felt like gambling was seen in online games with gambling-like features such as loot boxes. The bright, loud and eye-catching nature of gambling adverts drew children and young people in, and many reported that gambling could look like gaming and vice versa, and the look and feel of the two worlds felt interchangeable.</a:t>
            </a:r>
          </a:p>
          <a:p>
            <a:endParaRPr lang="en-GB" sz="1400" b="0" i="0">
              <a:solidFill>
                <a:srgbClr val="000000"/>
              </a:solidFill>
              <a:effectLst/>
              <a:latin typeface="+mn-lt"/>
            </a:endParaRPr>
          </a:p>
          <a:p>
            <a:pPr algn="l"/>
            <a:r>
              <a:rPr lang="en-GB" sz="1400" b="1" i="0">
                <a:solidFill>
                  <a:srgbClr val="000000"/>
                </a:solidFill>
                <a:effectLst/>
                <a:latin typeface="+mn-lt"/>
              </a:rPr>
              <a:t>EXPLAIN: </a:t>
            </a:r>
            <a:r>
              <a:rPr lang="en-GB" sz="1400" b="0" i="0">
                <a:solidFill>
                  <a:srgbClr val="323237"/>
                </a:solidFill>
                <a:effectLst/>
                <a:latin typeface="+mn-lt"/>
              </a:rPr>
              <a:t>Anyone who plays video games will probably have heard about loot boxes. They can contain useful items, in-game currency, new clothing or even characters that could change the way you play. </a:t>
            </a:r>
            <a:r>
              <a:rPr lang="en-GB" sz="1400" b="0">
                <a:solidFill>
                  <a:srgbClr val="775BA3"/>
                </a:solidFill>
                <a:effectLst/>
                <a:latin typeface="+mn-lt"/>
              </a:rPr>
              <a:t>9 in 10 young people report that loot boxes are available in the games they play. </a:t>
            </a:r>
            <a:r>
              <a:rPr lang="en-GB" sz="1400" b="0" i="0">
                <a:solidFill>
                  <a:srgbClr val="323237"/>
                </a:solidFill>
                <a:effectLst/>
                <a:latin typeface="+mn-lt"/>
              </a:rPr>
              <a:t>A common practice if a game includes loot boxes is that the game is free. Typically, the game will make their money from selling tempting items in these boxes through a range of tactics –</a:t>
            </a:r>
          </a:p>
          <a:p>
            <a:endParaRPr lang="en-GB" sz="14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i="0">
                <a:solidFill>
                  <a:srgbClr val="000000"/>
                </a:solidFill>
                <a:effectLst/>
                <a:latin typeface="+mn-lt"/>
              </a:rPr>
              <a:t>ASK: </a:t>
            </a:r>
            <a:r>
              <a:rPr lang="en-GB" sz="1400">
                <a:latin typeface="+mn-lt"/>
              </a:rPr>
              <a:t>Do you </a:t>
            </a:r>
            <a:r>
              <a:rPr lang="en-GB" sz="1400" b="1">
                <a:solidFill>
                  <a:srgbClr val="FF0000"/>
                </a:solidFill>
                <a:latin typeface="+mn-lt"/>
              </a:rPr>
              <a:t>DISCUSS THIS </a:t>
            </a:r>
            <a:r>
              <a:rPr lang="en-GB" sz="1400">
                <a:latin typeface="+mn-lt"/>
              </a:rPr>
              <a:t>when you talk about </a:t>
            </a:r>
            <a:r>
              <a:rPr lang="en-GB" sz="1400" b="1">
                <a:solidFill>
                  <a:srgbClr val="FF0000"/>
                </a:solidFill>
                <a:latin typeface="+mn-lt"/>
              </a:rPr>
              <a:t>MONEY</a:t>
            </a:r>
            <a:r>
              <a:rPr lang="en-GB" sz="1400">
                <a:latin typeface="+mn-lt"/>
              </a:rPr>
              <a:t> to your children and how gambling is made to </a:t>
            </a:r>
            <a:r>
              <a:rPr lang="en-GB" sz="1400" b="1">
                <a:solidFill>
                  <a:srgbClr val="FF0000"/>
                </a:solidFill>
                <a:latin typeface="+mn-lt"/>
              </a:rPr>
              <a:t>LOOK ATTRACTIVE </a:t>
            </a:r>
            <a:r>
              <a:rPr lang="en-GB" sz="1400">
                <a:latin typeface="+mn-lt"/>
              </a:rPr>
              <a:t>and  likely that you would </a:t>
            </a:r>
            <a:r>
              <a:rPr lang="en-GB" sz="1400" b="1">
                <a:solidFill>
                  <a:srgbClr val="FF0000"/>
                </a:solidFill>
                <a:latin typeface="+mn-lt"/>
              </a:rPr>
              <a:t>WIN</a:t>
            </a:r>
            <a:r>
              <a:rPr lang="en-GB" sz="1400">
                <a:latin typeface="+mn-lt"/>
              </a:rPr>
              <a:t>?</a:t>
            </a:r>
          </a:p>
          <a:p>
            <a:pPr marL="0" indent="0">
              <a:buFont typeface="Arial" panose="020B0604020202020204" pitchFamily="34" charset="0"/>
              <a:buNone/>
            </a:pPr>
            <a:endParaRPr lang="en-GB" sz="1400" b="1" i="0">
              <a:solidFill>
                <a:srgbClr val="000000"/>
              </a:solidFill>
              <a:effectLst/>
              <a:latin typeface="+mn-lt"/>
            </a:endParaRPr>
          </a:p>
          <a:p>
            <a:pPr marL="0" indent="0">
              <a:buFont typeface="Arial" panose="020B0604020202020204" pitchFamily="34" charset="0"/>
              <a:buNone/>
            </a:pPr>
            <a:endParaRPr lang="en-GB" sz="1800"/>
          </a:p>
        </p:txBody>
      </p:sp>
      <p:sp>
        <p:nvSpPr>
          <p:cNvPr id="4" name="Slide Number Placeholder 3">
            <a:extLst>
              <a:ext uri="{FF2B5EF4-FFF2-40B4-BE49-F238E27FC236}">
                <a16:creationId xmlns:a16="http://schemas.microsoft.com/office/drawing/2014/main" id="{8FB60DA8-2231-AFB1-ACBF-999A419C608A}"/>
              </a:ext>
            </a:extLst>
          </p:cNvPr>
          <p:cNvSpPr>
            <a:spLocks noGrp="1"/>
          </p:cNvSpPr>
          <p:nvPr>
            <p:ph type="sldNum" sz="quarter" idx="5"/>
          </p:nvPr>
        </p:nvSpPr>
        <p:spPr/>
        <p:txBody>
          <a:bodyPr/>
          <a:lstStyle/>
          <a:p>
            <a:fld id="{EF89B59B-2120-461D-8222-CE3302E55416}" type="slidenum">
              <a:rPr lang="en-GB" smtClean="0"/>
              <a:t>31</a:t>
            </a:fld>
            <a:endParaRPr lang="en-GB"/>
          </a:p>
        </p:txBody>
      </p:sp>
    </p:spTree>
    <p:extLst>
      <p:ext uri="{BB962C8B-B14F-4D97-AF65-F5344CB8AC3E}">
        <p14:creationId xmlns:p14="http://schemas.microsoft.com/office/powerpoint/2010/main" val="3063009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89B59B-2120-461D-8222-CE3302E55416}" type="slidenum">
              <a:rPr lang="en-GB" smtClean="0"/>
              <a:t>32</a:t>
            </a:fld>
            <a:endParaRPr lang="en-GB"/>
          </a:p>
        </p:txBody>
      </p:sp>
    </p:spTree>
    <p:extLst>
      <p:ext uri="{BB962C8B-B14F-4D97-AF65-F5344CB8AC3E}">
        <p14:creationId xmlns:p14="http://schemas.microsoft.com/office/powerpoint/2010/main" val="747377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a:solidFill>
                  <a:srgbClr val="4E4757"/>
                </a:solidFill>
                <a:effectLst/>
                <a:latin typeface="+mn-lt"/>
              </a:rPr>
              <a:t>UK uses the PEGI (Pan European Game Information) system to give games their age ratings to help people </a:t>
            </a:r>
            <a:r>
              <a:rPr lang="en-GB" sz="1400" b="0" i="0">
                <a:solidFill>
                  <a:srgbClr val="4D5156"/>
                </a:solidFill>
                <a:effectLst/>
                <a:latin typeface="+mn-lt"/>
              </a:rPr>
              <a:t>make informed decisions when buying video games or apps through the use of age recommendations and content descriptors. </a:t>
            </a:r>
            <a:r>
              <a:rPr lang="en-GB" sz="1400" b="0" i="0">
                <a:solidFill>
                  <a:srgbClr val="4E4757"/>
                </a:solidFill>
                <a:effectLst/>
                <a:latin typeface="+mn-lt"/>
              </a:rPr>
              <a:t>.</a:t>
            </a:r>
            <a:r>
              <a:rPr lang="en-GB" sz="1400" b="0" i="0">
                <a:solidFill>
                  <a:srgbClr val="4D5156"/>
                </a:solidFill>
                <a:effectLst/>
                <a:latin typeface="+mn-lt"/>
              </a:rPr>
              <a:t>You can find out more here: https://parentzone.org.uk/article/pegi-games-ratings#:~:text=The%20UK%20uses%20the%20PEGI,about%20how%20PEGI%20classifies%20games. </a:t>
            </a:r>
            <a:endParaRPr lang="en-GB" sz="1400">
              <a:latin typeface="+mn-lt"/>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33</a:t>
            </a:fld>
            <a:endParaRPr lang="en-GB"/>
          </a:p>
        </p:txBody>
      </p:sp>
    </p:spTree>
    <p:extLst>
      <p:ext uri="{BB962C8B-B14F-4D97-AF65-F5344CB8AC3E}">
        <p14:creationId xmlns:p14="http://schemas.microsoft.com/office/powerpoint/2010/main" val="315560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t>Almost all the parents in this group (99%) took some type of action in response to being told that their child had seen something that scared or upset them: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Over four in five parents in  five  (84%) had spoken to their child about what had happened.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Over half said they had advised their child to block a specific type of content or person (56%) and/or recommended that their child stop using certain apps or sites (52%).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Notably, there has been an increase this year in parents setting up filters or parental controls after an incident of this nature, up from 23% last year to 34% this year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t>However</a:t>
            </a:r>
            <a:r>
              <a:rPr lang="en-GB" sz="1400" b="1"/>
              <a:t> o</a:t>
            </a:r>
            <a:r>
              <a:rPr lang="en-GB" sz="1400"/>
              <a:t>nly about a third (32%) of parents had reported the content to the site or app on which it appeared</a:t>
            </a:r>
            <a:endParaRPr lang="en-GB" sz="14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TELL</a:t>
            </a:r>
            <a:r>
              <a:rPr lang="en-GB" sz="14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You do not need to be an IT expert to help your child stay safe online. One of the best things you can do to protect your children is to talk regularly with them about their use of technology- just as you do with all other areas of parenting.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Having an open and honest approach is best - reacting, without involving them or talking to them, can often push behaviour underground, so it still happens, but you are less likely to know about it. This can increase risk to your child. </a:t>
            </a:r>
          </a:p>
        </p:txBody>
      </p:sp>
      <p:sp>
        <p:nvSpPr>
          <p:cNvPr id="4" name="Slide Number Placeholder 3"/>
          <p:cNvSpPr>
            <a:spLocks noGrp="1"/>
          </p:cNvSpPr>
          <p:nvPr>
            <p:ph type="sldNum" sz="quarter" idx="5"/>
          </p:nvPr>
        </p:nvSpPr>
        <p:spPr/>
        <p:txBody>
          <a:bodyPr/>
          <a:lstStyle/>
          <a:p>
            <a:fld id="{5985D112-682F-4487-9187-E5AF34266267}" type="slidenum">
              <a:rPr lang="en-GB" smtClean="0"/>
              <a:t>4</a:t>
            </a:fld>
            <a:endParaRPr lang="en-GB"/>
          </a:p>
        </p:txBody>
      </p:sp>
    </p:spTree>
    <p:extLst>
      <p:ext uri="{BB962C8B-B14F-4D97-AF65-F5344CB8AC3E}">
        <p14:creationId xmlns:p14="http://schemas.microsoft.com/office/powerpoint/2010/main" val="425486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ASK</a:t>
            </a:r>
            <a:r>
              <a:rPr lang="en-GB" sz="1400"/>
              <a:t> – What do you do that works well? Share good practice</a:t>
            </a:r>
          </a:p>
          <a:p>
            <a:endParaRPr lang="en-GB" sz="14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REMIND</a:t>
            </a:r>
            <a:r>
              <a:rPr lang="en-GB" sz="1400"/>
              <a:t> -  You do not need to be a tech expert to help your child with staying safe online. It’s ultimately about communication and being proactive.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p>
          <a:p>
            <a:endParaRPr lang="en-GB" sz="1400"/>
          </a:p>
        </p:txBody>
      </p:sp>
      <p:sp>
        <p:nvSpPr>
          <p:cNvPr id="4" name="Slide Number Placeholder 3"/>
          <p:cNvSpPr>
            <a:spLocks noGrp="1"/>
          </p:cNvSpPr>
          <p:nvPr>
            <p:ph type="sldNum" sz="quarter" idx="5"/>
          </p:nvPr>
        </p:nvSpPr>
        <p:spPr/>
        <p:txBody>
          <a:bodyPr/>
          <a:lstStyle/>
          <a:p>
            <a:fld id="{EF89B59B-2120-461D-8222-CE3302E55416}" type="slidenum">
              <a:rPr lang="en-GB" smtClean="0"/>
              <a:t>5</a:t>
            </a:fld>
            <a:endParaRPr lang="en-GB"/>
          </a:p>
        </p:txBody>
      </p:sp>
    </p:spTree>
    <p:extLst>
      <p:ext uri="{BB962C8B-B14F-4D97-AF65-F5344CB8AC3E}">
        <p14:creationId xmlns:p14="http://schemas.microsoft.com/office/powerpoint/2010/main" val="32084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a:t>Feel free to point out some of these free resources for parents to reinforce safety messages and start those key online safety conversations:</a:t>
            </a:r>
          </a:p>
          <a:p>
            <a:pPr marL="0" indent="0">
              <a:buFont typeface="Arial" panose="020B0604020202020204" pitchFamily="34" charset="0"/>
              <a:buNone/>
            </a:pPr>
            <a:r>
              <a:rPr lang="en-GB" sz="1400" b="1"/>
              <a:t>TELL:</a:t>
            </a:r>
          </a:p>
          <a:p>
            <a:pPr marL="171450" indent="-171450">
              <a:buFont typeface="Arial" panose="020B0604020202020204" pitchFamily="34" charset="0"/>
              <a:buChar char="•"/>
            </a:pPr>
            <a:r>
              <a:rPr lang="en-GB" sz="1400"/>
              <a:t>For younger children, it’s important to talk about boundaries, being kind to others and what they can do if they see or experience anything that worries or upsets them. Story time books e.g. </a:t>
            </a:r>
            <a:r>
              <a:rPr lang="en-GB" sz="1400" b="1"/>
              <a:t>‘The Online Zoo’ and </a:t>
            </a:r>
            <a:r>
              <a:rPr lang="en-GB" sz="1400" b="1">
                <a:solidFill>
                  <a:srgbClr val="0070C0"/>
                </a:solidFill>
              </a:rPr>
              <a:t>‘#Goldilocks – a Fairytale for the Digital Age</a:t>
            </a:r>
            <a:r>
              <a:rPr lang="en-GB" sz="1400" b="1"/>
              <a:t>’ </a:t>
            </a:r>
            <a:r>
              <a:rPr lang="en-GB" sz="1400"/>
              <a:t>are great ways to discuss risk, consequences and positive strategies in a non-judgemental, age-appropriate way.</a:t>
            </a:r>
          </a:p>
          <a:p>
            <a:pPr marL="171450" indent="-171450">
              <a:buFont typeface="Arial" panose="020B0604020202020204" pitchFamily="34" charset="0"/>
              <a:buChar char="•"/>
            </a:pPr>
            <a:r>
              <a:rPr lang="en-GB" sz="1400"/>
              <a:t>For older children, </a:t>
            </a:r>
            <a:r>
              <a:rPr lang="en-GB" sz="1400" b="1"/>
              <a:t>T</a:t>
            </a:r>
            <a:r>
              <a:rPr lang="en-GB" sz="1400" b="1" i="0">
                <a:solidFill>
                  <a:srgbClr val="212121"/>
                </a:solidFill>
                <a:effectLst/>
                <a:latin typeface="Droid Sans"/>
              </a:rPr>
              <a:t>horn have 18 </a:t>
            </a:r>
            <a:r>
              <a:rPr lang="en-GB" sz="1400" b="1" i="0" u="sng" strike="noStrike">
                <a:effectLst/>
                <a:latin typeface="Droid Sans"/>
                <a:hlinkClick r:id="rId3"/>
              </a:rPr>
              <a:t>topic-based discussion guides</a:t>
            </a:r>
            <a:r>
              <a:rPr lang="en-GB" sz="1400" b="1" i="0">
                <a:solidFill>
                  <a:srgbClr val="212121"/>
                </a:solidFill>
                <a:effectLst/>
                <a:latin typeface="Droid Sans"/>
              </a:rPr>
              <a:t> </a:t>
            </a:r>
            <a:r>
              <a:rPr lang="en-GB" sz="1400" b="0" i="0">
                <a:solidFill>
                  <a:srgbClr val="212121"/>
                </a:solidFill>
                <a:effectLst/>
                <a:latin typeface="Droid Sans"/>
              </a:rPr>
              <a:t>with questions to help start conversations!</a:t>
            </a:r>
            <a:endParaRPr lang="en-GB" sz="1400"/>
          </a:p>
        </p:txBody>
      </p:sp>
      <p:sp>
        <p:nvSpPr>
          <p:cNvPr id="4" name="Slide Number Placeholder 3"/>
          <p:cNvSpPr>
            <a:spLocks noGrp="1"/>
          </p:cNvSpPr>
          <p:nvPr>
            <p:ph type="sldNum" sz="quarter" idx="5"/>
          </p:nvPr>
        </p:nvSpPr>
        <p:spPr/>
        <p:txBody>
          <a:bodyPr/>
          <a:lstStyle/>
          <a:p>
            <a:fld id="{5985D112-682F-4487-9187-E5AF34266267}" type="slidenum">
              <a:rPr lang="en-GB" smtClean="0"/>
              <a:t>6</a:t>
            </a:fld>
            <a:endParaRPr lang="en-GB"/>
          </a:p>
        </p:txBody>
      </p:sp>
    </p:spTree>
    <p:extLst>
      <p:ext uri="{BB962C8B-B14F-4D97-AF65-F5344CB8AC3E}">
        <p14:creationId xmlns:p14="http://schemas.microsoft.com/office/powerpoint/2010/main" val="261518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5985D112-682F-4487-9187-E5AF34266267}" type="slidenum">
              <a:rPr lang="en-GB" smtClean="0"/>
              <a:t>7</a:t>
            </a:fld>
            <a:endParaRPr lang="en-GB"/>
          </a:p>
        </p:txBody>
      </p:sp>
    </p:spTree>
    <p:extLst>
      <p:ext uri="{BB962C8B-B14F-4D97-AF65-F5344CB8AC3E}">
        <p14:creationId xmlns:p14="http://schemas.microsoft.com/office/powerpoint/2010/main" val="36195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ASK: </a:t>
            </a:r>
            <a:r>
              <a:rPr lang="en-GB" sz="1400"/>
              <a:t>What rules do you set for your children? How confident are you in implementing them?</a:t>
            </a:r>
          </a:p>
          <a:p>
            <a:pPr marL="0" indent="0">
              <a:buFont typeface="Arial" panose="020B0604020202020204" pitchFamily="34" charset="0"/>
              <a:buNone/>
            </a:pPr>
            <a:endParaRPr lang="en-GB" sz="1400"/>
          </a:p>
          <a:p>
            <a:pPr marL="0" indent="0">
              <a:buNone/>
            </a:pPr>
            <a:endParaRPr lang="en-GB" sz="1400"/>
          </a:p>
          <a:p>
            <a:pPr marL="0" indent="0">
              <a:buNone/>
            </a:pPr>
            <a:endParaRPr lang="en-GB" sz="1400"/>
          </a:p>
        </p:txBody>
      </p:sp>
      <p:sp>
        <p:nvSpPr>
          <p:cNvPr id="4" name="Slide Number Placeholder 3"/>
          <p:cNvSpPr>
            <a:spLocks noGrp="1"/>
          </p:cNvSpPr>
          <p:nvPr>
            <p:ph type="sldNum" sz="quarter" idx="5"/>
          </p:nvPr>
        </p:nvSpPr>
        <p:spPr/>
        <p:txBody>
          <a:bodyPr/>
          <a:lstStyle/>
          <a:p>
            <a:fld id="{5985D112-682F-4487-9187-E5AF34266267}" type="slidenum">
              <a:rPr lang="en-GB" smtClean="0"/>
              <a:t>8</a:t>
            </a:fld>
            <a:endParaRPr lang="en-GB"/>
          </a:p>
        </p:txBody>
      </p:sp>
    </p:spTree>
    <p:extLst>
      <p:ext uri="{BB962C8B-B14F-4D97-AF65-F5344CB8AC3E}">
        <p14:creationId xmlns:p14="http://schemas.microsoft.com/office/powerpoint/2010/main" val="84750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8D95-FDC6-8A75-68FD-586DAF591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5BAA4-8651-BEF9-DF65-C945E8D16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A3710-99DD-CA21-AC82-6539CBE82F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t>ASK: </a:t>
            </a:r>
            <a:r>
              <a:rPr lang="en-GB" sz="1400"/>
              <a:t>What restrictions do you set for your children? How confident are you in implementing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t>More than eight in ten (83%) 8-17s in this group say there is at least one time when they cannot use their phones at home.  Looking at specific restrictions when a child in this group is at home, nearly six in ten (58%) of 8-17s who go online via their phone say they are not allowed to use their phones when they are in bed at night, with a similar proportion (57%) reporting that they are not allowed to do so while having meals. Younger children in this group are more likely than older ones to report having each of these restrictions in place</a:t>
            </a:r>
          </a:p>
          <a:p>
            <a:pPr marL="0" indent="0">
              <a:buFont typeface="Arial" panose="020B0604020202020204" pitchFamily="34" charset="0"/>
              <a:buNone/>
            </a:pPr>
            <a:endParaRPr lang="en-GB" sz="1400"/>
          </a:p>
          <a:p>
            <a:pPr marL="0" indent="0">
              <a:buNone/>
            </a:pPr>
            <a:endParaRPr lang="en-GB" sz="1400"/>
          </a:p>
          <a:p>
            <a:pPr marL="0" indent="0">
              <a:buNone/>
            </a:pPr>
            <a:endParaRPr lang="en-GB" sz="1400"/>
          </a:p>
        </p:txBody>
      </p:sp>
      <p:sp>
        <p:nvSpPr>
          <p:cNvPr id="4" name="Slide Number Placeholder 3">
            <a:extLst>
              <a:ext uri="{FF2B5EF4-FFF2-40B4-BE49-F238E27FC236}">
                <a16:creationId xmlns:a16="http://schemas.microsoft.com/office/drawing/2014/main" id="{59E30651-4AA7-58BD-641F-896FDCE8F641}"/>
              </a:ext>
            </a:extLst>
          </p:cNvPr>
          <p:cNvSpPr>
            <a:spLocks noGrp="1"/>
          </p:cNvSpPr>
          <p:nvPr>
            <p:ph type="sldNum" sz="quarter" idx="5"/>
          </p:nvPr>
        </p:nvSpPr>
        <p:spPr/>
        <p:txBody>
          <a:bodyPr/>
          <a:lstStyle/>
          <a:p>
            <a:fld id="{5985D112-682F-4487-9187-E5AF34266267}" type="slidenum">
              <a:rPr lang="en-GB" smtClean="0"/>
              <a:t>9</a:t>
            </a:fld>
            <a:endParaRPr lang="en-GB"/>
          </a:p>
        </p:txBody>
      </p:sp>
    </p:spTree>
    <p:extLst>
      <p:ext uri="{BB962C8B-B14F-4D97-AF65-F5344CB8AC3E}">
        <p14:creationId xmlns:p14="http://schemas.microsoft.com/office/powerpoint/2010/main" val="3963023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A red and black rectangular sign with white text&#10;&#10;Description automatically generated with low confidence">
            <a:extLst>
              <a:ext uri="{FF2B5EF4-FFF2-40B4-BE49-F238E27FC236}">
                <a16:creationId xmlns:a16="http://schemas.microsoft.com/office/drawing/2014/main" id="{B8DAB98E-95F0-01AF-AF0C-464AD078A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27173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red and black rectangular sign with white text&#10;&#10;Description automatically generated with low confidence">
            <a:extLst>
              <a:ext uri="{FF2B5EF4-FFF2-40B4-BE49-F238E27FC236}">
                <a16:creationId xmlns:a16="http://schemas.microsoft.com/office/drawing/2014/main" id="{B05F3992-AC01-7651-FE82-6409CE6A9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103921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a:xfrm>
            <a:off x="432000" y="6365893"/>
            <a:ext cx="4114800" cy="226714"/>
          </a:xfrm>
          <a:prstGeom prst="rect">
            <a:avLst/>
          </a:prstGeom>
        </p:spPr>
        <p:txBody>
          <a:bodyPr rtlCol="0"/>
          <a:lstStyle/>
          <a:p>
            <a:pPr rtl="0"/>
            <a:endParaRPr lang="en-GB"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n-GB" noProof="0" smtClean="0"/>
              <a:pPr algn="ctr" rtl="0"/>
              <a:t>‹#›</a:t>
            </a:fld>
            <a:endParaRPr lang="en-GB" noProof="0"/>
          </a:p>
        </p:txBody>
      </p:sp>
      <p:sp>
        <p:nvSpPr>
          <p:cNvPr id="2" name="TextBox 1"/>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5" name="Picture 4" descr="A red and black rectangular sign with white text&#10;&#10;Description automatically generated with low confidence">
            <a:extLst>
              <a:ext uri="{FF2B5EF4-FFF2-40B4-BE49-F238E27FC236}">
                <a16:creationId xmlns:a16="http://schemas.microsoft.com/office/drawing/2014/main" id="{8692AECD-702F-94F6-8899-187883D2A6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161634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103F-A58C-41C9-9051-77CF911C1913}"/>
              </a:ext>
            </a:extLst>
          </p:cNvPr>
          <p:cNvSpPr>
            <a:spLocks noGrp="1"/>
          </p:cNvSpPr>
          <p:nvPr>
            <p:ph type="title"/>
          </p:nvPr>
        </p:nvSpPr>
        <p:spPr>
          <a:xfrm>
            <a:off x="838200" y="1171471"/>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A6ABBE-2383-40E4-ACA0-A342CEEDEA6D}"/>
              </a:ext>
            </a:extLst>
          </p:cNvPr>
          <p:cNvSpPr>
            <a:spLocks noGrp="1"/>
          </p:cNvSpPr>
          <p:nvPr>
            <p:ph sz="half" idx="1"/>
          </p:nvPr>
        </p:nvSpPr>
        <p:spPr>
          <a:xfrm>
            <a:off x="838200" y="2585257"/>
            <a:ext cx="5181600" cy="35917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0FE8D3-EDB2-40CD-BDCF-A0ED4B520D98}"/>
              </a:ext>
            </a:extLst>
          </p:cNvPr>
          <p:cNvSpPr>
            <a:spLocks noGrp="1"/>
          </p:cNvSpPr>
          <p:nvPr>
            <p:ph sz="half" idx="2"/>
          </p:nvPr>
        </p:nvSpPr>
        <p:spPr>
          <a:xfrm>
            <a:off x="6172200" y="2585257"/>
            <a:ext cx="5181600" cy="3591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E3259A-1A2B-4CE8-9BC0-DB45B4E31557}"/>
              </a:ext>
            </a:extLst>
          </p:cNvPr>
          <p:cNvSpPr>
            <a:spLocks noGrp="1"/>
          </p:cNvSpPr>
          <p:nvPr>
            <p:ph type="dt" sz="half" idx="10"/>
          </p:nvPr>
        </p:nvSpPr>
        <p:spPr/>
        <p:txBody>
          <a:bodyPr/>
          <a:lstStyle/>
          <a:p>
            <a:fld id="{E1938059-8574-4237-B9E5-470044E135F4}" type="datetimeFigureOut">
              <a:rPr lang="en-GB" smtClean="0"/>
              <a:t>02/02/2026</a:t>
            </a:fld>
            <a:endParaRPr lang="en-GB"/>
          </a:p>
        </p:txBody>
      </p:sp>
      <p:sp>
        <p:nvSpPr>
          <p:cNvPr id="6" name="Footer Placeholder 5">
            <a:extLst>
              <a:ext uri="{FF2B5EF4-FFF2-40B4-BE49-F238E27FC236}">
                <a16:creationId xmlns:a16="http://schemas.microsoft.com/office/drawing/2014/main" id="{44463CEF-9197-42D2-A32E-68A38E8B5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99818-BAF2-47C2-B725-3910E490A151}"/>
              </a:ext>
            </a:extLst>
          </p:cNvPr>
          <p:cNvSpPr>
            <a:spLocks noGrp="1"/>
          </p:cNvSpPr>
          <p:nvPr>
            <p:ph type="sldNum" sz="quarter" idx="12"/>
          </p:nvPr>
        </p:nvSpPr>
        <p:spPr/>
        <p:txBody>
          <a:bodyPr/>
          <a:lstStyle/>
          <a:p>
            <a:fld id="{6142D2BD-1AC1-4AD0-B1AE-0D1457A0C57B}" type="slidenum">
              <a:rPr lang="en-GB" smtClean="0"/>
              <a:t>‹#›</a:t>
            </a:fld>
            <a:endParaRPr lang="en-GB"/>
          </a:p>
        </p:txBody>
      </p:sp>
      <p:pic>
        <p:nvPicPr>
          <p:cNvPr id="10" name="Picture 9" descr="Text&#10;&#10;Description automatically generated">
            <a:extLst>
              <a:ext uri="{FF2B5EF4-FFF2-40B4-BE49-F238E27FC236}">
                <a16:creationId xmlns:a16="http://schemas.microsoft.com/office/drawing/2014/main" id="{EFFC8B4D-9813-45B9-ADBC-D61796B36B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10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BDF8-0E04-4437-A31E-2B83A84FF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5E9B01-7D05-4CAD-AF8F-FB5137013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ACBEBC-1B23-426B-A4BF-FBCE88925D37}"/>
              </a:ext>
            </a:extLst>
          </p:cNvPr>
          <p:cNvSpPr>
            <a:spLocks noGrp="1"/>
          </p:cNvSpPr>
          <p:nvPr>
            <p:ph type="dt" sz="half" idx="10"/>
          </p:nvPr>
        </p:nvSpPr>
        <p:spPr/>
        <p:txBody>
          <a:bodyPr/>
          <a:lstStyle/>
          <a:p>
            <a:fld id="{215A5D27-1D57-4EFB-8C9D-0826E34DB897}" type="datetimeFigureOut">
              <a:rPr lang="en-GB" smtClean="0"/>
              <a:t>02/02/2026</a:t>
            </a:fld>
            <a:endParaRPr lang="en-GB"/>
          </a:p>
        </p:txBody>
      </p:sp>
      <p:sp>
        <p:nvSpPr>
          <p:cNvPr id="5" name="Footer Placeholder 4">
            <a:extLst>
              <a:ext uri="{FF2B5EF4-FFF2-40B4-BE49-F238E27FC236}">
                <a16:creationId xmlns:a16="http://schemas.microsoft.com/office/drawing/2014/main" id="{58302812-00A9-4971-8056-4618A1865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2B849-3449-4174-B9CD-9E1E2C4079C9}"/>
              </a:ext>
            </a:extLst>
          </p:cNvPr>
          <p:cNvSpPr>
            <a:spLocks noGrp="1"/>
          </p:cNvSpPr>
          <p:nvPr>
            <p:ph type="sldNum" sz="quarter" idx="12"/>
          </p:nvPr>
        </p:nvSpPr>
        <p:spPr/>
        <p:txBody>
          <a:bodyPr/>
          <a:lstStyle/>
          <a:p>
            <a:fld id="{9634CB19-29E5-45DC-B1B4-605B1B48634C}" type="slidenum">
              <a:rPr lang="en-GB" smtClean="0"/>
              <a:t>‹#›</a:t>
            </a:fld>
            <a:endParaRPr lang="en-GB"/>
          </a:p>
        </p:txBody>
      </p:sp>
      <p:pic>
        <p:nvPicPr>
          <p:cNvPr id="7" name="Picture 6" descr="A red and black rectangular sign with white text&#10;&#10;Description automatically generated with low confidence">
            <a:extLst>
              <a:ext uri="{FF2B5EF4-FFF2-40B4-BE49-F238E27FC236}">
                <a16:creationId xmlns:a16="http://schemas.microsoft.com/office/drawing/2014/main" id="{58F062E4-51E3-34BF-EFD6-2390DB613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41106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rgbClr val="E5E5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A879EA-00C1-43F2-5940-8094CE679154}"/>
              </a:ext>
            </a:extLst>
          </p:cNvPr>
          <p:cNvSpPr>
            <a:spLocks noGrp="1"/>
          </p:cNvSpPr>
          <p:nvPr>
            <p:ph type="title"/>
          </p:nvPr>
        </p:nvSpPr>
        <p:spPr>
          <a:xfrm>
            <a:off x="496037" y="424118"/>
            <a:ext cx="11202383" cy="1325563"/>
          </a:xfrm>
          <a:prstGeom prst="rect">
            <a:avLst/>
          </a:prstGeom>
        </p:spPr>
        <p:txBody>
          <a:bodyPr>
            <a:normAutofit/>
          </a:bodyPr>
          <a:lstStyle>
            <a:lvl1pPr>
              <a:defRPr sz="4400" b="1">
                <a:latin typeface="Myriad Pro" panose="020B0503030403020204" pitchFamily="34" charset="0"/>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1E147DD9-CC57-7FE2-31DE-805F8BD91963}"/>
              </a:ext>
            </a:extLst>
          </p:cNvPr>
          <p:cNvSpPr>
            <a:spLocks noGrp="1"/>
          </p:cNvSpPr>
          <p:nvPr>
            <p:ph type="body" sz="quarter" idx="10" hasCustomPrompt="1"/>
          </p:nvPr>
        </p:nvSpPr>
        <p:spPr>
          <a:xfrm>
            <a:off x="2873930" y="6196626"/>
            <a:ext cx="7678463" cy="458788"/>
          </a:xfrm>
          <a:prstGeom prst="rect">
            <a:avLst/>
          </a:prstGeom>
        </p:spPr>
        <p:txBody>
          <a:bodyPr/>
          <a:lstStyle>
            <a:lvl1pPr marL="0" indent="0" algn="ctr">
              <a:buNone/>
              <a:defRPr sz="2200" b="1">
                <a:solidFill>
                  <a:srgbClr val="ED1C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INSERTURL.lgfl.net</a:t>
            </a:r>
            <a:endParaRPr lang="en-GB"/>
          </a:p>
        </p:txBody>
      </p:sp>
      <p:pic>
        <p:nvPicPr>
          <p:cNvPr id="2" name="Picture 1" descr="A red and black rectangular sign with white text&#10;&#10;Description automatically generated with low confidence">
            <a:extLst>
              <a:ext uri="{FF2B5EF4-FFF2-40B4-BE49-F238E27FC236}">
                <a16:creationId xmlns:a16="http://schemas.microsoft.com/office/drawing/2014/main" id="{02597BAB-F481-C7B3-C7C8-47CCF48C16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881" y="5822419"/>
            <a:ext cx="1138599" cy="801436"/>
          </a:xfrm>
          <a:prstGeom prst="rect">
            <a:avLst/>
          </a:prstGeom>
        </p:spPr>
      </p:pic>
      <p:pic>
        <p:nvPicPr>
          <p:cNvPr id="3" name="Picture 2" descr="A group of people hugging&#10;&#10;Description automatically generated">
            <a:extLst>
              <a:ext uri="{FF2B5EF4-FFF2-40B4-BE49-F238E27FC236}">
                <a16:creationId xmlns:a16="http://schemas.microsoft.com/office/drawing/2014/main" id="{9918B645-C09F-6823-38CE-DE391BDA07ED}"/>
              </a:ext>
            </a:extLst>
          </p:cNvPr>
          <p:cNvPicPr>
            <a:picLocks noChangeAspect="1"/>
          </p:cNvPicPr>
          <p:nvPr userDrawn="1"/>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31332" y="5361813"/>
            <a:ext cx="1714872" cy="1370529"/>
          </a:xfrm>
          <a:prstGeom prst="rect">
            <a:avLst/>
          </a:prstGeom>
        </p:spPr>
      </p:pic>
    </p:spTree>
    <p:extLst>
      <p:ext uri="{BB962C8B-B14F-4D97-AF65-F5344CB8AC3E}">
        <p14:creationId xmlns:p14="http://schemas.microsoft.com/office/powerpoint/2010/main" val="25856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C868-6CEA-49F4-9591-1F9CBA9448BD}"/>
              </a:ext>
            </a:extLst>
          </p:cNvPr>
          <p:cNvSpPr>
            <a:spLocks noGrp="1"/>
          </p:cNvSpPr>
          <p:nvPr>
            <p:ph type="title"/>
          </p:nvPr>
        </p:nvSpPr>
        <p:spPr>
          <a:xfrm>
            <a:off x="838200" y="1055082"/>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D30BD9-7B1B-462B-A6E6-7173D8121E7B}"/>
              </a:ext>
            </a:extLst>
          </p:cNvPr>
          <p:cNvSpPr>
            <a:spLocks noGrp="1"/>
          </p:cNvSpPr>
          <p:nvPr>
            <p:ph idx="1"/>
          </p:nvPr>
        </p:nvSpPr>
        <p:spPr>
          <a:xfrm>
            <a:off x="838200" y="2452255"/>
            <a:ext cx="10515600" cy="3724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0FDE09-508C-43F3-AF02-5D9C65571388}"/>
              </a:ext>
            </a:extLst>
          </p:cNvPr>
          <p:cNvSpPr>
            <a:spLocks noGrp="1"/>
          </p:cNvSpPr>
          <p:nvPr>
            <p:ph type="dt" sz="half" idx="10"/>
          </p:nvPr>
        </p:nvSpPr>
        <p:spPr/>
        <p:txBody>
          <a:bodyPr/>
          <a:lstStyle/>
          <a:p>
            <a:fld id="{E1938059-8574-4237-B9E5-470044E135F4}" type="datetimeFigureOut">
              <a:rPr lang="en-GB" smtClean="0"/>
              <a:t>02/02/2026</a:t>
            </a:fld>
            <a:endParaRPr lang="en-GB"/>
          </a:p>
        </p:txBody>
      </p:sp>
      <p:sp>
        <p:nvSpPr>
          <p:cNvPr id="5" name="Footer Placeholder 4">
            <a:extLst>
              <a:ext uri="{FF2B5EF4-FFF2-40B4-BE49-F238E27FC236}">
                <a16:creationId xmlns:a16="http://schemas.microsoft.com/office/drawing/2014/main" id="{723948B8-10D5-4607-8E2A-2C25B312E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57EED-66DE-49B8-A858-4DDBDEA85FD0}"/>
              </a:ext>
            </a:extLst>
          </p:cNvPr>
          <p:cNvSpPr>
            <a:spLocks noGrp="1"/>
          </p:cNvSpPr>
          <p:nvPr>
            <p:ph type="sldNum" sz="quarter" idx="12"/>
          </p:nvPr>
        </p:nvSpPr>
        <p:spPr/>
        <p:txBody>
          <a:bodyPr/>
          <a:lstStyle/>
          <a:p>
            <a:fld id="{6142D2BD-1AC1-4AD0-B1AE-0D1457A0C57B}" type="slidenum">
              <a:rPr lang="en-GB" smtClean="0"/>
              <a:t>‹#›</a:t>
            </a:fld>
            <a:endParaRPr lang="en-GB"/>
          </a:p>
        </p:txBody>
      </p:sp>
      <p:pic>
        <p:nvPicPr>
          <p:cNvPr id="11" name="Picture 10" descr="Text&#10;&#10;Description automatically generated">
            <a:extLst>
              <a:ext uri="{FF2B5EF4-FFF2-40B4-BE49-F238E27FC236}">
                <a16:creationId xmlns:a16="http://schemas.microsoft.com/office/drawing/2014/main" id="{63A4AD28-1AD6-4ADC-9930-CD765BFFC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93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BDA4-D578-4750-8052-AD428051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2FF77-383A-49B4-AD9F-360EC0A7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3AF95-505D-4D8E-921B-4B4A9D7A0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91268-1211-48B9-8B77-FE344675B2C8}" type="datetimeFigureOut">
              <a:rPr lang="en-GB" smtClean="0"/>
              <a:t>02/02/2026</a:t>
            </a:fld>
            <a:endParaRPr lang="en-GB"/>
          </a:p>
        </p:txBody>
      </p:sp>
      <p:sp>
        <p:nvSpPr>
          <p:cNvPr id="5" name="Footer Placeholder 4">
            <a:extLst>
              <a:ext uri="{FF2B5EF4-FFF2-40B4-BE49-F238E27FC236}">
                <a16:creationId xmlns:a16="http://schemas.microsoft.com/office/drawing/2014/main" id="{741150F7-4567-4C0F-ABAF-30519D7C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C3DC8-6A17-41F0-B1D3-59AC9F34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C859-1D34-4719-A88B-FF940B5A3B6E}" type="slidenum">
              <a:rPr lang="en-GB" smtClean="0"/>
              <a:t>‹#›</a:t>
            </a:fld>
            <a:endParaRPr lang="en-GB"/>
          </a:p>
        </p:txBody>
      </p:sp>
    </p:spTree>
    <p:extLst>
      <p:ext uri="{BB962C8B-B14F-4D97-AF65-F5344CB8AC3E}">
        <p14:creationId xmlns:p14="http://schemas.microsoft.com/office/powerpoint/2010/main" val="803607888"/>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3"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parentsafe.lgfl.net/digital-family-agree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matters.org/parental-contr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2.png"/><Relationship Id="rId7" Type="http://schemas.openxmlformats.org/officeDocument/2006/relationships/hyperlink" Target="https://www.internetmatters.org/parental-controls/smartphones-and-other-devices/windows-11-parental-contro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nternetmatters.org/parental-controls/smartphones-and-other-devices/apple-iphone-and-ipad-parental-control-guide/" TargetMode="External"/><Relationship Id="rId5" Type="http://schemas.openxmlformats.org/officeDocument/2006/relationships/hyperlink" Target="https://www.internetmatters.org/parental-controls/smartphones-and-other-devices/google-family-link/" TargetMode="External"/><Relationship Id="rId4" Type="http://schemas.openxmlformats.org/officeDocument/2006/relationships/hyperlink" Target="https://parentsafe.lgfl.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lgfl.net/online-safety/resource-centre?s=3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BpT8vFn6_eA?feature=oembed"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internetmatters.org/resources/whatsapp-safety-a-how-to-guide-for-parents/#whatsapp-safety-tip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commonsensemedia.or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lgfl.net/online-safety/resource-centre?s=1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mbleaware.org/media/hbcp3qgd/exploring-the-lived-experience-and-views-of-gambling-among-children-and-young-people_final_0.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3.pn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pegi.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lgfl.net/online-safety/resource-centre?s=16"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C7000C-C3AD-C993-34B4-7D95E59065B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arental Supervision on Children's Device Usage and Gaming – Azadeh  Forghani, PhD">
            <a:extLst>
              <a:ext uri="{FF2B5EF4-FFF2-40B4-BE49-F238E27FC236}">
                <a16:creationId xmlns:a16="http://schemas.microsoft.com/office/drawing/2014/main" id="{079DD367-970D-F264-8FF5-DED8CF8AC36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A01B6-E455-528E-5324-61FD84C53325}"/>
              </a:ext>
            </a:extLst>
          </p:cNvPr>
          <p:cNvSpPr txBox="1"/>
          <p:nvPr/>
        </p:nvSpPr>
        <p:spPr>
          <a:xfrm>
            <a:off x="2596854" y="2447140"/>
            <a:ext cx="681541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4800" b="1"/>
              <a:t>TALKING TO YOUR CHILD ABOUT LIFE ONLINE </a:t>
            </a:r>
            <a:endParaRPr lang="en-GB" sz="4000"/>
          </a:p>
        </p:txBody>
      </p:sp>
      <p:pic>
        <p:nvPicPr>
          <p:cNvPr id="3" name="Picture 2" descr="A red rectangular sign with white text and heart&#10;&#10;Description automatically generated">
            <a:extLst>
              <a:ext uri="{FF2B5EF4-FFF2-40B4-BE49-F238E27FC236}">
                <a16:creationId xmlns:a16="http://schemas.microsoft.com/office/drawing/2014/main" id="{B4113744-CDC0-83CA-6143-9D1157EA0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0" y="5848716"/>
            <a:ext cx="1290918" cy="923613"/>
          </a:xfrm>
          <a:prstGeom prst="rect">
            <a:avLst/>
          </a:prstGeom>
        </p:spPr>
      </p:pic>
    </p:spTree>
    <p:extLst>
      <p:ext uri="{BB962C8B-B14F-4D97-AF65-F5344CB8AC3E}">
        <p14:creationId xmlns:p14="http://schemas.microsoft.com/office/powerpoint/2010/main" val="83678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210559-FA13-EFF9-B35E-9A9324564E5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F144A5-D031-49D8-945C-526C17B1E028}"/>
              </a:ext>
            </a:extLst>
          </p:cNvPr>
          <p:cNvSpPr/>
          <p:nvPr/>
        </p:nvSpPr>
        <p:spPr>
          <a:xfrm>
            <a:off x="10149245" y="230345"/>
            <a:ext cx="1904691" cy="232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798443-7EB3-4698-9C45-EA843368FDE3}"/>
              </a:ext>
            </a:extLst>
          </p:cNvPr>
          <p:cNvSpPr txBox="1"/>
          <p:nvPr/>
        </p:nvSpPr>
        <p:spPr>
          <a:xfrm>
            <a:off x="211825" y="1075570"/>
            <a:ext cx="4902496" cy="3600986"/>
          </a:xfrm>
          <a:prstGeom prst="rect">
            <a:avLst/>
          </a:prstGeom>
          <a:noFill/>
        </p:spPr>
        <p:txBody>
          <a:bodyPr wrap="square" rtlCol="0">
            <a:spAutoFit/>
          </a:bodyPr>
          <a:lstStyle/>
          <a:p>
            <a:r>
              <a:rPr lang="en-GB" sz="2400" b="1">
                <a:solidFill>
                  <a:srgbClr val="C00000"/>
                </a:solidFill>
              </a:rPr>
              <a:t>Why not have a family agreement to: </a:t>
            </a:r>
          </a:p>
          <a:p>
            <a:pPr marL="342900" indent="-342900">
              <a:buFont typeface="Arial" panose="020B0604020202020204" pitchFamily="34" charset="0"/>
              <a:buChar char="•"/>
            </a:pPr>
            <a:endParaRPr lang="en-GB" sz="2000">
              <a:solidFill>
                <a:srgbClr val="C00000"/>
              </a:solidFill>
            </a:endParaRPr>
          </a:p>
          <a:p>
            <a:pPr marL="342900" indent="-342900">
              <a:buFont typeface="Arial" panose="020B0604020202020204" pitchFamily="34" charset="0"/>
              <a:buChar char="•"/>
            </a:pPr>
            <a:r>
              <a:rPr lang="en-GB" sz="2000" b="1"/>
              <a:t>clarify</a:t>
            </a:r>
            <a:r>
              <a:rPr lang="en-GB" sz="2000"/>
              <a:t> what is allowed...or not</a:t>
            </a:r>
          </a:p>
          <a:p>
            <a:endParaRPr lang="en-GB" sz="2000"/>
          </a:p>
          <a:p>
            <a:pPr marL="342900" indent="-342900">
              <a:buFont typeface="Arial" panose="020B0604020202020204" pitchFamily="34" charset="0"/>
              <a:buChar char="•"/>
            </a:pPr>
            <a:r>
              <a:rPr lang="en-GB" sz="2000" b="1"/>
              <a:t>establish</a:t>
            </a:r>
            <a:r>
              <a:rPr lang="en-GB" sz="2000"/>
              <a:t> ground rules like no phones at the table or in the bedroom at night-time</a:t>
            </a:r>
          </a:p>
          <a:p>
            <a:endParaRPr lang="en-GB" sz="2000"/>
          </a:p>
          <a:p>
            <a:pPr marL="342900" indent="-342900">
              <a:buFont typeface="Arial" panose="020B0604020202020204" pitchFamily="34" charset="0"/>
              <a:buChar char="•"/>
            </a:pPr>
            <a:r>
              <a:rPr lang="en-GB" sz="2000" b="1"/>
              <a:t>agree</a:t>
            </a:r>
            <a:r>
              <a:rPr lang="en-GB" sz="2000"/>
              <a:t> shared expectations to reduce arguments and keep everyone safe &amp; healthy</a:t>
            </a:r>
          </a:p>
          <a:p>
            <a:endParaRPr lang="en-GB" sz="2400" b="1"/>
          </a:p>
        </p:txBody>
      </p:sp>
      <p:sp>
        <p:nvSpPr>
          <p:cNvPr id="8" name="TextBox 7">
            <a:extLst>
              <a:ext uri="{FF2B5EF4-FFF2-40B4-BE49-F238E27FC236}">
                <a16:creationId xmlns:a16="http://schemas.microsoft.com/office/drawing/2014/main" id="{18E08B5F-C18F-4EDB-A30B-F2E576142D71}"/>
              </a:ext>
            </a:extLst>
          </p:cNvPr>
          <p:cNvSpPr txBox="1"/>
          <p:nvPr/>
        </p:nvSpPr>
        <p:spPr>
          <a:xfrm>
            <a:off x="211825" y="5124365"/>
            <a:ext cx="7624034" cy="461665"/>
          </a:xfrm>
          <a:prstGeom prst="rect">
            <a:avLst/>
          </a:prstGeom>
          <a:noFill/>
        </p:spPr>
        <p:txBody>
          <a:bodyPr wrap="square">
            <a:spAutoFit/>
          </a:bodyPr>
          <a:lstStyle/>
          <a:p>
            <a:r>
              <a:rPr lang="en-GB" sz="2400"/>
              <a:t>Download it at </a:t>
            </a:r>
            <a:r>
              <a:rPr lang="en-GB" sz="2400">
                <a:hlinkClick r:id="rId3"/>
              </a:rPr>
              <a:t>parentsafe.lgfl.net/digital-family-agreement</a:t>
            </a:r>
            <a:endParaRPr lang="en-GB" sz="2400"/>
          </a:p>
        </p:txBody>
      </p:sp>
      <p:pic>
        <p:nvPicPr>
          <p:cNvPr id="6" name="Picture 5">
            <a:extLst>
              <a:ext uri="{FF2B5EF4-FFF2-40B4-BE49-F238E27FC236}">
                <a16:creationId xmlns:a16="http://schemas.microsoft.com/office/drawing/2014/main" id="{5109A01F-9746-259B-D694-27701CCAD6E5}"/>
              </a:ext>
            </a:extLst>
          </p:cNvPr>
          <p:cNvPicPr>
            <a:picLocks noChangeAspect="1"/>
          </p:cNvPicPr>
          <p:nvPr/>
        </p:nvPicPr>
        <p:blipFill>
          <a:blip r:embed="rId4"/>
          <a:stretch>
            <a:fillRect/>
          </a:stretch>
        </p:blipFill>
        <p:spPr>
          <a:xfrm>
            <a:off x="5402031" y="431848"/>
            <a:ext cx="6332769" cy="424470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0F869F2-2BB5-61A5-CD2F-F95E66985BDE}"/>
              </a:ext>
            </a:extLst>
          </p:cNvPr>
          <p:cNvPicPr>
            <a:picLocks noChangeAspect="1"/>
          </p:cNvPicPr>
          <p:nvPr/>
        </p:nvPicPr>
        <p:blipFill>
          <a:blip r:embed="rId5"/>
          <a:srcRect l="16215" r="14616"/>
          <a:stretch/>
        </p:blipFill>
        <p:spPr>
          <a:xfrm>
            <a:off x="8645912" y="4989213"/>
            <a:ext cx="3088888" cy="1638442"/>
          </a:xfrm>
          <a:prstGeom prst="rect">
            <a:avLst/>
          </a:prstGeom>
        </p:spPr>
      </p:pic>
      <p:pic>
        <p:nvPicPr>
          <p:cNvPr id="4" name="Picture 3" descr="Free dialog tip advice illustration">
            <a:extLst>
              <a:ext uri="{FF2B5EF4-FFF2-40B4-BE49-F238E27FC236}">
                <a16:creationId xmlns:a16="http://schemas.microsoft.com/office/drawing/2014/main" id="{B457BF5D-87E7-CAA7-D67B-1CD59010B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287" y="82082"/>
            <a:ext cx="1663215" cy="11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0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8C8B85-BAAF-C5D8-5289-65B4D088B1F3}"/>
              </a:ext>
            </a:extLst>
          </p:cNvPr>
          <p:cNvPicPr>
            <a:picLocks noChangeAspect="1"/>
          </p:cNvPicPr>
          <p:nvPr/>
        </p:nvPicPr>
        <p:blipFill>
          <a:blip r:embed="rId3"/>
          <a:stretch>
            <a:fillRect/>
          </a:stretch>
        </p:blipFill>
        <p:spPr>
          <a:xfrm>
            <a:off x="1371600" y="169530"/>
            <a:ext cx="9043639" cy="6239409"/>
          </a:xfrm>
          <a:prstGeom prst="rect">
            <a:avLst/>
          </a:prstGeom>
        </p:spPr>
      </p:pic>
      <p:cxnSp>
        <p:nvCxnSpPr>
          <p:cNvPr id="3" name="Straight Connector 2">
            <a:extLst>
              <a:ext uri="{FF2B5EF4-FFF2-40B4-BE49-F238E27FC236}">
                <a16:creationId xmlns:a16="http://schemas.microsoft.com/office/drawing/2014/main" id="{C5D68C4C-8EC3-AD27-08FD-6D2B2C72526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1C65D6-2E4D-434E-B7C4-29266B979FFC}"/>
              </a:ext>
            </a:extLst>
          </p:cNvPr>
          <p:cNvSpPr txBox="1"/>
          <p:nvPr/>
        </p:nvSpPr>
        <p:spPr>
          <a:xfrm>
            <a:off x="4505412" y="6396335"/>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C00000"/>
                </a:solidFill>
                <a:effectLst/>
                <a:uLnTx/>
                <a:uFillTx/>
                <a:latin typeface="Helvetica Neue"/>
                <a:ea typeface="+mn-ea"/>
                <a:cs typeface="+mn-cs"/>
              </a:rPr>
              <a:t>parentsafe.lgfl.net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39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C185C-CFE8-7198-497D-8CFD83E52A3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5" name="TextBox 4">
            <a:extLst>
              <a:ext uri="{FF2B5EF4-FFF2-40B4-BE49-F238E27FC236}">
                <a16:creationId xmlns:a16="http://schemas.microsoft.com/office/drawing/2014/main" id="{C42D2087-C368-F87E-262F-DD7425960597}"/>
              </a:ext>
            </a:extLst>
          </p:cNvPr>
          <p:cNvSpPr txBox="1"/>
          <p:nvPr/>
        </p:nvSpPr>
        <p:spPr>
          <a:xfrm>
            <a:off x="2081254" y="284421"/>
            <a:ext cx="8157029" cy="1077218"/>
          </a:xfrm>
          <a:prstGeom prst="rect">
            <a:avLst/>
          </a:prstGeom>
          <a:noFill/>
        </p:spPr>
        <p:txBody>
          <a:bodyPr wrap="square">
            <a:spAutoFit/>
          </a:bodyPr>
          <a:lstStyle/>
          <a:p>
            <a:r>
              <a:rPr lang="en-GB" sz="3200" b="1"/>
              <a:t>Do you </a:t>
            </a:r>
            <a:r>
              <a:rPr lang="en-GB" sz="3200" b="1">
                <a:solidFill>
                  <a:srgbClr val="FF0000"/>
                </a:solidFill>
              </a:rPr>
              <a:t>SUPERVISE</a:t>
            </a:r>
            <a:r>
              <a:rPr lang="en-GB" sz="3200" b="1"/>
              <a:t> your child’s online activity? </a:t>
            </a:r>
            <a:r>
              <a:rPr lang="en-GB" sz="3200" b="1">
                <a:solidFill>
                  <a:srgbClr val="FF0000"/>
                </a:solidFill>
              </a:rPr>
              <a:t>HOW</a:t>
            </a:r>
            <a:r>
              <a:rPr lang="en-GB" sz="3200" b="1"/>
              <a:t>?</a:t>
            </a:r>
            <a:endParaRPr lang="en-GB" sz="3200">
              <a:highlight>
                <a:srgbClr val="FFFF00"/>
              </a:highlight>
            </a:endParaRPr>
          </a:p>
        </p:txBody>
      </p:sp>
      <p:pic>
        <p:nvPicPr>
          <p:cNvPr id="3" name="Picture 2" descr="A red rectangular sign with white text and heart&#10;&#10;Description automatically generated">
            <a:extLst>
              <a:ext uri="{FF2B5EF4-FFF2-40B4-BE49-F238E27FC236}">
                <a16:creationId xmlns:a16="http://schemas.microsoft.com/office/drawing/2014/main" id="{1A6FA8AB-62E3-EC25-5107-CA47B0D6B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0" y="5832090"/>
            <a:ext cx="1290918" cy="923613"/>
          </a:xfrm>
          <a:prstGeom prst="rect">
            <a:avLst/>
          </a:prstGeom>
        </p:spPr>
      </p:pic>
      <p:pic>
        <p:nvPicPr>
          <p:cNvPr id="8" name="Picture 7" descr="Free speech bubble talking chat illustration">
            <a:extLst>
              <a:ext uri="{FF2B5EF4-FFF2-40B4-BE49-F238E27FC236}">
                <a16:creationId xmlns:a16="http://schemas.microsoft.com/office/drawing/2014/main" id="{741C1780-E2AA-47A6-D158-6F20E8E85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80" y="231376"/>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0F94E36-4BB0-16DD-A35B-5251ABD1ED3D}"/>
              </a:ext>
            </a:extLst>
          </p:cNvPr>
          <p:cNvPicPr>
            <a:picLocks noChangeAspect="1"/>
          </p:cNvPicPr>
          <p:nvPr/>
        </p:nvPicPr>
        <p:blipFill>
          <a:blip r:embed="rId5"/>
          <a:stretch>
            <a:fillRect/>
          </a:stretch>
        </p:blipFill>
        <p:spPr>
          <a:xfrm>
            <a:off x="1711353" y="2082543"/>
            <a:ext cx="8896830" cy="3485837"/>
          </a:xfrm>
          <a:prstGeom prst="rect">
            <a:avLst/>
          </a:prstGeom>
        </p:spPr>
      </p:pic>
    </p:spTree>
    <p:extLst>
      <p:ext uri="{BB962C8B-B14F-4D97-AF65-F5344CB8AC3E}">
        <p14:creationId xmlns:p14="http://schemas.microsoft.com/office/powerpoint/2010/main" val="69153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EE03A3-DE62-3CD2-3FE3-89AAC357463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602D2F-5FB5-44A5-A787-4DEBD7FC7BE6}"/>
              </a:ext>
            </a:extLst>
          </p:cNvPr>
          <p:cNvSpPr txBox="1"/>
          <p:nvPr/>
        </p:nvSpPr>
        <p:spPr>
          <a:xfrm>
            <a:off x="1955285" y="466546"/>
            <a:ext cx="9527421" cy="954107"/>
          </a:xfrm>
          <a:prstGeom prst="rect">
            <a:avLst/>
          </a:prstGeom>
          <a:noFill/>
        </p:spPr>
        <p:txBody>
          <a:bodyPr wrap="square" rtlCol="0">
            <a:spAutoFit/>
          </a:bodyPr>
          <a:lstStyle/>
          <a:p>
            <a:r>
              <a:rPr lang="en-GB" sz="2800" b="1"/>
              <a:t>Have you set up parental </a:t>
            </a:r>
            <a:r>
              <a:rPr lang="en-GB" sz="2800" b="1">
                <a:solidFill>
                  <a:srgbClr val="FF0000"/>
                </a:solidFill>
              </a:rPr>
              <a:t>CONTROLS/PRIVACY SETTINGS </a:t>
            </a:r>
            <a:r>
              <a:rPr lang="en-GB" sz="2800" b="1"/>
              <a:t>for</a:t>
            </a:r>
            <a:r>
              <a:rPr lang="en-GB" sz="2800" b="1">
                <a:solidFill>
                  <a:srgbClr val="FF0000"/>
                </a:solidFill>
              </a:rPr>
              <a:t> ALL DEVICES</a:t>
            </a:r>
            <a:r>
              <a:rPr lang="en-GB" sz="2800" b="1"/>
              <a:t> and </a:t>
            </a:r>
            <a:r>
              <a:rPr lang="en-GB" sz="2800" b="1">
                <a:solidFill>
                  <a:srgbClr val="FF0000"/>
                </a:solidFill>
              </a:rPr>
              <a:t>NETWORKS</a:t>
            </a:r>
            <a:r>
              <a:rPr lang="en-GB" sz="2800" b="1"/>
              <a:t>?</a:t>
            </a:r>
          </a:p>
        </p:txBody>
      </p:sp>
      <p:pic>
        <p:nvPicPr>
          <p:cNvPr id="5" name="Picture 4" descr="Free speech bubble talking chat illustration">
            <a:extLst>
              <a:ext uri="{FF2B5EF4-FFF2-40B4-BE49-F238E27FC236}">
                <a16:creationId xmlns:a16="http://schemas.microsoft.com/office/drawing/2014/main" id="{065380B7-20F6-DCD5-C201-08464F9C3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51" y="224852"/>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2" descr="Free did you know speech balloon message illustration">
            <a:extLst>
              <a:ext uri="{FF2B5EF4-FFF2-40B4-BE49-F238E27FC236}">
                <a16:creationId xmlns:a16="http://schemas.microsoft.com/office/drawing/2014/main" id="{D520F5D1-CA4C-35D9-FB40-887461F9C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240" y="1204750"/>
            <a:ext cx="1668475" cy="1668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smartphone app news illustration">
            <a:extLst>
              <a:ext uri="{FF2B5EF4-FFF2-40B4-BE49-F238E27FC236}">
                <a16:creationId xmlns:a16="http://schemas.microsoft.com/office/drawing/2014/main" id="{1DA1CA01-F276-8B82-9EFD-F846D6F39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297" y="3252405"/>
            <a:ext cx="2711703" cy="34919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C4BB3BD-492F-C737-5DA3-E2907C96E76C}"/>
              </a:ext>
            </a:extLst>
          </p:cNvPr>
          <p:cNvSpPr txBox="1"/>
          <p:nvPr/>
        </p:nvSpPr>
        <p:spPr>
          <a:xfrm>
            <a:off x="995990" y="2494046"/>
            <a:ext cx="9527421" cy="3600986"/>
          </a:xfrm>
          <a:prstGeom prst="rect">
            <a:avLst/>
          </a:prstGeom>
          <a:noFill/>
        </p:spPr>
        <p:txBody>
          <a:bodyPr wrap="square">
            <a:spAutoFit/>
          </a:bodyPr>
          <a:lstStyle/>
          <a:p>
            <a:pPr marL="285750" indent="-285750">
              <a:buFont typeface="Arial" panose="020B0604020202020204" pitchFamily="34" charset="0"/>
              <a:buChar char="•"/>
            </a:pPr>
            <a:r>
              <a:rPr lang="en-GB" sz="2800"/>
              <a:t>Controls need to be set up on both the </a:t>
            </a:r>
            <a:r>
              <a:rPr lang="en-GB" sz="2800" b="1"/>
              <a:t>broadband connection </a:t>
            </a:r>
            <a:r>
              <a:rPr lang="en-GB" sz="2800" u="sng">
                <a:solidFill>
                  <a:srgbClr val="FF0000"/>
                </a:solidFill>
              </a:rPr>
              <a:t>AND</a:t>
            </a:r>
            <a:r>
              <a:rPr lang="en-GB" sz="2800"/>
              <a:t> </a:t>
            </a:r>
            <a:r>
              <a:rPr lang="en-GB" sz="2800" b="1"/>
              <a:t>each individual device</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These </a:t>
            </a:r>
            <a:r>
              <a:rPr lang="en-GB" sz="2800" b="1"/>
              <a:t>do not come as standard </a:t>
            </a:r>
            <a:r>
              <a:rPr lang="en-GB" sz="2800"/>
              <a:t>so it’s worth checking</a:t>
            </a:r>
          </a:p>
          <a:p>
            <a:pPr marL="285750" indent="-285750">
              <a:buFont typeface="Arial" panose="020B0604020202020204" pitchFamily="34" charset="0"/>
              <a:buChar char="•"/>
            </a:pPr>
            <a:endParaRPr lang="en-GB" sz="2000"/>
          </a:p>
          <a:p>
            <a:r>
              <a:rPr lang="en-GB" sz="2000"/>
              <a:t>They are important because they allow you to:</a:t>
            </a:r>
          </a:p>
          <a:p>
            <a:pPr marL="742950" lvl="1" indent="-285750">
              <a:buFont typeface="Arial" panose="020B0604020202020204" pitchFamily="34" charset="0"/>
              <a:buChar char="•"/>
            </a:pPr>
            <a:r>
              <a:rPr lang="en-GB" sz="2000" b="1">
                <a:solidFill>
                  <a:srgbClr val="FF0000"/>
                </a:solidFill>
                <a:highlight>
                  <a:srgbClr val="FAFAFA"/>
                </a:highlight>
              </a:rPr>
              <a:t>B</a:t>
            </a:r>
            <a:r>
              <a:rPr lang="en-GB" sz="2000" b="1" i="0">
                <a:solidFill>
                  <a:srgbClr val="FF0000"/>
                </a:solidFill>
                <a:effectLst/>
                <a:highlight>
                  <a:srgbClr val="FAFAFA"/>
                </a:highlight>
              </a:rPr>
              <a:t>lock</a:t>
            </a:r>
            <a:r>
              <a:rPr lang="en-GB" sz="2000" i="0">
                <a:effectLst/>
                <a:highlight>
                  <a:srgbClr val="FAFAFA"/>
                </a:highlight>
              </a:rPr>
              <a:t> </a:t>
            </a:r>
            <a:r>
              <a:rPr lang="en-GB" sz="2000" i="0">
                <a:solidFill>
                  <a:srgbClr val="FF0000"/>
                </a:solidFill>
                <a:effectLst/>
                <a:highlight>
                  <a:srgbClr val="FAFAFA"/>
                </a:highlight>
              </a:rPr>
              <a:t>and</a:t>
            </a:r>
            <a:r>
              <a:rPr lang="en-GB" sz="2000" i="0">
                <a:effectLst/>
                <a:highlight>
                  <a:srgbClr val="FAFAFA"/>
                </a:highlight>
              </a:rPr>
              <a:t> </a:t>
            </a:r>
            <a:r>
              <a:rPr lang="en-GB" sz="2000" b="1" i="0">
                <a:solidFill>
                  <a:srgbClr val="FF0000"/>
                </a:solidFill>
                <a:effectLst/>
                <a:highlight>
                  <a:srgbClr val="FAFAFA"/>
                </a:highlight>
              </a:rPr>
              <a:t>filter</a:t>
            </a:r>
            <a:r>
              <a:rPr lang="en-GB" sz="2000" i="0">
                <a:effectLst/>
                <a:highlight>
                  <a:srgbClr val="FAFAFA"/>
                </a:highlight>
              </a:rPr>
              <a:t> </a:t>
            </a:r>
            <a:r>
              <a:rPr lang="en-GB" sz="2000" b="0" i="0">
                <a:solidFill>
                  <a:schemeClr val="tx1"/>
                </a:solidFill>
                <a:effectLst/>
                <a:highlight>
                  <a:srgbClr val="FAFAFA"/>
                </a:highlight>
              </a:rPr>
              <a:t>upsetting or inappropriate content or sites</a:t>
            </a:r>
            <a:endParaRPr lang="en-GB" sz="2000">
              <a:solidFill>
                <a:schemeClr val="tx1"/>
              </a:solidFill>
              <a:highlight>
                <a:srgbClr val="FAFAFA"/>
              </a:highlight>
            </a:endParaRPr>
          </a:p>
          <a:p>
            <a:pPr marL="742950" lvl="1" indent="-285750">
              <a:buFont typeface="Arial" panose="020B0604020202020204" pitchFamily="34" charset="0"/>
              <a:buChar char="•"/>
            </a:pPr>
            <a:r>
              <a:rPr lang="en-GB" sz="2000" b="1">
                <a:solidFill>
                  <a:srgbClr val="FF0000"/>
                </a:solidFill>
                <a:highlight>
                  <a:srgbClr val="FAFAFA"/>
                </a:highlight>
              </a:rPr>
              <a:t>Plan</a:t>
            </a:r>
            <a:r>
              <a:rPr lang="en-GB" sz="2000">
                <a:solidFill>
                  <a:srgbClr val="FF0000"/>
                </a:solidFill>
                <a:highlight>
                  <a:srgbClr val="FAFAFA"/>
                </a:highlight>
              </a:rPr>
              <a:t> what </a:t>
            </a:r>
            <a:r>
              <a:rPr lang="en-GB" sz="2000" b="1">
                <a:solidFill>
                  <a:srgbClr val="FF0000"/>
                </a:solidFill>
                <a:highlight>
                  <a:srgbClr val="FAFAFA"/>
                </a:highlight>
              </a:rPr>
              <a:t>time</a:t>
            </a:r>
            <a:r>
              <a:rPr lang="en-GB" sz="2000">
                <a:solidFill>
                  <a:srgbClr val="FF0000"/>
                </a:solidFill>
                <a:highlight>
                  <a:srgbClr val="FAFAFA"/>
                </a:highlight>
              </a:rPr>
              <a:t> and </a:t>
            </a:r>
            <a:r>
              <a:rPr lang="en-GB" sz="2000" b="1">
                <a:solidFill>
                  <a:srgbClr val="FF0000"/>
                </a:solidFill>
                <a:highlight>
                  <a:srgbClr val="FAFAFA"/>
                </a:highlight>
              </a:rPr>
              <a:t>how long </a:t>
            </a:r>
            <a:r>
              <a:rPr lang="en-GB" sz="2000">
                <a:solidFill>
                  <a:srgbClr val="525455"/>
                </a:solidFill>
                <a:highlight>
                  <a:srgbClr val="FAFAFA"/>
                </a:highlight>
              </a:rPr>
              <a:t>your child can go online for</a:t>
            </a:r>
            <a:endParaRPr lang="en-GB" sz="2000"/>
          </a:p>
          <a:p>
            <a:pPr marL="285750" indent="-285750">
              <a:buFont typeface="Arial" panose="020B0604020202020204" pitchFamily="34" charset="0"/>
              <a:buChar char="•"/>
            </a:pPr>
            <a:endParaRPr lang="en-GB"/>
          </a:p>
          <a:p>
            <a:pPr marL="742950" lvl="1" indent="-285750">
              <a:buFont typeface="Arial" panose="020B0604020202020204" pitchFamily="34" charset="0"/>
              <a:buChar char="•"/>
            </a:pPr>
            <a:endParaRPr lang="en-GB"/>
          </a:p>
        </p:txBody>
      </p:sp>
    </p:spTree>
    <p:extLst>
      <p:ext uri="{BB962C8B-B14F-4D97-AF65-F5344CB8AC3E}">
        <p14:creationId xmlns:p14="http://schemas.microsoft.com/office/powerpoint/2010/main" val="311767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EE03A3-DE62-3CD2-3FE3-89AAC357463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75A9DA-5794-47DE-8EC5-3EC37C0E7912}"/>
              </a:ext>
            </a:extLst>
          </p:cNvPr>
          <p:cNvSpPr txBox="1"/>
          <p:nvPr/>
        </p:nvSpPr>
        <p:spPr>
          <a:xfrm>
            <a:off x="9221208" y="6149008"/>
            <a:ext cx="2860546" cy="477054"/>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7" name="TextBox 6">
            <a:extLst>
              <a:ext uri="{FF2B5EF4-FFF2-40B4-BE49-F238E27FC236}">
                <a16:creationId xmlns:a16="http://schemas.microsoft.com/office/drawing/2014/main" id="{3B50C1A4-F074-71FC-94E8-B968A458CD8A}"/>
              </a:ext>
            </a:extLst>
          </p:cNvPr>
          <p:cNvSpPr txBox="1"/>
          <p:nvPr/>
        </p:nvSpPr>
        <p:spPr>
          <a:xfrm>
            <a:off x="1466339" y="534684"/>
            <a:ext cx="10725661" cy="1138773"/>
          </a:xfrm>
          <a:prstGeom prst="rect">
            <a:avLst/>
          </a:prstGeom>
          <a:noFill/>
        </p:spPr>
        <p:txBody>
          <a:bodyPr wrap="square">
            <a:spAutoFit/>
          </a:bodyPr>
          <a:lstStyle/>
          <a:p>
            <a:r>
              <a:rPr lang="en-GB" sz="2400" b="1"/>
              <a:t>Are you </a:t>
            </a:r>
            <a:r>
              <a:rPr lang="en-GB" sz="2400" b="1">
                <a:solidFill>
                  <a:srgbClr val="FF0000"/>
                </a:solidFill>
              </a:rPr>
              <a:t>AWARE </a:t>
            </a:r>
            <a:r>
              <a:rPr lang="en-GB" sz="2400" b="1"/>
              <a:t>of these </a:t>
            </a:r>
            <a:r>
              <a:rPr lang="en-GB" sz="2400" b="1">
                <a:solidFill>
                  <a:srgbClr val="FF0000"/>
                </a:solidFill>
              </a:rPr>
              <a:t>PARENTAL CONTROL TOOLS? </a:t>
            </a:r>
          </a:p>
          <a:p>
            <a:r>
              <a:rPr lang="en-GB" sz="2400" b="1"/>
              <a:t>Which ones have </a:t>
            </a:r>
            <a:r>
              <a:rPr lang="en-GB" sz="2400" b="1">
                <a:solidFill>
                  <a:srgbClr val="FF0000"/>
                </a:solidFill>
              </a:rPr>
              <a:t>YOU USED</a:t>
            </a:r>
            <a:r>
              <a:rPr lang="en-GB" sz="2400" b="1"/>
              <a:t>?</a:t>
            </a:r>
          </a:p>
          <a:p>
            <a:endParaRPr lang="en-GB" sz="2000" b="1">
              <a:solidFill>
                <a:srgbClr val="FF0000"/>
              </a:solidFill>
            </a:endParaRPr>
          </a:p>
        </p:txBody>
      </p:sp>
      <p:pic>
        <p:nvPicPr>
          <p:cNvPr id="2" name="Picture 1" descr="Free speech bubble talking chat illustration">
            <a:extLst>
              <a:ext uri="{FF2B5EF4-FFF2-40B4-BE49-F238E27FC236}">
                <a16:creationId xmlns:a16="http://schemas.microsoft.com/office/drawing/2014/main" id="{DD86273E-85D7-97BA-9054-39C6B3ABC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36" y="595205"/>
            <a:ext cx="1054871" cy="1054871"/>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6B0BA5A-FC6B-15D0-1A33-E6490DC58A78}"/>
              </a:ext>
            </a:extLst>
          </p:cNvPr>
          <p:cNvPicPr>
            <a:picLocks noChangeAspect="1"/>
          </p:cNvPicPr>
          <p:nvPr/>
        </p:nvPicPr>
        <p:blipFill>
          <a:blip r:embed="rId4"/>
          <a:stretch>
            <a:fillRect/>
          </a:stretch>
        </p:blipFill>
        <p:spPr>
          <a:xfrm>
            <a:off x="1352207" y="1650076"/>
            <a:ext cx="8057743" cy="4354884"/>
          </a:xfrm>
          <a:prstGeom prst="rect">
            <a:avLst/>
          </a:prstGeom>
        </p:spPr>
      </p:pic>
      <p:sp>
        <p:nvSpPr>
          <p:cNvPr id="3" name="Speech Bubble: Rectangle with Corners Rounded 2">
            <a:extLst>
              <a:ext uri="{FF2B5EF4-FFF2-40B4-BE49-F238E27FC236}">
                <a16:creationId xmlns:a16="http://schemas.microsoft.com/office/drawing/2014/main" id="{D57FFAFB-FBA4-D7CF-C918-1ABE1C2EBAEE}"/>
              </a:ext>
            </a:extLst>
          </p:cNvPr>
          <p:cNvSpPr/>
          <p:nvPr/>
        </p:nvSpPr>
        <p:spPr>
          <a:xfrm>
            <a:off x="9563406" y="2426843"/>
            <a:ext cx="2518348" cy="2293495"/>
          </a:xfrm>
          <a:prstGeom prst="wedgeRoundRectCallout">
            <a:avLst>
              <a:gd name="adj1" fmla="val -70973"/>
              <a:gd name="adj2" fmla="val 338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a:solidFill>
                  <a:schemeClr val="tx1"/>
                </a:solidFill>
              </a:rPr>
              <a:t>‘I prefer to supervise my child’s online use by talking to them about setting rules</a:t>
            </a:r>
            <a:r>
              <a:rPr lang="en-GB" b="1">
                <a:solidFill>
                  <a:schemeClr val="tx1"/>
                </a:solidFill>
              </a:rPr>
              <a:t>’</a:t>
            </a:r>
          </a:p>
          <a:p>
            <a:pPr algn="ctr"/>
            <a:r>
              <a:rPr lang="en-GB">
                <a:solidFill>
                  <a:schemeClr val="tx1"/>
                </a:solidFill>
              </a:rPr>
              <a:t>(39%)</a:t>
            </a:r>
          </a:p>
        </p:txBody>
      </p:sp>
    </p:spTree>
    <p:extLst>
      <p:ext uri="{BB962C8B-B14F-4D97-AF65-F5344CB8AC3E}">
        <p14:creationId xmlns:p14="http://schemas.microsoft.com/office/powerpoint/2010/main" val="132705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3D9CA2-8A67-B24A-1CC2-B7C579EFD37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07DCB46-BF3E-8F96-C83C-AFE94491BBC4}"/>
              </a:ext>
            </a:extLst>
          </p:cNvPr>
          <p:cNvSpPr/>
          <p:nvPr/>
        </p:nvSpPr>
        <p:spPr>
          <a:xfrm>
            <a:off x="10178321" y="224852"/>
            <a:ext cx="1873771" cy="2503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602D2F-5FB5-44A5-A787-4DEBD7FC7BE6}"/>
              </a:ext>
            </a:extLst>
          </p:cNvPr>
          <p:cNvSpPr txBox="1"/>
          <p:nvPr/>
        </p:nvSpPr>
        <p:spPr>
          <a:xfrm>
            <a:off x="234489" y="382946"/>
            <a:ext cx="11817603" cy="461665"/>
          </a:xfrm>
          <a:prstGeom prst="rect">
            <a:avLst/>
          </a:prstGeom>
          <a:noFill/>
        </p:spPr>
        <p:txBody>
          <a:bodyPr wrap="square" rtlCol="0">
            <a:spAutoFit/>
          </a:bodyPr>
          <a:lstStyle/>
          <a:p>
            <a:r>
              <a:rPr lang="en-GB" sz="2400"/>
              <a:t>Visit </a:t>
            </a:r>
            <a:r>
              <a:rPr lang="en-GB" sz="2400">
                <a:hlinkClick r:id="rId3"/>
              </a:rPr>
              <a:t>internetmatters.org/parental-controls</a:t>
            </a:r>
            <a:r>
              <a:rPr lang="en-GB" sz="2400"/>
              <a:t> to find out how to set controls on devices:</a:t>
            </a:r>
          </a:p>
        </p:txBody>
      </p:sp>
      <p:pic>
        <p:nvPicPr>
          <p:cNvPr id="7" name="Picture 6">
            <a:extLst>
              <a:ext uri="{FF2B5EF4-FFF2-40B4-BE49-F238E27FC236}">
                <a16:creationId xmlns:a16="http://schemas.microsoft.com/office/drawing/2014/main" id="{2743F241-E939-CC9A-3A5A-D994B59D6096}"/>
              </a:ext>
            </a:extLst>
          </p:cNvPr>
          <p:cNvPicPr>
            <a:picLocks noChangeAspect="1"/>
          </p:cNvPicPr>
          <p:nvPr/>
        </p:nvPicPr>
        <p:blipFill>
          <a:blip r:embed="rId4"/>
          <a:stretch>
            <a:fillRect/>
          </a:stretch>
        </p:blipFill>
        <p:spPr>
          <a:xfrm>
            <a:off x="3197642" y="1002704"/>
            <a:ext cx="8759870" cy="5426712"/>
          </a:xfrm>
          <a:prstGeom prst="rect">
            <a:avLst/>
          </a:prstGeom>
        </p:spPr>
      </p:pic>
      <p:pic>
        <p:nvPicPr>
          <p:cNvPr id="3" name="Picture 2">
            <a:extLst>
              <a:ext uri="{FF2B5EF4-FFF2-40B4-BE49-F238E27FC236}">
                <a16:creationId xmlns:a16="http://schemas.microsoft.com/office/drawing/2014/main" id="{23688349-8845-1AB4-F09B-D271F03AC7EE}"/>
              </a:ext>
            </a:extLst>
          </p:cNvPr>
          <p:cNvPicPr>
            <a:picLocks noChangeAspect="1"/>
          </p:cNvPicPr>
          <p:nvPr/>
        </p:nvPicPr>
        <p:blipFill>
          <a:blip r:embed="rId5"/>
          <a:stretch>
            <a:fillRect/>
          </a:stretch>
        </p:blipFill>
        <p:spPr>
          <a:xfrm>
            <a:off x="136472" y="1059504"/>
            <a:ext cx="2883282" cy="2739358"/>
          </a:xfrm>
          <a:prstGeom prst="rect">
            <a:avLst/>
          </a:prstGeom>
        </p:spPr>
      </p:pic>
    </p:spTree>
    <p:extLst>
      <p:ext uri="{BB962C8B-B14F-4D97-AF65-F5344CB8AC3E}">
        <p14:creationId xmlns:p14="http://schemas.microsoft.com/office/powerpoint/2010/main" val="300879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C3F4A3C-3161-7220-1C1C-62D1CED3280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07DCB46-BF3E-8F96-C83C-AFE94491BBC4}"/>
              </a:ext>
            </a:extLst>
          </p:cNvPr>
          <p:cNvSpPr/>
          <p:nvPr/>
        </p:nvSpPr>
        <p:spPr>
          <a:xfrm>
            <a:off x="10178321" y="224852"/>
            <a:ext cx="1873771" cy="2503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2FD473A-CA9C-C497-5DB7-5366932F190B}"/>
              </a:ext>
            </a:extLst>
          </p:cNvPr>
          <p:cNvPicPr>
            <a:picLocks noChangeAspect="1"/>
          </p:cNvPicPr>
          <p:nvPr/>
        </p:nvPicPr>
        <p:blipFill>
          <a:blip r:embed="rId3"/>
          <a:stretch>
            <a:fillRect/>
          </a:stretch>
        </p:blipFill>
        <p:spPr>
          <a:xfrm>
            <a:off x="1496363" y="1157589"/>
            <a:ext cx="8862004" cy="5151895"/>
          </a:xfrm>
          <a:prstGeom prst="rect">
            <a:avLst/>
          </a:prstGeom>
        </p:spPr>
      </p:pic>
      <p:sp>
        <p:nvSpPr>
          <p:cNvPr id="9" name="TextBox 8">
            <a:extLst>
              <a:ext uri="{FF2B5EF4-FFF2-40B4-BE49-F238E27FC236}">
                <a16:creationId xmlns:a16="http://schemas.microsoft.com/office/drawing/2014/main" id="{A3F50305-63F9-14C5-2BCF-DFC8F9CAAFAA}"/>
              </a:ext>
            </a:extLst>
          </p:cNvPr>
          <p:cNvSpPr txBox="1"/>
          <p:nvPr/>
        </p:nvSpPr>
        <p:spPr>
          <a:xfrm>
            <a:off x="1679922" y="6448482"/>
            <a:ext cx="8832156" cy="369332"/>
          </a:xfrm>
          <a:prstGeom prst="rect">
            <a:avLst/>
          </a:prstGeom>
          <a:noFill/>
        </p:spPr>
        <p:txBody>
          <a:bodyPr wrap="square">
            <a:spAutoFit/>
          </a:bodyPr>
          <a:lstStyle/>
          <a:p>
            <a:r>
              <a:rPr lang="en-GB" sz="1800"/>
              <a:t>Visit </a:t>
            </a:r>
            <a:r>
              <a:rPr lang="en-GB" sz="1800">
                <a:hlinkClick r:id="rId4"/>
              </a:rPr>
              <a:t>parentsafe.lgfl.net/</a:t>
            </a:r>
            <a:r>
              <a:rPr lang="en-GB" sz="1800"/>
              <a:t> for additional advice and tips on settings and controls for all devices</a:t>
            </a:r>
            <a:endParaRPr lang="en-GB"/>
          </a:p>
        </p:txBody>
      </p:sp>
      <p:sp>
        <p:nvSpPr>
          <p:cNvPr id="11" name="TextBox 10">
            <a:extLst>
              <a:ext uri="{FF2B5EF4-FFF2-40B4-BE49-F238E27FC236}">
                <a16:creationId xmlns:a16="http://schemas.microsoft.com/office/drawing/2014/main" id="{BC5BE6D5-ADBA-739A-1843-E75FEC4DA518}"/>
              </a:ext>
            </a:extLst>
          </p:cNvPr>
          <p:cNvSpPr txBox="1"/>
          <p:nvPr/>
        </p:nvSpPr>
        <p:spPr>
          <a:xfrm>
            <a:off x="252430" y="224852"/>
            <a:ext cx="9884464" cy="707886"/>
          </a:xfrm>
          <a:prstGeom prst="rect">
            <a:avLst/>
          </a:prstGeom>
          <a:noFill/>
        </p:spPr>
        <p:txBody>
          <a:bodyPr wrap="square">
            <a:spAutoFit/>
          </a:bodyPr>
          <a:lstStyle/>
          <a:p>
            <a:r>
              <a:rPr lang="en-GB" sz="2000" b="1" i="0">
                <a:solidFill>
                  <a:srgbClr val="3B3A39"/>
                </a:solidFill>
                <a:effectLst/>
                <a:highlight>
                  <a:srgbClr val="FFFFFF"/>
                </a:highlight>
              </a:rPr>
              <a:t>Parental control apps like </a:t>
            </a:r>
            <a:r>
              <a:rPr lang="en-GB" sz="2000" b="1" i="0" u="none" strike="noStrike">
                <a:solidFill>
                  <a:srgbClr val="FF3365"/>
                </a:solidFill>
                <a:effectLst/>
                <a:highlight>
                  <a:srgbClr val="FFFFFF"/>
                </a:highlight>
                <a:hlinkClick r:id="rId5"/>
              </a:rPr>
              <a:t>Google Family Link</a:t>
            </a:r>
            <a:r>
              <a:rPr lang="en-GB" sz="2000" b="1" i="0">
                <a:solidFill>
                  <a:srgbClr val="3B3A39"/>
                </a:solidFill>
                <a:effectLst/>
                <a:highlight>
                  <a:srgbClr val="FFFFFF"/>
                </a:highlight>
              </a:rPr>
              <a:t>, </a:t>
            </a:r>
            <a:r>
              <a:rPr lang="en-GB" sz="2000" b="1" i="0" u="none" strike="noStrike">
                <a:solidFill>
                  <a:srgbClr val="FF3365"/>
                </a:solidFill>
                <a:effectLst/>
                <a:highlight>
                  <a:srgbClr val="FFFFFF"/>
                </a:highlight>
                <a:hlinkClick r:id="rId6"/>
              </a:rPr>
              <a:t>Screen Time</a:t>
            </a:r>
            <a:r>
              <a:rPr lang="en-GB" sz="2000" b="1" i="0">
                <a:solidFill>
                  <a:srgbClr val="3B3A39"/>
                </a:solidFill>
                <a:effectLst/>
                <a:highlight>
                  <a:srgbClr val="FFFFFF"/>
                </a:highlight>
              </a:rPr>
              <a:t> and </a:t>
            </a:r>
            <a:r>
              <a:rPr lang="en-GB" sz="2000" b="1" i="0" u="none" strike="noStrike">
                <a:solidFill>
                  <a:srgbClr val="FF3365"/>
                </a:solidFill>
                <a:effectLst/>
                <a:highlight>
                  <a:srgbClr val="FFFFFF"/>
                </a:highlight>
                <a:hlinkClick r:id="rId7"/>
              </a:rPr>
              <a:t>Microsoft Family</a:t>
            </a:r>
            <a:r>
              <a:rPr lang="en-GB" sz="2000" b="1" i="0">
                <a:solidFill>
                  <a:srgbClr val="3B3A39"/>
                </a:solidFill>
                <a:effectLst/>
                <a:highlight>
                  <a:srgbClr val="FFFFFF"/>
                </a:highlight>
              </a:rPr>
              <a:t> can let you set limits across devices, apps and platforms </a:t>
            </a:r>
            <a:endParaRPr lang="en-GB" sz="2000" b="1"/>
          </a:p>
        </p:txBody>
      </p:sp>
      <p:pic>
        <p:nvPicPr>
          <p:cNvPr id="3" name="Picture 2" descr="Free did you know speech balloon message illustration">
            <a:extLst>
              <a:ext uri="{FF2B5EF4-FFF2-40B4-BE49-F238E27FC236}">
                <a16:creationId xmlns:a16="http://schemas.microsoft.com/office/drawing/2014/main" id="{FABF40B9-6740-379D-9E9F-8D7054F199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472863">
            <a:off x="10047307" y="-3713"/>
            <a:ext cx="1872901" cy="187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0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3601A05-92C8-BB64-9B0E-74575B84C4D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useBgFill="1">
        <p:nvSpPr>
          <p:cNvPr id="6159" name="Rectangle 615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053529C-8E40-C3E1-7112-8F54707FDC00}"/>
              </a:ext>
            </a:extLst>
          </p:cNvPr>
          <p:cNvSpPr>
            <a:spLocks noGrp="1"/>
          </p:cNvSpPr>
          <p:nvPr>
            <p:ph type="title"/>
          </p:nvPr>
        </p:nvSpPr>
        <p:spPr>
          <a:xfrm>
            <a:off x="682818" y="624060"/>
            <a:ext cx="5120561" cy="1325563"/>
          </a:xfrm>
        </p:spPr>
        <p:txBody>
          <a:bodyPr vert="horz" lIns="91440" tIns="45720" rIns="91440" bIns="45720" rtlCol="0" anchor="ctr">
            <a:normAutofit/>
          </a:bodyPr>
          <a:lstStyle/>
          <a:p>
            <a:r>
              <a:rPr lang="en-US" b="1" kern="1200">
                <a:solidFill>
                  <a:schemeClr val="tx1"/>
                </a:solidFill>
                <a:latin typeface="+mj-lt"/>
                <a:ea typeface="+mj-ea"/>
                <a:cs typeface="+mj-cs"/>
              </a:rPr>
              <a:t>REMEMBER</a:t>
            </a:r>
            <a:endParaRPr lang="en-US" kern="1200">
              <a:solidFill>
                <a:schemeClr val="tx1"/>
              </a:solidFill>
              <a:latin typeface="+mj-lt"/>
              <a:ea typeface="+mj-ea"/>
              <a:cs typeface="+mj-cs"/>
            </a:endParaRPr>
          </a:p>
        </p:txBody>
      </p:sp>
      <p:sp>
        <p:nvSpPr>
          <p:cNvPr id="2" name="Content Placeholder 1">
            <a:extLst>
              <a:ext uri="{FF2B5EF4-FFF2-40B4-BE49-F238E27FC236}">
                <a16:creationId xmlns:a16="http://schemas.microsoft.com/office/drawing/2014/main" id="{60918C3E-D360-8E16-D445-F7CB84C85691}"/>
              </a:ext>
            </a:extLst>
          </p:cNvPr>
          <p:cNvSpPr>
            <a:spLocks noGrp="1"/>
          </p:cNvSpPr>
          <p:nvPr>
            <p:ph idx="1"/>
          </p:nvPr>
        </p:nvSpPr>
        <p:spPr>
          <a:xfrm>
            <a:off x="576706" y="1792333"/>
            <a:ext cx="5092194" cy="4351338"/>
          </a:xfrm>
        </p:spPr>
        <p:txBody>
          <a:bodyPr vert="horz" lIns="91440" tIns="45720" rIns="91440" bIns="45720" rtlCol="0">
            <a:normAutofit/>
          </a:bodyPr>
          <a:lstStyle/>
          <a:p>
            <a:r>
              <a:rPr lang="en-US" sz="2400" b="1" i="0">
                <a:solidFill>
                  <a:schemeClr val="tx1"/>
                </a:solidFill>
                <a:effectLst/>
                <a:highlight>
                  <a:srgbClr val="FAFAFA"/>
                </a:highlight>
              </a:rPr>
              <a:t>As children get older, restrictions and controls you use will change</a:t>
            </a:r>
            <a:r>
              <a:rPr lang="en-US" sz="2400" b="0" i="0">
                <a:solidFill>
                  <a:schemeClr val="tx1"/>
                </a:solidFill>
                <a:effectLst/>
                <a:highlight>
                  <a:srgbClr val="FAFAFA"/>
                </a:highlight>
              </a:rPr>
              <a:t>, but only at a pace you feel is appropriate for your child, not pressure from your child </a:t>
            </a:r>
            <a:r>
              <a:rPr lang="en-US" sz="2400" i="1">
                <a:solidFill>
                  <a:schemeClr val="accent2"/>
                </a:solidFill>
                <a:effectLst/>
                <a:highlight>
                  <a:srgbClr val="FAFAFA"/>
                </a:highlight>
              </a:rPr>
              <a:t>“because everyone else is allowed”</a:t>
            </a:r>
          </a:p>
          <a:p>
            <a:endParaRPr lang="en-US" sz="2400" b="0" i="1">
              <a:solidFill>
                <a:schemeClr val="tx1"/>
              </a:solidFill>
              <a:effectLst/>
              <a:highlight>
                <a:srgbClr val="FAFAFA"/>
              </a:highlight>
            </a:endParaRPr>
          </a:p>
          <a:p>
            <a:r>
              <a:rPr lang="en-US" sz="2400" b="1" i="0">
                <a:solidFill>
                  <a:schemeClr val="tx1"/>
                </a:solidFill>
                <a:effectLst/>
                <a:highlight>
                  <a:srgbClr val="FAFAFA"/>
                </a:highlight>
              </a:rPr>
              <a:t>Content filters are never 100% effective, </a:t>
            </a:r>
            <a:r>
              <a:rPr lang="en-US" sz="2400" b="0" i="0">
                <a:solidFill>
                  <a:schemeClr val="tx1"/>
                </a:solidFill>
                <a:effectLst/>
                <a:highlight>
                  <a:srgbClr val="FAFAFA"/>
                </a:highlight>
              </a:rPr>
              <a:t>at some point your child </a:t>
            </a:r>
            <a:r>
              <a:rPr lang="en-US" sz="2400">
                <a:solidFill>
                  <a:schemeClr val="tx1"/>
                </a:solidFill>
                <a:highlight>
                  <a:srgbClr val="FAFAFA"/>
                </a:highlight>
              </a:rPr>
              <a:t>may come across</a:t>
            </a:r>
            <a:r>
              <a:rPr lang="en-US" sz="2400" b="0" i="0">
                <a:solidFill>
                  <a:schemeClr val="tx1"/>
                </a:solidFill>
                <a:effectLst/>
                <a:highlight>
                  <a:srgbClr val="FAFAFA"/>
                </a:highlight>
              </a:rPr>
              <a:t> inappropriate or upsetting content, so </a:t>
            </a:r>
            <a:r>
              <a:rPr lang="en-US" sz="2400" i="0">
                <a:solidFill>
                  <a:schemeClr val="accent2"/>
                </a:solidFill>
                <a:effectLst/>
                <a:highlight>
                  <a:srgbClr val="FAFAFA"/>
                </a:highlight>
              </a:rPr>
              <a:t>make time to talk regularly</a:t>
            </a:r>
            <a:endParaRPr lang="en-US" sz="2400">
              <a:solidFill>
                <a:schemeClr val="accent2"/>
              </a:solidFill>
            </a:endParaRPr>
          </a:p>
        </p:txBody>
      </p:sp>
      <p:sp>
        <p:nvSpPr>
          <p:cNvPr id="6155" name="Oval 61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148" name="Picture 4" descr="5 Must-Knows to Communicate Effectively with Your Child | Tittle for Parents  Blog">
            <a:extLst>
              <a:ext uri="{FF2B5EF4-FFF2-40B4-BE49-F238E27FC236}">
                <a16:creationId xmlns:a16="http://schemas.microsoft.com/office/drawing/2014/main" id="{7F750D03-62AB-187F-A180-99A0DF3CAA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656"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6157" name="Arc 61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Free dialog tip advice illustration">
            <a:extLst>
              <a:ext uri="{FF2B5EF4-FFF2-40B4-BE49-F238E27FC236}">
                <a16:creationId xmlns:a16="http://schemas.microsoft.com/office/drawing/2014/main" id="{6C313E5F-12AF-6246-B7BA-8E8EE1D43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78" r="10549"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red and black rectangular sign with white text&#10;&#10;Description automatically generated with low confidence">
            <a:extLst>
              <a:ext uri="{FF2B5EF4-FFF2-40B4-BE49-F238E27FC236}">
                <a16:creationId xmlns:a16="http://schemas.microsoft.com/office/drawing/2014/main" id="{95565A9B-7D14-522E-CA84-9C198B0D5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557" y="281689"/>
            <a:ext cx="1138484" cy="801355"/>
          </a:xfrm>
          <a:prstGeom prst="rect">
            <a:avLst/>
          </a:prstGeom>
        </p:spPr>
      </p:pic>
    </p:spTree>
    <p:extLst>
      <p:ext uri="{BB962C8B-B14F-4D97-AF65-F5344CB8AC3E}">
        <p14:creationId xmlns:p14="http://schemas.microsoft.com/office/powerpoint/2010/main" val="240274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9A01377-7623-F6D5-E53E-FCCCAE71D62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arental Supervision on Children's Device Usage and Gaming – Azadeh  Forghani, PhD">
            <a:extLst>
              <a:ext uri="{FF2B5EF4-FFF2-40B4-BE49-F238E27FC236}">
                <a16:creationId xmlns:a16="http://schemas.microsoft.com/office/drawing/2014/main" id="{079DD367-970D-F264-8FF5-DED8CF8AC36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A01B6-E455-528E-5324-61FD84C53325}"/>
              </a:ext>
            </a:extLst>
          </p:cNvPr>
          <p:cNvSpPr txBox="1"/>
          <p:nvPr/>
        </p:nvSpPr>
        <p:spPr>
          <a:xfrm>
            <a:off x="2596854" y="2447140"/>
            <a:ext cx="681541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4800" b="1"/>
              <a:t>SOCIAL MEDIA AND GAMING</a:t>
            </a:r>
            <a:endParaRPr lang="en-GB" sz="4000"/>
          </a:p>
        </p:txBody>
      </p:sp>
      <p:pic>
        <p:nvPicPr>
          <p:cNvPr id="3" name="Picture 2" descr="A red rectangular sign with white text and heart&#10;&#10;Description automatically generated">
            <a:extLst>
              <a:ext uri="{FF2B5EF4-FFF2-40B4-BE49-F238E27FC236}">
                <a16:creationId xmlns:a16="http://schemas.microsoft.com/office/drawing/2014/main" id="{42CC1D31-5456-CF3B-EEE7-DFFB7DEFB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23" y="5832090"/>
            <a:ext cx="1290918" cy="923613"/>
          </a:xfrm>
          <a:prstGeom prst="rect">
            <a:avLst/>
          </a:prstGeom>
        </p:spPr>
      </p:pic>
    </p:spTree>
    <p:extLst>
      <p:ext uri="{BB962C8B-B14F-4D97-AF65-F5344CB8AC3E}">
        <p14:creationId xmlns:p14="http://schemas.microsoft.com/office/powerpoint/2010/main" val="395498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511C1-CB16-2AFB-A23A-C5847C203EC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9" name="TextBox 8">
            <a:extLst>
              <a:ext uri="{FF2B5EF4-FFF2-40B4-BE49-F238E27FC236}">
                <a16:creationId xmlns:a16="http://schemas.microsoft.com/office/drawing/2014/main" id="{8E73B482-2AEE-2249-EE09-5B388C8880F2}"/>
              </a:ext>
            </a:extLst>
          </p:cNvPr>
          <p:cNvSpPr txBox="1"/>
          <p:nvPr/>
        </p:nvSpPr>
        <p:spPr>
          <a:xfrm>
            <a:off x="1782165" y="988243"/>
            <a:ext cx="944115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GB" b="1"/>
              <a:t>YouTube</a:t>
            </a:r>
            <a:r>
              <a:rPr lang="en-GB"/>
              <a:t> is the most popular, but the appeal of many social media platforms varies by age</a:t>
            </a:r>
          </a:p>
        </p:txBody>
      </p:sp>
      <p:sp>
        <p:nvSpPr>
          <p:cNvPr id="3" name="TextBox 2">
            <a:extLst>
              <a:ext uri="{FF2B5EF4-FFF2-40B4-BE49-F238E27FC236}">
                <a16:creationId xmlns:a16="http://schemas.microsoft.com/office/drawing/2014/main" id="{15A05104-042F-58D6-5C32-B7B7DB58329F}"/>
              </a:ext>
            </a:extLst>
          </p:cNvPr>
          <p:cNvSpPr txBox="1"/>
          <p:nvPr/>
        </p:nvSpPr>
        <p:spPr>
          <a:xfrm>
            <a:off x="1782165" y="412878"/>
            <a:ext cx="10409835" cy="523220"/>
          </a:xfrm>
          <a:prstGeom prst="rect">
            <a:avLst/>
          </a:prstGeom>
          <a:noFill/>
        </p:spPr>
        <p:txBody>
          <a:bodyPr wrap="square" rtlCol="0">
            <a:spAutoFit/>
          </a:bodyPr>
          <a:lstStyle/>
          <a:p>
            <a:r>
              <a:rPr lang="en-GB" sz="2800" b="1"/>
              <a:t>Are you </a:t>
            </a:r>
            <a:r>
              <a:rPr lang="en-GB" sz="2800" b="1">
                <a:solidFill>
                  <a:srgbClr val="FF0000"/>
                </a:solidFill>
              </a:rPr>
              <a:t>FAMILIAR WITH THE APPS </a:t>
            </a:r>
            <a:r>
              <a:rPr lang="en-GB" sz="2800" b="1"/>
              <a:t>and</a:t>
            </a:r>
            <a:r>
              <a:rPr lang="en-GB" sz="2800" b="1">
                <a:solidFill>
                  <a:srgbClr val="FF0000"/>
                </a:solidFill>
              </a:rPr>
              <a:t> GAMES </a:t>
            </a:r>
            <a:r>
              <a:rPr lang="en-GB" sz="2800" b="1"/>
              <a:t>your child is on? </a:t>
            </a:r>
          </a:p>
        </p:txBody>
      </p:sp>
      <p:sp>
        <p:nvSpPr>
          <p:cNvPr id="5" name="TextBox 4">
            <a:extLst>
              <a:ext uri="{FF2B5EF4-FFF2-40B4-BE49-F238E27FC236}">
                <a16:creationId xmlns:a16="http://schemas.microsoft.com/office/drawing/2014/main" id="{80C73000-9D06-DDA8-EFA6-A6E3027793D8}"/>
              </a:ext>
            </a:extLst>
          </p:cNvPr>
          <p:cNvSpPr txBox="1"/>
          <p:nvPr/>
        </p:nvSpPr>
        <p:spPr>
          <a:xfrm>
            <a:off x="8843386" y="1628455"/>
            <a:ext cx="2998216"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a:ln w="0"/>
                <a:solidFill>
                  <a:sysClr val="windowText" lastClr="000000"/>
                </a:solidFill>
              </a:rPr>
              <a:t>The two most popular apps for 3 – 7 yr-olds are </a:t>
            </a:r>
            <a:r>
              <a:rPr lang="en-GB" b="1">
                <a:ln w="0"/>
                <a:solidFill>
                  <a:sysClr val="windowText" lastClr="000000"/>
                </a:solidFill>
              </a:rPr>
              <a:t>WhatsApp</a:t>
            </a:r>
            <a:r>
              <a:rPr lang="en-GB">
                <a:ln w="0"/>
                <a:solidFill>
                  <a:sysClr val="windowText" lastClr="000000"/>
                </a:solidFill>
              </a:rPr>
              <a:t> (2 in 10) and </a:t>
            </a:r>
            <a:r>
              <a:rPr lang="en-GB" b="1">
                <a:ln w="0"/>
                <a:solidFill>
                  <a:sysClr val="windowText" lastClr="000000"/>
                </a:solidFill>
              </a:rPr>
              <a:t>Snapchat</a:t>
            </a:r>
            <a:r>
              <a:rPr lang="en-GB">
                <a:ln w="0"/>
                <a:solidFill>
                  <a:sysClr val="windowText" lastClr="000000"/>
                </a:solidFill>
              </a:rPr>
              <a:t> (3 in 10)</a:t>
            </a:r>
          </a:p>
        </p:txBody>
      </p:sp>
      <p:sp>
        <p:nvSpPr>
          <p:cNvPr id="10" name="TextBox 9">
            <a:extLst>
              <a:ext uri="{FF2B5EF4-FFF2-40B4-BE49-F238E27FC236}">
                <a16:creationId xmlns:a16="http://schemas.microsoft.com/office/drawing/2014/main" id="{C59EAB9B-1A96-360C-B22D-F92794073C99}"/>
              </a:ext>
            </a:extLst>
          </p:cNvPr>
          <p:cNvSpPr txBox="1"/>
          <p:nvPr/>
        </p:nvSpPr>
        <p:spPr>
          <a:xfrm>
            <a:off x="8843386" y="4478371"/>
            <a:ext cx="299821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GB">
                <a:solidFill>
                  <a:schemeClr val="tx1"/>
                </a:solidFill>
              </a:rPr>
              <a:t>13-17s are most likely to have profiles on </a:t>
            </a:r>
            <a:r>
              <a:rPr lang="en-GB" b="1">
                <a:solidFill>
                  <a:schemeClr val="tx1"/>
                </a:solidFill>
              </a:rPr>
              <a:t>WhatsApp</a:t>
            </a:r>
          </a:p>
          <a:p>
            <a:pPr marL="285750" indent="-285750">
              <a:buFont typeface="Arial" panose="020B0604020202020204" pitchFamily="34" charset="0"/>
              <a:buChar char="•"/>
            </a:pPr>
            <a:r>
              <a:rPr lang="en-GB">
                <a:solidFill>
                  <a:schemeClr val="tx1"/>
                </a:solidFill>
              </a:rPr>
              <a:t>(62%), </a:t>
            </a:r>
            <a:r>
              <a:rPr lang="en-GB" b="1">
                <a:solidFill>
                  <a:schemeClr val="tx1"/>
                </a:solidFill>
              </a:rPr>
              <a:t>Snapchat</a:t>
            </a:r>
            <a:r>
              <a:rPr lang="en-GB">
                <a:solidFill>
                  <a:schemeClr val="tx1"/>
                </a:solidFill>
              </a:rPr>
              <a:t> (62%) or </a:t>
            </a:r>
            <a:r>
              <a:rPr lang="en-GB" b="1">
                <a:solidFill>
                  <a:schemeClr val="tx1"/>
                </a:solidFill>
              </a:rPr>
              <a:t>TikTok</a:t>
            </a:r>
            <a:r>
              <a:rPr lang="en-GB">
                <a:solidFill>
                  <a:schemeClr val="tx1"/>
                </a:solidFill>
              </a:rPr>
              <a:t> (61%)</a:t>
            </a:r>
            <a:endParaRPr lang="en-GB" b="1">
              <a:solidFill>
                <a:schemeClr val="tx1"/>
              </a:solidFill>
            </a:endParaRPr>
          </a:p>
        </p:txBody>
      </p:sp>
      <p:sp>
        <p:nvSpPr>
          <p:cNvPr id="12" name="TextBox 11">
            <a:extLst>
              <a:ext uri="{FF2B5EF4-FFF2-40B4-BE49-F238E27FC236}">
                <a16:creationId xmlns:a16="http://schemas.microsoft.com/office/drawing/2014/main" id="{A0387ABC-B7F3-8B41-C549-35DC15D19E2C}"/>
              </a:ext>
            </a:extLst>
          </p:cNvPr>
          <p:cNvSpPr txBox="1"/>
          <p:nvPr/>
        </p:nvSpPr>
        <p:spPr>
          <a:xfrm>
            <a:off x="1796893" y="6303322"/>
            <a:ext cx="6098874" cy="369332"/>
          </a:xfrm>
          <a:prstGeom prst="rect">
            <a:avLst/>
          </a:prstGeom>
          <a:noFill/>
        </p:spPr>
        <p:txBody>
          <a:bodyPr wrap="square">
            <a:spAutoFit/>
          </a:bodyPr>
          <a:lstStyle/>
          <a:p>
            <a:r>
              <a:rPr lang="en-GB" sz="1800"/>
              <a:t>Go to </a:t>
            </a:r>
            <a:r>
              <a:rPr lang="en-GB" sz="1800">
                <a:hlinkClick r:id="rId3"/>
              </a:rPr>
              <a:t>apps.lgfl.net </a:t>
            </a:r>
            <a:r>
              <a:rPr lang="en-GB" sz="1800"/>
              <a:t>for guidance on apps and social media sites </a:t>
            </a:r>
          </a:p>
        </p:txBody>
      </p:sp>
      <p:pic>
        <p:nvPicPr>
          <p:cNvPr id="11" name="Picture 10" descr="Free speech bubble talking chat illustration">
            <a:extLst>
              <a:ext uri="{FF2B5EF4-FFF2-40B4-BE49-F238E27FC236}">
                <a16:creationId xmlns:a16="http://schemas.microsoft.com/office/drawing/2014/main" id="{285EB271-8CDE-A61C-FB0D-8D0AD9769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23" y="190959"/>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F8B4312-E645-D672-5753-565FB71B3C37}"/>
              </a:ext>
            </a:extLst>
          </p:cNvPr>
          <p:cNvPicPr>
            <a:picLocks noChangeAspect="1"/>
          </p:cNvPicPr>
          <p:nvPr/>
        </p:nvPicPr>
        <p:blipFill>
          <a:blip r:embed="rId5"/>
          <a:stretch>
            <a:fillRect/>
          </a:stretch>
        </p:blipFill>
        <p:spPr>
          <a:xfrm>
            <a:off x="590550" y="2094385"/>
            <a:ext cx="7982711" cy="3634233"/>
          </a:xfrm>
          <a:prstGeom prst="rect">
            <a:avLst/>
          </a:prstGeom>
        </p:spPr>
      </p:pic>
      <p:pic>
        <p:nvPicPr>
          <p:cNvPr id="6" name="Picture 5" descr="Free did you know speech balloon message illustration">
            <a:extLst>
              <a:ext uri="{FF2B5EF4-FFF2-40B4-BE49-F238E27FC236}">
                <a16:creationId xmlns:a16="http://schemas.microsoft.com/office/drawing/2014/main" id="{DC90DB9F-EDE6-F2ED-BD4C-2890078A69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26497">
            <a:off x="6693932" y="1127287"/>
            <a:ext cx="1661371" cy="16613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F1F7DB0-34C3-1072-CBC4-BC8E33245D48}"/>
              </a:ext>
            </a:extLst>
          </p:cNvPr>
          <p:cNvSpPr txBox="1"/>
          <p:nvPr/>
        </p:nvSpPr>
        <p:spPr>
          <a:xfrm>
            <a:off x="8843386" y="3075589"/>
            <a:ext cx="2998216"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panose="020B0604020202020204" pitchFamily="34" charset="0"/>
              <a:buChar char="•"/>
            </a:pPr>
            <a:r>
              <a:rPr lang="en-GB">
                <a:ln w="0"/>
                <a:solidFill>
                  <a:sysClr val="windowText" lastClr="000000"/>
                </a:solidFill>
              </a:rPr>
              <a:t>The proportion of 8-9s with an </a:t>
            </a:r>
            <a:r>
              <a:rPr lang="en-GB" b="1">
                <a:ln w="0"/>
                <a:solidFill>
                  <a:sysClr val="windowText" lastClr="000000"/>
                </a:solidFill>
              </a:rPr>
              <a:t>Instagram</a:t>
            </a:r>
            <a:r>
              <a:rPr lang="en-GB">
                <a:ln w="0"/>
                <a:solidFill>
                  <a:sysClr val="windowText" lastClr="000000"/>
                </a:solidFill>
              </a:rPr>
              <a:t> profile increased from 8% in 2023 to 14% in 2024</a:t>
            </a:r>
          </a:p>
        </p:txBody>
      </p:sp>
    </p:spTree>
    <p:extLst>
      <p:ext uri="{BB962C8B-B14F-4D97-AF65-F5344CB8AC3E}">
        <p14:creationId xmlns:p14="http://schemas.microsoft.com/office/powerpoint/2010/main" val="220887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587CD2-C28B-6F0D-C099-C1951997631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pic>
        <p:nvPicPr>
          <p:cNvPr id="4" name="Picture 2" descr="Free network social abstract illustration">
            <a:extLst>
              <a:ext uri="{FF2B5EF4-FFF2-40B4-BE49-F238E27FC236}">
                <a16:creationId xmlns:a16="http://schemas.microsoft.com/office/drawing/2014/main" id="{6EA6E380-7474-90C2-8B5C-1926287AA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905" y="268364"/>
            <a:ext cx="9096799" cy="60692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EADDC60-7F1D-233E-6A52-FB8EB3E59C38}"/>
              </a:ext>
            </a:extLst>
          </p:cNvPr>
          <p:cNvSpPr/>
          <p:nvPr/>
        </p:nvSpPr>
        <p:spPr>
          <a:xfrm>
            <a:off x="1898865" y="761999"/>
            <a:ext cx="10128961" cy="6477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ea typeface="+mj-ea"/>
                <a:cs typeface="+mj-cs"/>
              </a:rPr>
              <a:t>What are you most </a:t>
            </a:r>
            <a:r>
              <a:rPr lang="en-US" sz="2800" b="1">
                <a:solidFill>
                  <a:srgbClr val="FF0000"/>
                </a:solidFill>
                <a:ea typeface="+mj-ea"/>
                <a:cs typeface="+mj-cs"/>
              </a:rPr>
              <a:t>WORRIED</a:t>
            </a:r>
            <a:r>
              <a:rPr lang="en-US" sz="2800" b="1">
                <a:ea typeface="+mj-ea"/>
                <a:cs typeface="+mj-cs"/>
              </a:rPr>
              <a:t> about when your child is </a:t>
            </a:r>
            <a:r>
              <a:rPr lang="en-US" sz="2800" b="1">
                <a:solidFill>
                  <a:srgbClr val="FF0000"/>
                </a:solidFill>
                <a:ea typeface="+mj-ea"/>
                <a:cs typeface="+mj-cs"/>
              </a:rPr>
              <a:t>ONLINE</a:t>
            </a:r>
            <a:r>
              <a:rPr lang="en-US" sz="2800" b="1">
                <a:ea typeface="+mj-ea"/>
                <a:cs typeface="+mj-cs"/>
              </a:rPr>
              <a:t>?</a:t>
            </a:r>
            <a:endParaRPr lang="en-US" sz="2800" b="1">
              <a:solidFill>
                <a:srgbClr val="FF0000"/>
              </a:solidFill>
              <a:ea typeface="+mj-ea"/>
              <a:cs typeface="+mj-cs"/>
            </a:endParaRPr>
          </a:p>
        </p:txBody>
      </p:sp>
      <p:pic>
        <p:nvPicPr>
          <p:cNvPr id="6" name="Picture 6" descr="Free speech bubble talking chat illustration">
            <a:extLst>
              <a:ext uri="{FF2B5EF4-FFF2-40B4-BE49-F238E27FC236}">
                <a16:creationId xmlns:a16="http://schemas.microsoft.com/office/drawing/2014/main" id="{430531E2-824C-B78E-7FDD-D4F6FEF4E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83" y="374812"/>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7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927EE2-882D-519C-E681-37822FE1AAB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3" name="TextBox 2">
            <a:extLst>
              <a:ext uri="{FF2B5EF4-FFF2-40B4-BE49-F238E27FC236}">
                <a16:creationId xmlns:a16="http://schemas.microsoft.com/office/drawing/2014/main" id="{15A05104-042F-58D6-5C32-B7B7DB58329F}"/>
              </a:ext>
            </a:extLst>
          </p:cNvPr>
          <p:cNvSpPr txBox="1"/>
          <p:nvPr/>
        </p:nvSpPr>
        <p:spPr>
          <a:xfrm>
            <a:off x="1873709" y="452104"/>
            <a:ext cx="6699438" cy="523220"/>
          </a:xfrm>
          <a:prstGeom prst="rect">
            <a:avLst/>
          </a:prstGeom>
          <a:noFill/>
        </p:spPr>
        <p:txBody>
          <a:bodyPr wrap="square" rtlCol="0">
            <a:spAutoFit/>
          </a:bodyPr>
          <a:lstStyle/>
          <a:p>
            <a:r>
              <a:rPr lang="en-GB" sz="2800" b="1">
                <a:solidFill>
                  <a:srgbClr val="FF0000"/>
                </a:solidFill>
              </a:rPr>
              <a:t>KNOW WHAT THEY DO </a:t>
            </a:r>
            <a:r>
              <a:rPr lang="en-GB" sz="2800" b="1"/>
              <a:t>on social media? </a:t>
            </a:r>
          </a:p>
        </p:txBody>
      </p:sp>
      <p:pic>
        <p:nvPicPr>
          <p:cNvPr id="8" name="Picture 7" descr="Free speech bubble talking chat illustration">
            <a:extLst>
              <a:ext uri="{FF2B5EF4-FFF2-40B4-BE49-F238E27FC236}">
                <a16:creationId xmlns:a16="http://schemas.microsoft.com/office/drawing/2014/main" id="{4C64845E-BDA5-1E4F-E824-2605E2FF5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14" y="227549"/>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11BD93C-DAA1-6AC7-E9CE-D952DE68B12B}"/>
              </a:ext>
            </a:extLst>
          </p:cNvPr>
          <p:cNvPicPr>
            <a:picLocks noChangeAspect="1"/>
          </p:cNvPicPr>
          <p:nvPr/>
        </p:nvPicPr>
        <p:blipFill>
          <a:blip r:embed="rId4"/>
          <a:stretch>
            <a:fillRect/>
          </a:stretch>
        </p:blipFill>
        <p:spPr>
          <a:xfrm>
            <a:off x="1919739" y="2914094"/>
            <a:ext cx="9374301" cy="3172957"/>
          </a:xfrm>
          <a:prstGeom prst="rect">
            <a:avLst/>
          </a:prstGeom>
        </p:spPr>
      </p:pic>
      <p:sp>
        <p:nvSpPr>
          <p:cNvPr id="14" name="TextBox 13">
            <a:extLst>
              <a:ext uri="{FF2B5EF4-FFF2-40B4-BE49-F238E27FC236}">
                <a16:creationId xmlns:a16="http://schemas.microsoft.com/office/drawing/2014/main" id="{2776B261-3FB5-86DB-80F0-EA5B271D6BCC}"/>
              </a:ext>
            </a:extLst>
          </p:cNvPr>
          <p:cNvSpPr txBox="1"/>
          <p:nvPr/>
        </p:nvSpPr>
        <p:spPr>
          <a:xfrm>
            <a:off x="1919739" y="2012201"/>
            <a:ext cx="4333472"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GB" b="1">
                <a:solidFill>
                  <a:srgbClr val="C00000"/>
                </a:solidFill>
              </a:rPr>
              <a:t>TikTok</a:t>
            </a:r>
            <a:r>
              <a:rPr lang="en-GB" b="1"/>
              <a:t> was the most favoured platform to message and communicate with friends</a:t>
            </a:r>
            <a:r>
              <a:rPr lang="en-GB"/>
              <a:t>.</a:t>
            </a:r>
            <a:endParaRPr lang="en-GB" b="1"/>
          </a:p>
        </p:txBody>
      </p:sp>
      <p:sp>
        <p:nvSpPr>
          <p:cNvPr id="16" name="TextBox 15">
            <a:extLst>
              <a:ext uri="{FF2B5EF4-FFF2-40B4-BE49-F238E27FC236}">
                <a16:creationId xmlns:a16="http://schemas.microsoft.com/office/drawing/2014/main" id="{B5F25AD5-75C4-3185-0F9C-8FBF0440C0DA}"/>
              </a:ext>
            </a:extLst>
          </p:cNvPr>
          <p:cNvSpPr txBox="1"/>
          <p:nvPr/>
        </p:nvSpPr>
        <p:spPr>
          <a:xfrm>
            <a:off x="1905386" y="1200885"/>
            <a:ext cx="96960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800"/>
              <a:t>Eight in ten (81%) of all children aged 8-17 </a:t>
            </a:r>
            <a:r>
              <a:rPr lang="en-GB" sz="1800" b="1"/>
              <a:t>use at least one social media app/site for following friends</a:t>
            </a:r>
            <a:r>
              <a:rPr lang="en-GB" sz="1800"/>
              <a:t>, people and organisations, reading, liking or sharing content</a:t>
            </a:r>
          </a:p>
        </p:txBody>
      </p:sp>
    </p:spTree>
    <p:extLst>
      <p:ext uri="{BB962C8B-B14F-4D97-AF65-F5344CB8AC3E}">
        <p14:creationId xmlns:p14="http://schemas.microsoft.com/office/powerpoint/2010/main" val="232759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88550-DD91-5BB2-E4B4-BECD9851F29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E7BE34-CFAC-3DC9-3379-2EA1110B2F2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descr="Greatest Risk Is Doing Nothing">
            <a:extLst>
              <a:ext uri="{FF2B5EF4-FFF2-40B4-BE49-F238E27FC236}">
                <a16:creationId xmlns:a16="http://schemas.microsoft.com/office/drawing/2014/main" id="{6826E769-6F52-0BD7-F030-912AD155D35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20802489">
            <a:off x="4972836" y="3101642"/>
            <a:ext cx="3417669" cy="170883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7569C83-3B3C-8081-BF2A-96199EC08161}"/>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9" name="TextBox 8">
            <a:extLst>
              <a:ext uri="{FF2B5EF4-FFF2-40B4-BE49-F238E27FC236}">
                <a16:creationId xmlns:a16="http://schemas.microsoft.com/office/drawing/2014/main" id="{6E992040-621F-6744-1374-13F499EF681E}"/>
              </a:ext>
            </a:extLst>
          </p:cNvPr>
          <p:cNvSpPr txBox="1"/>
          <p:nvPr/>
        </p:nvSpPr>
        <p:spPr>
          <a:xfrm>
            <a:off x="498357" y="938172"/>
            <a:ext cx="6967155" cy="39393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en-GB" sz="2000"/>
          </a:p>
        </p:txBody>
      </p:sp>
      <p:sp>
        <p:nvSpPr>
          <p:cNvPr id="3" name="TextBox 2">
            <a:extLst>
              <a:ext uri="{FF2B5EF4-FFF2-40B4-BE49-F238E27FC236}">
                <a16:creationId xmlns:a16="http://schemas.microsoft.com/office/drawing/2014/main" id="{EF40D8D0-552F-7FFD-7104-BFB1121E3B93}"/>
              </a:ext>
            </a:extLst>
          </p:cNvPr>
          <p:cNvSpPr txBox="1"/>
          <p:nvPr/>
        </p:nvSpPr>
        <p:spPr>
          <a:xfrm>
            <a:off x="2271842" y="550292"/>
            <a:ext cx="5409864" cy="523220"/>
          </a:xfrm>
          <a:prstGeom prst="rect">
            <a:avLst/>
          </a:prstGeom>
          <a:noFill/>
        </p:spPr>
        <p:txBody>
          <a:bodyPr wrap="square" rtlCol="0">
            <a:spAutoFit/>
          </a:bodyPr>
          <a:lstStyle/>
          <a:p>
            <a:r>
              <a:rPr lang="en-GB" sz="2800" b="1">
                <a:solidFill>
                  <a:srgbClr val="FF0000"/>
                </a:solidFill>
              </a:rPr>
              <a:t>WHY </a:t>
            </a:r>
            <a:r>
              <a:rPr lang="en-GB" sz="2800" b="1"/>
              <a:t>DOES THIS </a:t>
            </a:r>
            <a:r>
              <a:rPr lang="en-GB" sz="2800" b="1">
                <a:solidFill>
                  <a:srgbClr val="FF0000"/>
                </a:solidFill>
              </a:rPr>
              <a:t>MATTER</a:t>
            </a:r>
            <a:r>
              <a:rPr lang="en-GB" sz="2800" b="1"/>
              <a:t>? </a:t>
            </a:r>
          </a:p>
        </p:txBody>
      </p:sp>
      <p:pic>
        <p:nvPicPr>
          <p:cNvPr id="6" name="Picture 5" descr="Free speech bubble talking chat illustration">
            <a:extLst>
              <a:ext uri="{FF2B5EF4-FFF2-40B4-BE49-F238E27FC236}">
                <a16:creationId xmlns:a16="http://schemas.microsoft.com/office/drawing/2014/main" id="{5504435A-80AB-CDFB-7871-CF40037E3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78" y="419479"/>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1DAB2F-E2CE-F37D-23C3-468F3D506787}"/>
              </a:ext>
            </a:extLst>
          </p:cNvPr>
          <p:cNvSpPr/>
          <p:nvPr/>
        </p:nvSpPr>
        <p:spPr>
          <a:xfrm>
            <a:off x="2318695" y="1284698"/>
            <a:ext cx="4036065" cy="175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a:t>Young people can </a:t>
            </a:r>
            <a:r>
              <a:rPr lang="en-GB" sz="2000" b="1"/>
              <a:t>get</a:t>
            </a:r>
            <a:r>
              <a:rPr lang="en-GB" sz="2000"/>
              <a:t> </a:t>
            </a:r>
            <a:r>
              <a:rPr lang="en-GB" sz="2000" b="1"/>
              <a:t>around age restrictions </a:t>
            </a:r>
            <a:r>
              <a:rPr lang="en-GB" sz="2000"/>
              <a:t>on apps and websites, increasing the risk of them coming to harm online</a:t>
            </a:r>
          </a:p>
        </p:txBody>
      </p:sp>
      <p:sp>
        <p:nvSpPr>
          <p:cNvPr id="8" name="Rectangle 7">
            <a:extLst>
              <a:ext uri="{FF2B5EF4-FFF2-40B4-BE49-F238E27FC236}">
                <a16:creationId xmlns:a16="http://schemas.microsoft.com/office/drawing/2014/main" id="{0047ED39-0532-710F-55B3-F04ADAE78AF7}"/>
              </a:ext>
            </a:extLst>
          </p:cNvPr>
          <p:cNvSpPr/>
          <p:nvPr/>
        </p:nvSpPr>
        <p:spPr>
          <a:xfrm>
            <a:off x="7465512" y="1227099"/>
            <a:ext cx="4036065" cy="17536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a:t>Addictive algorithms </a:t>
            </a:r>
            <a:r>
              <a:rPr lang="en-GB" sz="2000" b="1" i="0">
                <a:effectLst/>
                <a:latin typeface="Mark Pro"/>
              </a:rPr>
              <a:t>can make it harder to take a break </a:t>
            </a:r>
            <a:r>
              <a:rPr lang="en-GB" sz="2000" i="0">
                <a:effectLst/>
                <a:latin typeface="Mark Pro"/>
              </a:rPr>
              <a:t>and maintain a healthy balance between time on and offline</a:t>
            </a:r>
          </a:p>
        </p:txBody>
      </p:sp>
      <p:sp>
        <p:nvSpPr>
          <p:cNvPr id="10" name="Rectangle 9">
            <a:extLst>
              <a:ext uri="{FF2B5EF4-FFF2-40B4-BE49-F238E27FC236}">
                <a16:creationId xmlns:a16="http://schemas.microsoft.com/office/drawing/2014/main" id="{7BEC9676-F7D1-59FF-9B27-67BDF661AC5A}"/>
              </a:ext>
            </a:extLst>
          </p:cNvPr>
          <p:cNvSpPr/>
          <p:nvPr/>
        </p:nvSpPr>
        <p:spPr>
          <a:xfrm>
            <a:off x="2356978" y="4696480"/>
            <a:ext cx="4036065" cy="17536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a:t>Algorithms can also </a:t>
            </a:r>
            <a:r>
              <a:rPr lang="en-GB" sz="2000" b="1"/>
              <a:t>target content </a:t>
            </a:r>
            <a:r>
              <a:rPr lang="en-GB" sz="2000"/>
              <a:t>similar to what you’ve already selected/liked/shared</a:t>
            </a:r>
          </a:p>
        </p:txBody>
      </p:sp>
      <p:sp>
        <p:nvSpPr>
          <p:cNvPr id="11" name="Rectangle 10">
            <a:extLst>
              <a:ext uri="{FF2B5EF4-FFF2-40B4-BE49-F238E27FC236}">
                <a16:creationId xmlns:a16="http://schemas.microsoft.com/office/drawing/2014/main" id="{9B629402-7F7E-4DBC-7EB1-A91939B6B3FC}"/>
              </a:ext>
            </a:extLst>
          </p:cNvPr>
          <p:cNvSpPr/>
          <p:nvPr/>
        </p:nvSpPr>
        <p:spPr>
          <a:xfrm>
            <a:off x="7565385" y="4696480"/>
            <a:ext cx="4036065" cy="1753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a:t>This can prevent you from finding new ideas and perspectives, create </a:t>
            </a:r>
            <a:r>
              <a:rPr lang="en-GB" sz="2000" b="1"/>
              <a:t>misinformation </a:t>
            </a:r>
            <a:r>
              <a:rPr lang="en-GB" sz="2000"/>
              <a:t>and </a:t>
            </a:r>
            <a:r>
              <a:rPr lang="en-GB" sz="2000" b="1"/>
              <a:t> reinforce stereotypes</a:t>
            </a:r>
            <a:endParaRPr lang="en-GB" sz="2000" i="0">
              <a:effectLst/>
              <a:latin typeface="Mark Pro"/>
            </a:endParaRPr>
          </a:p>
        </p:txBody>
      </p:sp>
    </p:spTree>
    <p:extLst>
      <p:ext uri="{BB962C8B-B14F-4D97-AF65-F5344CB8AC3E}">
        <p14:creationId xmlns:p14="http://schemas.microsoft.com/office/powerpoint/2010/main" val="375005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Parental Supervision on Children's Device Usage and Gaming – Azadeh  Forghani, PhD">
            <a:extLst>
              <a:ext uri="{FF2B5EF4-FFF2-40B4-BE49-F238E27FC236}">
                <a16:creationId xmlns:a16="http://schemas.microsoft.com/office/drawing/2014/main" id="{947C7364-0DEE-6AEA-38C6-64C16BCBFEF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401F0E20-350B-35E4-F4FD-44C5E099B5C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2131E8D3-708B-2890-C39E-F01A91AB0E3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9" name="TextBox 8">
            <a:extLst>
              <a:ext uri="{FF2B5EF4-FFF2-40B4-BE49-F238E27FC236}">
                <a16:creationId xmlns:a16="http://schemas.microsoft.com/office/drawing/2014/main" id="{8E73B482-2AEE-2249-EE09-5B388C8880F2}"/>
              </a:ext>
            </a:extLst>
          </p:cNvPr>
          <p:cNvSpPr txBox="1"/>
          <p:nvPr/>
        </p:nvSpPr>
        <p:spPr>
          <a:xfrm>
            <a:off x="3334293" y="1723710"/>
            <a:ext cx="8267157" cy="83099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2400"/>
              <a:t>Nearly six in ten (56%) 8-17s use </a:t>
            </a:r>
            <a:r>
              <a:rPr lang="en-GB" sz="2400" b="1"/>
              <a:t>multiple profiles </a:t>
            </a:r>
            <a:r>
              <a:rPr lang="en-GB" sz="2400"/>
              <a:t>on at least one social media platform:</a:t>
            </a:r>
          </a:p>
        </p:txBody>
      </p:sp>
      <p:sp>
        <p:nvSpPr>
          <p:cNvPr id="3" name="TextBox 2">
            <a:extLst>
              <a:ext uri="{FF2B5EF4-FFF2-40B4-BE49-F238E27FC236}">
                <a16:creationId xmlns:a16="http://schemas.microsoft.com/office/drawing/2014/main" id="{15A05104-042F-58D6-5C32-B7B7DB58329F}"/>
              </a:ext>
            </a:extLst>
          </p:cNvPr>
          <p:cNvSpPr txBox="1"/>
          <p:nvPr/>
        </p:nvSpPr>
        <p:spPr>
          <a:xfrm>
            <a:off x="457200" y="422360"/>
            <a:ext cx="6357056" cy="5232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GB" sz="2800" b="1"/>
              <a:t>What might they NOT BE TELLING YOU? </a:t>
            </a:r>
          </a:p>
        </p:txBody>
      </p:sp>
      <p:sp>
        <p:nvSpPr>
          <p:cNvPr id="11" name="Speech Bubble: Rectangle with Corners Rounded 10">
            <a:extLst>
              <a:ext uri="{FF2B5EF4-FFF2-40B4-BE49-F238E27FC236}">
                <a16:creationId xmlns:a16="http://schemas.microsoft.com/office/drawing/2014/main" id="{F0174EF8-3A72-1D4E-2EE3-EA704980334C}"/>
              </a:ext>
            </a:extLst>
          </p:cNvPr>
          <p:cNvSpPr/>
          <p:nvPr/>
        </p:nvSpPr>
        <p:spPr>
          <a:xfrm>
            <a:off x="3455543" y="2854382"/>
            <a:ext cx="3511387" cy="1964440"/>
          </a:xfrm>
          <a:prstGeom prst="wedgeRoundRectCallout">
            <a:avLst>
              <a:gd name="adj1" fmla="val 48659"/>
              <a:gd name="adj2" fmla="val 7712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t>(23%) said it was because one account was </a:t>
            </a:r>
            <a:r>
              <a:rPr lang="en-GB" sz="2400" b="1">
                <a:solidFill>
                  <a:srgbClr val="FF0000"/>
                </a:solidFill>
              </a:rPr>
              <a:t>just for parents/family </a:t>
            </a:r>
            <a:r>
              <a:rPr lang="en-GB" sz="2400"/>
              <a:t>to see</a:t>
            </a:r>
          </a:p>
        </p:txBody>
      </p:sp>
      <p:sp>
        <p:nvSpPr>
          <p:cNvPr id="4" name="Speech Bubble: Rectangle with Corners Rounded 3">
            <a:extLst>
              <a:ext uri="{FF2B5EF4-FFF2-40B4-BE49-F238E27FC236}">
                <a16:creationId xmlns:a16="http://schemas.microsoft.com/office/drawing/2014/main" id="{78A40CE8-18B5-E232-BAAF-D2C566E1E770}"/>
              </a:ext>
            </a:extLst>
          </p:cNvPr>
          <p:cNvSpPr/>
          <p:nvPr/>
        </p:nvSpPr>
        <p:spPr>
          <a:xfrm>
            <a:off x="7261247" y="3741185"/>
            <a:ext cx="3700799" cy="2155275"/>
          </a:xfrm>
          <a:prstGeom prst="wedgeRoundRectCallout">
            <a:avLst>
              <a:gd name="adj1" fmla="val -38498"/>
              <a:gd name="adj2" fmla="val 725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t>15% said one account was </a:t>
            </a:r>
            <a:r>
              <a:rPr lang="en-GB" sz="2400" b="1">
                <a:solidFill>
                  <a:srgbClr val="FF0000"/>
                </a:solidFill>
              </a:rPr>
              <a:t>for the ‘real me’ and another contained edited/filtered posts </a:t>
            </a:r>
            <a:r>
              <a:rPr lang="en-GB" sz="2400"/>
              <a:t>or photos</a:t>
            </a:r>
          </a:p>
        </p:txBody>
      </p:sp>
      <p:pic>
        <p:nvPicPr>
          <p:cNvPr id="8" name="Picture 7" descr="Free did you know speech balloon message illustration">
            <a:extLst>
              <a:ext uri="{FF2B5EF4-FFF2-40B4-BE49-F238E27FC236}">
                <a16:creationId xmlns:a16="http://schemas.microsoft.com/office/drawing/2014/main" id="{D0DF0E09-F27E-759E-717C-4F92040C2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63" y="1105378"/>
            <a:ext cx="3031418" cy="30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1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4289-ECA9-BE91-6E1F-F22ABD504BC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82747E7-B174-1B02-7187-2C4A98011D0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AA95CAF-2337-5B30-C6F5-392B489E85A5}"/>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7" name="TextBox 6">
            <a:extLst>
              <a:ext uri="{FF2B5EF4-FFF2-40B4-BE49-F238E27FC236}">
                <a16:creationId xmlns:a16="http://schemas.microsoft.com/office/drawing/2014/main" id="{85C85EB5-A964-BC13-7E1C-84698E021581}"/>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3" name="TextBox 2">
            <a:extLst>
              <a:ext uri="{FF2B5EF4-FFF2-40B4-BE49-F238E27FC236}">
                <a16:creationId xmlns:a16="http://schemas.microsoft.com/office/drawing/2014/main" id="{2D390320-6A05-0568-595A-C758BEBE9837}"/>
              </a:ext>
            </a:extLst>
          </p:cNvPr>
          <p:cNvSpPr txBox="1"/>
          <p:nvPr/>
        </p:nvSpPr>
        <p:spPr>
          <a:xfrm>
            <a:off x="2430109" y="530087"/>
            <a:ext cx="7788982"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3200" b="1">
                <a:solidFill>
                  <a:srgbClr val="FF0000"/>
                </a:solidFill>
              </a:rPr>
              <a:t>WHY</a:t>
            </a:r>
            <a:r>
              <a:rPr lang="en-GB" sz="3200" b="1">
                <a:solidFill>
                  <a:schemeClr val="tx1"/>
                </a:solidFill>
              </a:rPr>
              <a:t> is this ‘</a:t>
            </a:r>
            <a:r>
              <a:rPr lang="en-GB" sz="3200" b="1">
                <a:solidFill>
                  <a:srgbClr val="FF0000"/>
                </a:solidFill>
              </a:rPr>
              <a:t>RISKY</a:t>
            </a:r>
            <a:r>
              <a:rPr lang="en-GB" sz="3200" b="1">
                <a:solidFill>
                  <a:schemeClr val="tx1"/>
                </a:solidFill>
              </a:rPr>
              <a:t>’? </a:t>
            </a:r>
          </a:p>
        </p:txBody>
      </p:sp>
      <p:pic>
        <p:nvPicPr>
          <p:cNvPr id="6" name="Picture 5">
            <a:extLst>
              <a:ext uri="{FF2B5EF4-FFF2-40B4-BE49-F238E27FC236}">
                <a16:creationId xmlns:a16="http://schemas.microsoft.com/office/drawing/2014/main" id="{21471020-91D9-B8EC-4E8E-5B38B3D6ED35}"/>
              </a:ext>
            </a:extLst>
          </p:cNvPr>
          <p:cNvPicPr>
            <a:picLocks noChangeAspect="1"/>
          </p:cNvPicPr>
          <p:nvPr/>
        </p:nvPicPr>
        <p:blipFill>
          <a:blip r:embed="rId3"/>
          <a:srcRect t="1934"/>
          <a:stretch>
            <a:fillRect/>
          </a:stretch>
        </p:blipFill>
        <p:spPr>
          <a:xfrm>
            <a:off x="457200" y="2034076"/>
            <a:ext cx="11402309" cy="3010499"/>
          </a:xfrm>
          <a:prstGeom prst="rect">
            <a:avLst/>
          </a:prstGeom>
        </p:spPr>
      </p:pic>
      <p:pic>
        <p:nvPicPr>
          <p:cNvPr id="8" name="Picture 7" descr="Free did you know speech balloon message illustration">
            <a:extLst>
              <a:ext uri="{FF2B5EF4-FFF2-40B4-BE49-F238E27FC236}">
                <a16:creationId xmlns:a16="http://schemas.microsoft.com/office/drawing/2014/main" id="{7B4C5FB5-0A46-1792-5709-6BEA72F19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3382" y="-33493"/>
            <a:ext cx="3031418" cy="30314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C8CF98-B513-F0BA-CE07-B436F882AC4F}"/>
              </a:ext>
            </a:extLst>
          </p:cNvPr>
          <p:cNvSpPr txBox="1"/>
          <p:nvPr/>
        </p:nvSpPr>
        <p:spPr>
          <a:xfrm>
            <a:off x="4025016" y="5447867"/>
            <a:ext cx="513697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a:solidFill>
                  <a:schemeClr val="tx1"/>
                </a:solidFill>
              </a:rPr>
              <a:t>40% had engaged in ‘risky’ behaviour!</a:t>
            </a:r>
          </a:p>
        </p:txBody>
      </p:sp>
      <p:pic>
        <p:nvPicPr>
          <p:cNvPr id="13" name="Picture 12" descr="Free speech bubble talking chat illustration">
            <a:extLst>
              <a:ext uri="{FF2B5EF4-FFF2-40B4-BE49-F238E27FC236}">
                <a16:creationId xmlns:a16="http://schemas.microsoft.com/office/drawing/2014/main" id="{F7912B96-9215-E1B0-6F6D-40E90E09E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68" y="209136"/>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0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CAB2DF7-A71A-8AF8-640C-EE3157CF6FD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D2A8155-19D0-4BC2-BC4F-D621DDC8DB41}"/>
              </a:ext>
            </a:extLst>
          </p:cNvPr>
          <p:cNvSpPr txBox="1"/>
          <p:nvPr/>
        </p:nvSpPr>
        <p:spPr>
          <a:xfrm>
            <a:off x="2090789" y="862985"/>
            <a:ext cx="9545890" cy="461665"/>
          </a:xfrm>
          <a:prstGeom prst="rect">
            <a:avLst/>
          </a:prstGeom>
          <a:noFill/>
        </p:spPr>
        <p:txBody>
          <a:bodyPr wrap="square" rtlCol="0">
            <a:spAutoFit/>
          </a:bodyPr>
          <a:lstStyle/>
          <a:p>
            <a:r>
              <a:rPr lang="en-GB" sz="2400"/>
              <a:t>Do you know the </a:t>
            </a:r>
            <a:r>
              <a:rPr lang="en-GB" sz="2400" b="1">
                <a:solidFill>
                  <a:srgbClr val="FF0000"/>
                </a:solidFill>
              </a:rPr>
              <a:t>minimum</a:t>
            </a:r>
            <a:r>
              <a:rPr lang="en-GB" sz="2400" b="1"/>
              <a:t> </a:t>
            </a:r>
            <a:r>
              <a:rPr lang="en-GB" sz="2400" b="1">
                <a:solidFill>
                  <a:srgbClr val="FF0000"/>
                </a:solidFill>
              </a:rPr>
              <a:t>age</a:t>
            </a:r>
            <a:r>
              <a:rPr lang="en-GB" sz="2400" b="1"/>
              <a:t> </a:t>
            </a:r>
            <a:r>
              <a:rPr lang="en-GB" sz="2400"/>
              <a:t>to use this? What are the </a:t>
            </a:r>
            <a:r>
              <a:rPr lang="en-GB" sz="2400" b="1">
                <a:solidFill>
                  <a:srgbClr val="FF0000"/>
                </a:solidFill>
              </a:rPr>
              <a:t>risks</a:t>
            </a:r>
            <a:r>
              <a:rPr lang="en-GB" sz="2400"/>
              <a:t>?</a:t>
            </a:r>
          </a:p>
        </p:txBody>
      </p:sp>
      <p:sp>
        <p:nvSpPr>
          <p:cNvPr id="5" name="TextBox 4">
            <a:extLst>
              <a:ext uri="{FF2B5EF4-FFF2-40B4-BE49-F238E27FC236}">
                <a16:creationId xmlns:a16="http://schemas.microsoft.com/office/drawing/2014/main" id="{F634618F-B00C-A034-FB2C-933970C15598}"/>
              </a:ext>
            </a:extLst>
          </p:cNvPr>
          <p:cNvSpPr txBox="1"/>
          <p:nvPr/>
        </p:nvSpPr>
        <p:spPr>
          <a:xfrm>
            <a:off x="2090789" y="442874"/>
            <a:ext cx="4576341" cy="523220"/>
          </a:xfrm>
          <a:prstGeom prst="rect">
            <a:avLst/>
          </a:prstGeom>
          <a:noFill/>
        </p:spPr>
        <p:txBody>
          <a:bodyPr wrap="square">
            <a:spAutoFit/>
          </a:bodyPr>
          <a:lstStyle/>
          <a:p>
            <a:r>
              <a:rPr lang="en-GB" sz="2800" b="1"/>
              <a:t>What about </a:t>
            </a:r>
            <a:r>
              <a:rPr lang="en-GB" sz="2800" b="1">
                <a:solidFill>
                  <a:srgbClr val="FF0000"/>
                </a:solidFill>
              </a:rPr>
              <a:t>WHATSAPP</a:t>
            </a:r>
            <a:r>
              <a:rPr lang="en-GB" sz="2800"/>
              <a:t>?</a:t>
            </a:r>
            <a:endParaRPr lang="en-GB"/>
          </a:p>
        </p:txBody>
      </p:sp>
      <p:graphicFrame>
        <p:nvGraphicFramePr>
          <p:cNvPr id="2" name="Table 1">
            <a:extLst>
              <a:ext uri="{FF2B5EF4-FFF2-40B4-BE49-F238E27FC236}">
                <a16:creationId xmlns:a16="http://schemas.microsoft.com/office/drawing/2014/main" id="{6B2AF9EF-B0F0-1481-6E91-618761B681BA}"/>
              </a:ext>
            </a:extLst>
          </p:cNvPr>
          <p:cNvGraphicFramePr>
            <a:graphicFrameLocks noGrp="1"/>
          </p:cNvGraphicFramePr>
          <p:nvPr>
            <p:extLst>
              <p:ext uri="{D42A27DB-BD31-4B8C-83A1-F6EECF244321}">
                <p14:modId xmlns:p14="http://schemas.microsoft.com/office/powerpoint/2010/main" val="4122920449"/>
              </p:ext>
            </p:extLst>
          </p:nvPr>
        </p:nvGraphicFramePr>
        <p:xfrm>
          <a:off x="680521" y="2961167"/>
          <a:ext cx="11100257" cy="3370137"/>
        </p:xfrm>
        <a:graphic>
          <a:graphicData uri="http://schemas.openxmlformats.org/drawingml/2006/table">
            <a:tbl>
              <a:tblPr firstRow="1" bandRow="1">
                <a:tableStyleId>{2D5ABB26-0587-4C30-8999-92F81FD0307C}</a:tableStyleId>
              </a:tblPr>
              <a:tblGrid>
                <a:gridCol w="2737769">
                  <a:extLst>
                    <a:ext uri="{9D8B030D-6E8A-4147-A177-3AD203B41FA5}">
                      <a16:colId xmlns:a16="http://schemas.microsoft.com/office/drawing/2014/main" val="1409731868"/>
                    </a:ext>
                  </a:extLst>
                </a:gridCol>
                <a:gridCol w="8362488">
                  <a:extLst>
                    <a:ext uri="{9D8B030D-6E8A-4147-A177-3AD203B41FA5}">
                      <a16:colId xmlns:a16="http://schemas.microsoft.com/office/drawing/2014/main" val="260028958"/>
                    </a:ext>
                  </a:extLst>
                </a:gridCol>
              </a:tblGrid>
              <a:tr h="748857">
                <a:tc>
                  <a:txBody>
                    <a:bodyPr/>
                    <a:lstStyle/>
                    <a:p>
                      <a:r>
                        <a:rPr lang="en-GB" sz="2000" b="1"/>
                        <a:t>Unwanted contact </a:t>
                      </a:r>
                      <a:endParaRPr lang="en-GB" sz="2000"/>
                    </a:p>
                  </a:txBody>
                  <a:tcPr/>
                </a:tc>
                <a:tc>
                  <a:txBody>
                    <a:bodyPr/>
                    <a:lstStyle/>
                    <a:p>
                      <a:r>
                        <a:rPr lang="en-GB" sz="1800" b="0"/>
                        <a:t>to contact somebody on WhatsApp, all you need is their phone number, which could expose you to unwanted messages or calls</a:t>
                      </a:r>
                      <a:endParaRPr lang="en-GB" b="0"/>
                    </a:p>
                  </a:txBody>
                  <a:tcPr/>
                </a:tc>
                <a:extLst>
                  <a:ext uri="{0D108BD9-81ED-4DB2-BD59-A6C34878D82A}">
                    <a16:rowId xmlns:a16="http://schemas.microsoft.com/office/drawing/2014/main" val="880699579"/>
                  </a:ext>
                </a:extLst>
              </a:tr>
              <a:tr h="370840">
                <a:tc>
                  <a:txBody>
                    <a:bodyPr/>
                    <a:lstStyle/>
                    <a:p>
                      <a:r>
                        <a:rPr lang="en-GB" sz="2000" b="1"/>
                        <a:t>Inappropriate content</a:t>
                      </a:r>
                      <a:endParaRPr lang="en-GB" sz="2000"/>
                    </a:p>
                  </a:txBody>
                  <a:tcPr/>
                </a:tc>
                <a:tc>
                  <a:txBody>
                    <a:bodyPr/>
                    <a:lstStyle/>
                    <a:p>
                      <a:pPr marL="0" indent="0">
                        <a:buFont typeface="Arial" panose="020B0604020202020204" pitchFamily="34" charset="0"/>
                        <a:buNone/>
                      </a:pPr>
                      <a:r>
                        <a:rPr lang="en-GB" sz="1800"/>
                        <a:t>messages are end-to-end encrypted which means that the content cannot be monitored. This means that your child could see or hear harmful or upsetting content e.g. pornography or violence.</a:t>
                      </a:r>
                    </a:p>
                  </a:txBody>
                  <a:tcPr/>
                </a:tc>
                <a:extLst>
                  <a:ext uri="{0D108BD9-81ED-4DB2-BD59-A6C34878D82A}">
                    <a16:rowId xmlns:a16="http://schemas.microsoft.com/office/drawing/2014/main" val="1153979328"/>
                  </a:ext>
                </a:extLst>
              </a:tr>
              <a:tr h="370840">
                <a:tc>
                  <a:txBody>
                    <a:bodyPr/>
                    <a:lstStyle/>
                    <a:p>
                      <a:r>
                        <a:rPr lang="en-GB" sz="2000" b="1"/>
                        <a:t>Location sharing </a:t>
                      </a:r>
                      <a:endParaRPr lang="en-GB" sz="2000"/>
                    </a:p>
                  </a:txBody>
                  <a:tcPr/>
                </a:tc>
                <a:tc>
                  <a:txBody>
                    <a:bodyPr/>
                    <a:lstStyle/>
                    <a:p>
                      <a:pPr marL="0" indent="0">
                        <a:buFont typeface="Arial" panose="020B0604020202020204" pitchFamily="34" charset="0"/>
                        <a:buNone/>
                      </a:pPr>
                      <a:r>
                        <a:rPr lang="en-GB" sz="1800"/>
                        <a:t>live location feature means that your child could reveal their current location to others</a:t>
                      </a:r>
                    </a:p>
                  </a:txBody>
                  <a:tcPr/>
                </a:tc>
                <a:extLst>
                  <a:ext uri="{0D108BD9-81ED-4DB2-BD59-A6C34878D82A}">
                    <a16:rowId xmlns:a16="http://schemas.microsoft.com/office/drawing/2014/main" val="1875568427"/>
                  </a:ext>
                </a:extLst>
              </a:tr>
              <a:tr h="370840">
                <a:tc>
                  <a:txBody>
                    <a:bodyPr/>
                    <a:lstStyle/>
                    <a:p>
                      <a:r>
                        <a:rPr lang="en-GB" sz="2000" b="1"/>
                        <a:t>Cyberbullying</a:t>
                      </a:r>
                      <a:r>
                        <a:rPr lang="en-GB" sz="2000"/>
                        <a:t> </a:t>
                      </a:r>
                    </a:p>
                  </a:txBody>
                  <a:tcPr/>
                </a:tc>
                <a:tc>
                  <a:txBody>
                    <a:bodyPr/>
                    <a:lstStyle/>
                    <a:p>
                      <a:r>
                        <a:rPr lang="en-GB" sz="1800"/>
                        <a:t>children could be bullied, feel left out or deliberately excluded or removed from groups </a:t>
                      </a:r>
                      <a:endParaRPr lang="en-GB"/>
                    </a:p>
                  </a:txBody>
                  <a:tcPr/>
                </a:tc>
                <a:extLst>
                  <a:ext uri="{0D108BD9-81ED-4DB2-BD59-A6C34878D82A}">
                    <a16:rowId xmlns:a16="http://schemas.microsoft.com/office/drawing/2014/main" val="2870511947"/>
                  </a:ext>
                </a:extLst>
              </a:tr>
              <a:tr h="370840">
                <a:tc>
                  <a:txBody>
                    <a:bodyPr/>
                    <a:lstStyle/>
                    <a:p>
                      <a:r>
                        <a:rPr lang="en-GB" sz="2000" b="1"/>
                        <a:t>Oversharing</a:t>
                      </a:r>
                      <a:r>
                        <a:rPr lang="en-GB" sz="2000"/>
                        <a:t> </a:t>
                      </a:r>
                    </a:p>
                  </a:txBody>
                  <a:tcPr/>
                </a:tc>
                <a:tc>
                  <a:txBody>
                    <a:bodyPr/>
                    <a:lstStyle/>
                    <a:p>
                      <a:r>
                        <a:rPr lang="en-GB" sz="1800"/>
                        <a:t>privacy features, such as disappearing and ‘view once’ messages, might mean that your child feels safe to reveal private or risky information or images. However, there is always a risk that this could be copied and shared</a:t>
                      </a:r>
                      <a:endParaRPr lang="en-GB"/>
                    </a:p>
                  </a:txBody>
                  <a:tcPr/>
                </a:tc>
                <a:extLst>
                  <a:ext uri="{0D108BD9-81ED-4DB2-BD59-A6C34878D82A}">
                    <a16:rowId xmlns:a16="http://schemas.microsoft.com/office/drawing/2014/main" val="1105033003"/>
                  </a:ext>
                </a:extLst>
              </a:tr>
            </a:tbl>
          </a:graphicData>
        </a:graphic>
      </p:graphicFrame>
      <p:pic>
        <p:nvPicPr>
          <p:cNvPr id="6" name="Picture 5" descr="Free speech bubble talking chat illustration">
            <a:extLst>
              <a:ext uri="{FF2B5EF4-FFF2-40B4-BE49-F238E27FC236}">
                <a16:creationId xmlns:a16="http://schemas.microsoft.com/office/drawing/2014/main" id="{E60A0C63-1D4F-B73A-F06E-D62E18B3B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92" y="282059"/>
            <a:ext cx="1161852" cy="1161852"/>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2" descr="Greatest Risk Is Doing Nothing">
            <a:extLst>
              <a:ext uri="{FF2B5EF4-FFF2-40B4-BE49-F238E27FC236}">
                <a16:creationId xmlns:a16="http://schemas.microsoft.com/office/drawing/2014/main" id="{53ECEFA5-A997-FDB0-801A-22C34A152584}"/>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457200" y="1860191"/>
            <a:ext cx="2865868" cy="14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1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Online Media 2" title="Whats Up Group Chat Kicking hi res captions">
            <a:hlinkClick r:id="" action="ppaction://media"/>
            <a:extLst>
              <a:ext uri="{FF2B5EF4-FFF2-40B4-BE49-F238E27FC236}">
                <a16:creationId xmlns:a16="http://schemas.microsoft.com/office/drawing/2014/main" id="{1A229B6C-18D1-7DF3-68E4-121CEFFCDB33}"/>
              </a:ext>
            </a:extLst>
          </p:cNvPr>
          <p:cNvPicPr>
            <a:picLocks noRot="1" noChangeAspect="1"/>
          </p:cNvPicPr>
          <p:nvPr>
            <a:videoFile r:link="rId1"/>
          </p:nvPr>
        </p:nvPicPr>
        <p:blipFill>
          <a:blip r:embed="rId4"/>
          <a:stretch>
            <a:fillRect/>
          </a:stretch>
        </p:blipFill>
        <p:spPr>
          <a:xfrm>
            <a:off x="0" y="-9525"/>
            <a:ext cx="12192000" cy="6858000"/>
          </a:xfrm>
          <a:prstGeom prst="rect">
            <a:avLst/>
          </a:prstGeom>
        </p:spPr>
      </p:pic>
    </p:spTree>
    <p:extLst>
      <p:ext uri="{BB962C8B-B14F-4D97-AF65-F5344CB8AC3E}">
        <p14:creationId xmlns:p14="http://schemas.microsoft.com/office/powerpoint/2010/main" val="32252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9E44123-D904-BF68-B932-4ADC572CCAD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34618F-B00C-A034-FB2C-933970C15598}"/>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400" kern="1200">
                <a:solidFill>
                  <a:srgbClr val="FFFFFF"/>
                </a:solidFill>
                <a:latin typeface="+mj-lt"/>
                <a:ea typeface="+mj-ea"/>
                <a:cs typeface="+mj-cs"/>
              </a:rPr>
              <a:t>What can you do?</a:t>
            </a:r>
          </a:p>
        </p:txBody>
      </p:sp>
      <p:pic>
        <p:nvPicPr>
          <p:cNvPr id="13" name="Picture 12">
            <a:extLst>
              <a:ext uri="{FF2B5EF4-FFF2-40B4-BE49-F238E27FC236}">
                <a16:creationId xmlns:a16="http://schemas.microsoft.com/office/drawing/2014/main" id="{0D6DF512-EA9D-EB32-A683-1D771E6ABD3B}"/>
              </a:ext>
            </a:extLst>
          </p:cNvPr>
          <p:cNvPicPr>
            <a:picLocks noChangeAspect="1"/>
          </p:cNvPicPr>
          <p:nvPr/>
        </p:nvPicPr>
        <p:blipFill>
          <a:blip r:embed="rId3"/>
          <a:stretch>
            <a:fillRect/>
          </a:stretch>
        </p:blipFill>
        <p:spPr>
          <a:xfrm>
            <a:off x="6736153" y="359244"/>
            <a:ext cx="4427147" cy="556873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37CF9CC3-700C-42AA-A736-CF685CD1DE66}"/>
              </a:ext>
            </a:extLst>
          </p:cNvPr>
          <p:cNvSpPr txBox="1"/>
          <p:nvPr/>
        </p:nvSpPr>
        <p:spPr>
          <a:xfrm>
            <a:off x="1532875" y="6212205"/>
            <a:ext cx="10493928" cy="646331"/>
          </a:xfrm>
          <a:prstGeom prst="rect">
            <a:avLst/>
          </a:prstGeom>
          <a:noFill/>
        </p:spPr>
        <p:txBody>
          <a:bodyPr wrap="square">
            <a:spAutoFit/>
          </a:bodyPr>
          <a:lstStyle/>
          <a:p>
            <a:r>
              <a:rPr lang="en-GB"/>
              <a:t>Visit </a:t>
            </a:r>
            <a:r>
              <a:rPr lang="en-GB">
                <a:hlinkClick r:id="rId4"/>
              </a:rPr>
              <a:t>https://www.internetmatters.org/resources/whatsapp-safety-a-how-to-guide-for-parents/#whatsapp-safety-tips</a:t>
            </a:r>
            <a:r>
              <a:rPr lang="en-GB"/>
              <a:t>   for advice for parents</a:t>
            </a:r>
            <a:endParaRPr lang="en-GB" sz="2400"/>
          </a:p>
        </p:txBody>
      </p:sp>
      <p:pic>
        <p:nvPicPr>
          <p:cNvPr id="3" name="Picture 4" descr="Free dialog tip advice illustration">
            <a:extLst>
              <a:ext uri="{FF2B5EF4-FFF2-40B4-BE49-F238E27FC236}">
                <a16:creationId xmlns:a16="http://schemas.microsoft.com/office/drawing/2014/main" id="{D10A84CF-3E82-0810-CCBD-55020D19F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947" y="359244"/>
            <a:ext cx="2628900" cy="186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51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761B49-65C7-8596-5778-A20B1A7E6E6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pic>
        <p:nvPicPr>
          <p:cNvPr id="6" name="Picture 5">
            <a:extLst>
              <a:ext uri="{FF2B5EF4-FFF2-40B4-BE49-F238E27FC236}">
                <a16:creationId xmlns:a16="http://schemas.microsoft.com/office/drawing/2014/main" id="{91045128-5059-9B33-46E0-4B84BF397D0A}"/>
              </a:ext>
            </a:extLst>
          </p:cNvPr>
          <p:cNvPicPr>
            <a:picLocks noChangeAspect="1"/>
          </p:cNvPicPr>
          <p:nvPr/>
        </p:nvPicPr>
        <p:blipFill rotWithShape="1">
          <a:blip r:embed="rId3"/>
          <a:srcRect l="19570" t="9393" r="42692" b="76536"/>
          <a:stretch/>
        </p:blipFill>
        <p:spPr>
          <a:xfrm>
            <a:off x="2860235" y="934892"/>
            <a:ext cx="7706073" cy="3290879"/>
          </a:xfrm>
          <a:prstGeom prst="rect">
            <a:avLst/>
          </a:prstGeom>
          <a:ln w="6350">
            <a:solidFill>
              <a:schemeClr val="tx1"/>
            </a:solidFill>
          </a:ln>
        </p:spPr>
      </p:pic>
      <p:pic>
        <p:nvPicPr>
          <p:cNvPr id="12" name="Picture 11">
            <a:extLst>
              <a:ext uri="{FF2B5EF4-FFF2-40B4-BE49-F238E27FC236}">
                <a16:creationId xmlns:a16="http://schemas.microsoft.com/office/drawing/2014/main" id="{4C1EB0EA-B8F0-A194-984F-1B57388173A9}"/>
              </a:ext>
            </a:extLst>
          </p:cNvPr>
          <p:cNvPicPr>
            <a:picLocks noChangeAspect="1"/>
          </p:cNvPicPr>
          <p:nvPr/>
        </p:nvPicPr>
        <p:blipFill>
          <a:blip r:embed="rId4"/>
          <a:stretch>
            <a:fillRect/>
          </a:stretch>
        </p:blipFill>
        <p:spPr>
          <a:xfrm>
            <a:off x="3603812" y="4659421"/>
            <a:ext cx="7858875" cy="1328169"/>
          </a:xfrm>
          <a:prstGeom prst="rect">
            <a:avLst/>
          </a:prstGeom>
        </p:spPr>
      </p:pic>
      <p:pic>
        <p:nvPicPr>
          <p:cNvPr id="14" name="Picture 13">
            <a:extLst>
              <a:ext uri="{FF2B5EF4-FFF2-40B4-BE49-F238E27FC236}">
                <a16:creationId xmlns:a16="http://schemas.microsoft.com/office/drawing/2014/main" id="{354BDF99-9FF3-35C9-5E8F-8EA0309E7B13}"/>
              </a:ext>
            </a:extLst>
          </p:cNvPr>
          <p:cNvPicPr>
            <a:picLocks noChangeAspect="1"/>
          </p:cNvPicPr>
          <p:nvPr/>
        </p:nvPicPr>
        <p:blipFill>
          <a:blip r:embed="rId5"/>
          <a:stretch>
            <a:fillRect/>
          </a:stretch>
        </p:blipFill>
        <p:spPr>
          <a:xfrm>
            <a:off x="3603811" y="5680172"/>
            <a:ext cx="7858875" cy="1196057"/>
          </a:xfrm>
          <a:prstGeom prst="rect">
            <a:avLst/>
          </a:prstGeom>
        </p:spPr>
      </p:pic>
      <p:sp>
        <p:nvSpPr>
          <p:cNvPr id="15" name="TextBox 14">
            <a:extLst>
              <a:ext uri="{FF2B5EF4-FFF2-40B4-BE49-F238E27FC236}">
                <a16:creationId xmlns:a16="http://schemas.microsoft.com/office/drawing/2014/main" id="{0ED4B726-26AD-AA80-EF5B-EE41F8E71A05}"/>
              </a:ext>
            </a:extLst>
          </p:cNvPr>
          <p:cNvSpPr txBox="1"/>
          <p:nvPr/>
        </p:nvSpPr>
        <p:spPr>
          <a:xfrm>
            <a:off x="310474" y="378183"/>
            <a:ext cx="10578379" cy="369332"/>
          </a:xfrm>
          <a:prstGeom prst="rect">
            <a:avLst/>
          </a:prstGeom>
          <a:noFill/>
        </p:spPr>
        <p:txBody>
          <a:bodyPr wrap="square">
            <a:spAutoFit/>
          </a:bodyPr>
          <a:lstStyle/>
          <a:p>
            <a:r>
              <a:rPr lang="en-GB" sz="1800" b="1"/>
              <a:t>Find ratings and reviews for parents on apps, games and social media at </a:t>
            </a:r>
            <a:r>
              <a:rPr lang="en-GB" sz="1800" b="1">
                <a:hlinkClick r:id="rId6"/>
              </a:rPr>
              <a:t>commonsensemedia.org</a:t>
            </a:r>
            <a:r>
              <a:rPr lang="en-GB" sz="1800" b="1"/>
              <a:t>  </a:t>
            </a:r>
          </a:p>
        </p:txBody>
      </p:sp>
      <p:pic>
        <p:nvPicPr>
          <p:cNvPr id="3" name="Picture 2" descr="A red and black rectangular sign with white text&#10;&#10;Description automatically generated with low confidence">
            <a:extLst>
              <a:ext uri="{FF2B5EF4-FFF2-40B4-BE49-F238E27FC236}">
                <a16:creationId xmlns:a16="http://schemas.microsoft.com/office/drawing/2014/main" id="{577B4EFF-779C-7C9C-A97B-40A18A8C8A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
        <p:nvSpPr>
          <p:cNvPr id="4" name="Arrow: Down 3">
            <a:extLst>
              <a:ext uri="{FF2B5EF4-FFF2-40B4-BE49-F238E27FC236}">
                <a16:creationId xmlns:a16="http://schemas.microsoft.com/office/drawing/2014/main" id="{D13718DB-E534-11E6-6C8E-1BDC95CC6B55}"/>
              </a:ext>
            </a:extLst>
          </p:cNvPr>
          <p:cNvSpPr/>
          <p:nvPr/>
        </p:nvSpPr>
        <p:spPr>
          <a:xfrm>
            <a:off x="10530179" y="3089212"/>
            <a:ext cx="771635" cy="179375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AABDE8E-DC20-65C8-B84E-ECE300BFBC35}"/>
              </a:ext>
            </a:extLst>
          </p:cNvPr>
          <p:cNvSpPr/>
          <p:nvPr/>
        </p:nvSpPr>
        <p:spPr>
          <a:xfrm>
            <a:off x="7170881" y="182933"/>
            <a:ext cx="2723817" cy="80509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Free dialog tip advice illustration">
            <a:extLst>
              <a:ext uri="{FF2B5EF4-FFF2-40B4-BE49-F238E27FC236}">
                <a16:creationId xmlns:a16="http://schemas.microsoft.com/office/drawing/2014/main" id="{2D5F3851-86DE-7934-FA9F-AA383540ED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474" y="1544718"/>
            <a:ext cx="2172474" cy="154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0A7C09C-511D-F3F0-3C0F-AAF12820925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EC7652-7226-91B8-7E0B-5CB09B15F2A4}"/>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EB9A814-C207-4A86-9B1F-955D65F169F4}"/>
              </a:ext>
            </a:extLst>
          </p:cNvPr>
          <p:cNvSpPr txBox="1"/>
          <p:nvPr/>
        </p:nvSpPr>
        <p:spPr>
          <a:xfrm>
            <a:off x="8960527" y="6199430"/>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pic>
        <p:nvPicPr>
          <p:cNvPr id="4" name="Picture 3">
            <a:extLst>
              <a:ext uri="{FF2B5EF4-FFF2-40B4-BE49-F238E27FC236}">
                <a16:creationId xmlns:a16="http://schemas.microsoft.com/office/drawing/2014/main" id="{2750D9F8-7548-EB36-3653-6E5B6FB2338F}"/>
              </a:ext>
            </a:extLst>
          </p:cNvPr>
          <p:cNvPicPr>
            <a:picLocks noChangeAspect="1"/>
          </p:cNvPicPr>
          <p:nvPr/>
        </p:nvPicPr>
        <p:blipFill>
          <a:blip r:embed="rId3"/>
          <a:stretch>
            <a:fillRect/>
          </a:stretch>
        </p:blipFill>
        <p:spPr>
          <a:xfrm>
            <a:off x="1292087" y="2341765"/>
            <a:ext cx="9774460" cy="3770800"/>
          </a:xfrm>
          <a:prstGeom prst="rect">
            <a:avLst/>
          </a:prstGeom>
        </p:spPr>
      </p:pic>
      <p:sp>
        <p:nvSpPr>
          <p:cNvPr id="12" name="TextBox 11">
            <a:extLst>
              <a:ext uri="{FF2B5EF4-FFF2-40B4-BE49-F238E27FC236}">
                <a16:creationId xmlns:a16="http://schemas.microsoft.com/office/drawing/2014/main" id="{37CF9CC3-700C-42AA-A736-CF685CD1DE66}"/>
              </a:ext>
            </a:extLst>
          </p:cNvPr>
          <p:cNvSpPr txBox="1"/>
          <p:nvPr/>
        </p:nvSpPr>
        <p:spPr>
          <a:xfrm>
            <a:off x="1890944" y="6193369"/>
            <a:ext cx="5874315" cy="461665"/>
          </a:xfrm>
          <a:prstGeom prst="rect">
            <a:avLst/>
          </a:prstGeom>
          <a:noFill/>
        </p:spPr>
        <p:txBody>
          <a:bodyPr wrap="square">
            <a:spAutoFit/>
          </a:bodyPr>
          <a:lstStyle/>
          <a:p>
            <a:r>
              <a:rPr lang="en-GB" sz="2400"/>
              <a:t> Visit </a:t>
            </a:r>
            <a:r>
              <a:rPr lang="en-GB" sz="2400">
                <a:hlinkClick r:id="rId4"/>
              </a:rPr>
              <a:t>gaming.lgfl.net </a:t>
            </a:r>
            <a:r>
              <a:rPr lang="en-GB" sz="2400"/>
              <a:t>for advice and activities</a:t>
            </a:r>
          </a:p>
        </p:txBody>
      </p:sp>
      <p:sp>
        <p:nvSpPr>
          <p:cNvPr id="3" name="TextBox 2">
            <a:extLst>
              <a:ext uri="{FF2B5EF4-FFF2-40B4-BE49-F238E27FC236}">
                <a16:creationId xmlns:a16="http://schemas.microsoft.com/office/drawing/2014/main" id="{9D2A8155-19D0-4BC2-BC4F-D621DDC8DB41}"/>
              </a:ext>
            </a:extLst>
          </p:cNvPr>
          <p:cNvSpPr txBox="1"/>
          <p:nvPr/>
        </p:nvSpPr>
        <p:spPr>
          <a:xfrm>
            <a:off x="1972431" y="1518968"/>
            <a:ext cx="10219569" cy="1015663"/>
          </a:xfrm>
          <a:prstGeom prst="rect">
            <a:avLst/>
          </a:prstGeom>
          <a:noFill/>
        </p:spPr>
        <p:txBody>
          <a:bodyPr wrap="square" rtlCol="0">
            <a:spAutoFit/>
          </a:bodyPr>
          <a:lstStyle/>
          <a:p>
            <a:pPr marL="342900" indent="-342900">
              <a:buFont typeface="Arial" panose="020B0604020202020204" pitchFamily="34" charset="0"/>
              <a:buChar char="•"/>
            </a:pPr>
            <a:r>
              <a:rPr lang="en-GB" sz="2000"/>
              <a:t>Are you familiar with who they are in </a:t>
            </a:r>
            <a:r>
              <a:rPr lang="en-GB" sz="2000" b="1">
                <a:solidFill>
                  <a:srgbClr val="FF0000"/>
                </a:solidFill>
              </a:rPr>
              <a:t>contact</a:t>
            </a:r>
            <a:r>
              <a:rPr lang="en-GB" sz="2000"/>
              <a:t> with whilst playing games?</a:t>
            </a:r>
          </a:p>
          <a:p>
            <a:pPr marL="342900" indent="-342900">
              <a:buFont typeface="Arial" panose="020B0604020202020204" pitchFamily="34" charset="0"/>
              <a:buChar char="•"/>
            </a:pPr>
            <a:r>
              <a:rPr lang="en-GB" sz="2000"/>
              <a:t>Have you asked about the </a:t>
            </a:r>
            <a:r>
              <a:rPr lang="en-GB" sz="2000" b="1">
                <a:solidFill>
                  <a:srgbClr val="FF0000"/>
                </a:solidFill>
              </a:rPr>
              <a:t>chat</a:t>
            </a:r>
            <a:r>
              <a:rPr lang="en-GB" sz="2000"/>
              <a:t> facility? </a:t>
            </a:r>
          </a:p>
          <a:p>
            <a:pPr marL="342900" indent="-342900">
              <a:buFont typeface="Arial" panose="020B0604020202020204" pitchFamily="34" charset="0"/>
              <a:buChar char="•"/>
            </a:pPr>
            <a:r>
              <a:rPr lang="en-GB" sz="2000"/>
              <a:t>Do you know the </a:t>
            </a:r>
            <a:r>
              <a:rPr lang="en-GB" sz="2000" b="1">
                <a:solidFill>
                  <a:srgbClr val="FF0000"/>
                </a:solidFill>
              </a:rPr>
              <a:t>content</a:t>
            </a:r>
            <a:r>
              <a:rPr lang="en-GB" sz="2000"/>
              <a:t> and </a:t>
            </a:r>
            <a:r>
              <a:rPr lang="en-GB" sz="2000" b="1">
                <a:solidFill>
                  <a:srgbClr val="FF0000"/>
                </a:solidFill>
              </a:rPr>
              <a:t>age</a:t>
            </a:r>
            <a:r>
              <a:rPr lang="en-GB" sz="2000">
                <a:solidFill>
                  <a:srgbClr val="FF0000"/>
                </a:solidFill>
              </a:rPr>
              <a:t> </a:t>
            </a:r>
            <a:r>
              <a:rPr lang="en-GB" sz="2000" b="1">
                <a:solidFill>
                  <a:srgbClr val="FF0000"/>
                </a:solidFill>
              </a:rPr>
              <a:t>restrictions</a:t>
            </a:r>
            <a:r>
              <a:rPr lang="en-GB" sz="2000">
                <a:solidFill>
                  <a:srgbClr val="FF0000"/>
                </a:solidFill>
              </a:rPr>
              <a:t> </a:t>
            </a:r>
            <a:r>
              <a:rPr lang="en-GB" sz="2000"/>
              <a:t>for these games? </a:t>
            </a:r>
          </a:p>
        </p:txBody>
      </p:sp>
      <p:sp>
        <p:nvSpPr>
          <p:cNvPr id="5" name="TextBox 4">
            <a:extLst>
              <a:ext uri="{FF2B5EF4-FFF2-40B4-BE49-F238E27FC236}">
                <a16:creationId xmlns:a16="http://schemas.microsoft.com/office/drawing/2014/main" id="{F634618F-B00C-A034-FB2C-933970C15598}"/>
              </a:ext>
            </a:extLst>
          </p:cNvPr>
          <p:cNvSpPr txBox="1"/>
          <p:nvPr/>
        </p:nvSpPr>
        <p:spPr>
          <a:xfrm>
            <a:off x="1890944" y="406083"/>
            <a:ext cx="10082593" cy="954107"/>
          </a:xfrm>
          <a:prstGeom prst="rect">
            <a:avLst/>
          </a:prstGeom>
          <a:noFill/>
        </p:spPr>
        <p:txBody>
          <a:bodyPr wrap="square">
            <a:spAutoFit/>
          </a:bodyPr>
          <a:lstStyle/>
          <a:p>
            <a:r>
              <a:rPr lang="en-GB" sz="2800" b="1"/>
              <a:t>Do you know the </a:t>
            </a:r>
            <a:r>
              <a:rPr lang="en-GB" sz="2800" b="1">
                <a:solidFill>
                  <a:srgbClr val="FF0000"/>
                </a:solidFill>
              </a:rPr>
              <a:t>DIFFERENCE</a:t>
            </a:r>
            <a:r>
              <a:rPr lang="en-GB" sz="2800" b="1"/>
              <a:t> between an </a:t>
            </a:r>
            <a:r>
              <a:rPr lang="en-GB" sz="2800" b="1">
                <a:solidFill>
                  <a:srgbClr val="FF0000"/>
                </a:solidFill>
              </a:rPr>
              <a:t>‘ONLINE’ FRIEND </a:t>
            </a:r>
            <a:r>
              <a:rPr lang="en-GB" sz="2800" b="1"/>
              <a:t>and a real one? How does this differ from your </a:t>
            </a:r>
            <a:r>
              <a:rPr lang="en-GB" sz="2800" b="1">
                <a:solidFill>
                  <a:srgbClr val="FF0000"/>
                </a:solidFill>
              </a:rPr>
              <a:t>CHILD’S VIEW</a:t>
            </a:r>
            <a:r>
              <a:rPr lang="en-GB" sz="2800"/>
              <a:t>?</a:t>
            </a:r>
            <a:endParaRPr lang="en-GB"/>
          </a:p>
        </p:txBody>
      </p:sp>
      <p:pic>
        <p:nvPicPr>
          <p:cNvPr id="6" name="Picture 5" descr="Free speech bubble talking chat illustration">
            <a:extLst>
              <a:ext uri="{FF2B5EF4-FFF2-40B4-BE49-F238E27FC236}">
                <a16:creationId xmlns:a16="http://schemas.microsoft.com/office/drawing/2014/main" id="{B9B9A6AC-C3F7-A4F6-A434-242242081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61" y="295193"/>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1E2E42-A641-BF8F-85B4-527DEE97974B}"/>
              </a:ext>
            </a:extLst>
          </p:cNvPr>
          <p:cNvSpPr/>
          <p:nvPr/>
        </p:nvSpPr>
        <p:spPr>
          <a:xfrm>
            <a:off x="2906038" y="3620022"/>
            <a:ext cx="964504" cy="461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t>72%</a:t>
            </a:r>
          </a:p>
        </p:txBody>
      </p:sp>
      <p:sp>
        <p:nvSpPr>
          <p:cNvPr id="9" name="Rectangle 8">
            <a:extLst>
              <a:ext uri="{FF2B5EF4-FFF2-40B4-BE49-F238E27FC236}">
                <a16:creationId xmlns:a16="http://schemas.microsoft.com/office/drawing/2014/main" id="{4C5B8C2A-7689-9C2F-A03B-66C7D245626B}"/>
              </a:ext>
            </a:extLst>
          </p:cNvPr>
          <p:cNvSpPr/>
          <p:nvPr/>
        </p:nvSpPr>
        <p:spPr>
          <a:xfrm>
            <a:off x="2943616" y="4723294"/>
            <a:ext cx="964504" cy="461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t>31%</a:t>
            </a:r>
          </a:p>
        </p:txBody>
      </p:sp>
      <p:sp>
        <p:nvSpPr>
          <p:cNvPr id="10" name="Rectangle 9">
            <a:extLst>
              <a:ext uri="{FF2B5EF4-FFF2-40B4-BE49-F238E27FC236}">
                <a16:creationId xmlns:a16="http://schemas.microsoft.com/office/drawing/2014/main" id="{451EE3E3-9F13-D7A9-FC26-A33A6CCC7EF2}"/>
              </a:ext>
            </a:extLst>
          </p:cNvPr>
          <p:cNvSpPr/>
          <p:nvPr/>
        </p:nvSpPr>
        <p:spPr>
          <a:xfrm>
            <a:off x="8478275" y="4723293"/>
            <a:ext cx="964504" cy="461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t>31%</a:t>
            </a:r>
          </a:p>
        </p:txBody>
      </p:sp>
      <p:sp>
        <p:nvSpPr>
          <p:cNvPr id="13" name="Rectangle 12">
            <a:extLst>
              <a:ext uri="{FF2B5EF4-FFF2-40B4-BE49-F238E27FC236}">
                <a16:creationId xmlns:a16="http://schemas.microsoft.com/office/drawing/2014/main" id="{3AFD9B74-B557-1CF1-C637-E4029D0A4750}"/>
              </a:ext>
            </a:extLst>
          </p:cNvPr>
          <p:cNvSpPr/>
          <p:nvPr/>
        </p:nvSpPr>
        <p:spPr>
          <a:xfrm>
            <a:off x="8509348" y="3601165"/>
            <a:ext cx="964504" cy="461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t>63%</a:t>
            </a:r>
          </a:p>
        </p:txBody>
      </p:sp>
    </p:spTree>
    <p:extLst>
      <p:ext uri="{BB962C8B-B14F-4D97-AF65-F5344CB8AC3E}">
        <p14:creationId xmlns:p14="http://schemas.microsoft.com/office/powerpoint/2010/main" val="2686310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160B-135F-1E50-7F72-3769035F8E3E}"/>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F72E3CE-06C5-5BF7-C2F7-0B7B0772C78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EF92F5A-40F4-9E67-1B44-7617A0BE553D}"/>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8984B6-81F5-9294-F05D-3F6914B56C2F}"/>
              </a:ext>
            </a:extLst>
          </p:cNvPr>
          <p:cNvSpPr txBox="1"/>
          <p:nvPr/>
        </p:nvSpPr>
        <p:spPr>
          <a:xfrm>
            <a:off x="8960527" y="6199430"/>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12" name="TextBox 11">
            <a:extLst>
              <a:ext uri="{FF2B5EF4-FFF2-40B4-BE49-F238E27FC236}">
                <a16:creationId xmlns:a16="http://schemas.microsoft.com/office/drawing/2014/main" id="{77494D71-7F65-31D4-B4C9-CA9A7B22416C}"/>
              </a:ext>
            </a:extLst>
          </p:cNvPr>
          <p:cNvSpPr txBox="1"/>
          <p:nvPr/>
        </p:nvSpPr>
        <p:spPr>
          <a:xfrm>
            <a:off x="1890944" y="6193369"/>
            <a:ext cx="5874315" cy="461665"/>
          </a:xfrm>
          <a:prstGeom prst="rect">
            <a:avLst/>
          </a:prstGeom>
          <a:noFill/>
        </p:spPr>
        <p:txBody>
          <a:bodyPr wrap="square">
            <a:spAutoFit/>
          </a:bodyPr>
          <a:lstStyle/>
          <a:p>
            <a:r>
              <a:rPr lang="en-GB" sz="2400"/>
              <a:t> Visit </a:t>
            </a:r>
            <a:r>
              <a:rPr lang="en-GB" sz="2400">
                <a:hlinkClick r:id="rId3"/>
              </a:rPr>
              <a:t>gaming.lgfl.net </a:t>
            </a:r>
            <a:r>
              <a:rPr lang="en-GB" sz="2400"/>
              <a:t>for advice and activities</a:t>
            </a:r>
          </a:p>
        </p:txBody>
      </p:sp>
      <p:sp>
        <p:nvSpPr>
          <p:cNvPr id="5" name="TextBox 4">
            <a:extLst>
              <a:ext uri="{FF2B5EF4-FFF2-40B4-BE49-F238E27FC236}">
                <a16:creationId xmlns:a16="http://schemas.microsoft.com/office/drawing/2014/main" id="{409C36FC-2A56-A9D0-C749-A56569700560}"/>
              </a:ext>
            </a:extLst>
          </p:cNvPr>
          <p:cNvSpPr txBox="1"/>
          <p:nvPr/>
        </p:nvSpPr>
        <p:spPr>
          <a:xfrm>
            <a:off x="1890944" y="406083"/>
            <a:ext cx="10082593" cy="523220"/>
          </a:xfrm>
          <a:prstGeom prst="rect">
            <a:avLst/>
          </a:prstGeom>
          <a:noFill/>
        </p:spPr>
        <p:txBody>
          <a:bodyPr wrap="square">
            <a:spAutoFit/>
          </a:bodyPr>
          <a:lstStyle/>
          <a:p>
            <a:r>
              <a:rPr lang="en-GB" sz="2800" b="1"/>
              <a:t>What are </a:t>
            </a:r>
            <a:r>
              <a:rPr lang="en-GB" sz="2800" b="1">
                <a:solidFill>
                  <a:srgbClr val="FF0000"/>
                </a:solidFill>
              </a:rPr>
              <a:t>YOU </a:t>
            </a:r>
            <a:r>
              <a:rPr lang="en-GB" sz="2800" b="1"/>
              <a:t>most</a:t>
            </a:r>
            <a:r>
              <a:rPr lang="en-GB" sz="2800" b="1">
                <a:solidFill>
                  <a:srgbClr val="FF0000"/>
                </a:solidFill>
              </a:rPr>
              <a:t> WORRIED </a:t>
            </a:r>
            <a:r>
              <a:rPr lang="en-GB" sz="2800" b="1"/>
              <a:t>about when it comes to </a:t>
            </a:r>
            <a:r>
              <a:rPr lang="en-GB" sz="2800" b="1">
                <a:solidFill>
                  <a:srgbClr val="FF0000"/>
                </a:solidFill>
              </a:rPr>
              <a:t>GAMING</a:t>
            </a:r>
            <a:r>
              <a:rPr lang="en-GB" sz="2800"/>
              <a:t>?</a:t>
            </a:r>
            <a:endParaRPr lang="en-GB"/>
          </a:p>
        </p:txBody>
      </p:sp>
      <p:pic>
        <p:nvPicPr>
          <p:cNvPr id="6" name="Picture 5" descr="Free speech bubble talking chat illustration">
            <a:extLst>
              <a:ext uri="{FF2B5EF4-FFF2-40B4-BE49-F238E27FC236}">
                <a16:creationId xmlns:a16="http://schemas.microsoft.com/office/drawing/2014/main" id="{E3598353-0E8F-D7BE-BBD0-C12D13175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61" y="295193"/>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E481009-0041-5DDF-E66E-53FACAB0BF4C}"/>
              </a:ext>
            </a:extLst>
          </p:cNvPr>
          <p:cNvPicPr>
            <a:picLocks noChangeAspect="1"/>
          </p:cNvPicPr>
          <p:nvPr/>
        </p:nvPicPr>
        <p:blipFill>
          <a:blip r:embed="rId5"/>
          <a:stretch>
            <a:fillRect/>
          </a:stretch>
        </p:blipFill>
        <p:spPr>
          <a:xfrm>
            <a:off x="498094" y="1944408"/>
            <a:ext cx="11195811" cy="3717801"/>
          </a:xfrm>
          <a:prstGeom prst="rect">
            <a:avLst/>
          </a:prstGeom>
        </p:spPr>
      </p:pic>
    </p:spTree>
    <p:extLst>
      <p:ext uri="{BB962C8B-B14F-4D97-AF65-F5344CB8AC3E}">
        <p14:creationId xmlns:p14="http://schemas.microsoft.com/office/powerpoint/2010/main" val="212039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40BB64-83D4-6252-827E-1D27DAAB695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D2F4050-AF52-A3CA-A32A-45A1913E5777}"/>
              </a:ext>
            </a:extLst>
          </p:cNvPr>
          <p:cNvSpPr/>
          <p:nvPr/>
        </p:nvSpPr>
        <p:spPr>
          <a:xfrm>
            <a:off x="10215796" y="239843"/>
            <a:ext cx="1865957" cy="2420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4C1BD7-FF25-4C12-86BF-C0C40ECA0B16}"/>
              </a:ext>
            </a:extLst>
          </p:cNvPr>
          <p:cNvSpPr txBox="1"/>
          <p:nvPr/>
        </p:nvSpPr>
        <p:spPr>
          <a:xfrm>
            <a:off x="8750639" y="445229"/>
            <a:ext cx="3176080" cy="492443"/>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11" name="TextBox 10">
            <a:extLst>
              <a:ext uri="{FF2B5EF4-FFF2-40B4-BE49-F238E27FC236}">
                <a16:creationId xmlns:a16="http://schemas.microsoft.com/office/drawing/2014/main" id="{C70960D5-4732-B599-3ADF-2CC68F540699}"/>
              </a:ext>
            </a:extLst>
          </p:cNvPr>
          <p:cNvSpPr txBox="1"/>
          <p:nvPr/>
        </p:nvSpPr>
        <p:spPr>
          <a:xfrm>
            <a:off x="265281" y="352897"/>
            <a:ext cx="8157029" cy="584775"/>
          </a:xfrm>
          <a:prstGeom prst="rect">
            <a:avLst/>
          </a:prstGeom>
          <a:noFill/>
        </p:spPr>
        <p:txBody>
          <a:bodyPr wrap="square">
            <a:spAutoFit/>
          </a:bodyPr>
          <a:lstStyle/>
          <a:p>
            <a:r>
              <a:rPr lang="en-GB" sz="3200" b="1">
                <a:solidFill>
                  <a:srgbClr val="C00000"/>
                </a:solidFill>
              </a:rPr>
              <a:t>Summary of parental concerns </a:t>
            </a:r>
            <a:r>
              <a:rPr lang="en-GB" sz="3200"/>
              <a:t>(3 – 17 yr-olds)</a:t>
            </a:r>
          </a:p>
        </p:txBody>
      </p:sp>
      <p:pic>
        <p:nvPicPr>
          <p:cNvPr id="9" name="Picture 8">
            <a:extLst>
              <a:ext uri="{FF2B5EF4-FFF2-40B4-BE49-F238E27FC236}">
                <a16:creationId xmlns:a16="http://schemas.microsoft.com/office/drawing/2014/main" id="{F86C594B-C3BC-2BC8-8A0D-2B6F561E8ED1}"/>
              </a:ext>
            </a:extLst>
          </p:cNvPr>
          <p:cNvPicPr>
            <a:picLocks noChangeAspect="1"/>
          </p:cNvPicPr>
          <p:nvPr/>
        </p:nvPicPr>
        <p:blipFill>
          <a:blip r:embed="rId3"/>
          <a:stretch>
            <a:fillRect/>
          </a:stretch>
        </p:blipFill>
        <p:spPr>
          <a:xfrm>
            <a:off x="2655786" y="937672"/>
            <a:ext cx="7560010" cy="5759236"/>
          </a:xfrm>
          <a:prstGeom prst="rect">
            <a:avLst/>
          </a:prstGeom>
        </p:spPr>
      </p:pic>
    </p:spTree>
    <p:extLst>
      <p:ext uri="{BB962C8B-B14F-4D97-AF65-F5344CB8AC3E}">
        <p14:creationId xmlns:p14="http://schemas.microsoft.com/office/powerpoint/2010/main" val="2756591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20BF-5A7E-001C-EB08-7CDBE18F2E9A}"/>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127942-EBA5-71C0-8263-88116D477C8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AFDC26F-6516-0879-BC81-A7A8154F99B9}"/>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FDB8B30-384B-0BAC-F7C4-53F8A2208BCA}"/>
              </a:ext>
            </a:extLst>
          </p:cNvPr>
          <p:cNvSpPr txBox="1"/>
          <p:nvPr/>
        </p:nvSpPr>
        <p:spPr>
          <a:xfrm>
            <a:off x="3038236" y="6301069"/>
            <a:ext cx="9170669" cy="461665"/>
          </a:xfrm>
          <a:prstGeom prst="rect">
            <a:avLst/>
          </a:prstGeom>
          <a:noFill/>
        </p:spPr>
        <p:txBody>
          <a:bodyPr wrap="square" rtlCol="0">
            <a:spAutoFit/>
          </a:bodyPr>
          <a:lstStyle/>
          <a:p>
            <a:pPr>
              <a:spcAft>
                <a:spcPts val="600"/>
              </a:spcAft>
            </a:pPr>
            <a:r>
              <a:rPr lang="en-GB" sz="1200">
                <a:hlinkClick r:id="rId3"/>
              </a:rPr>
              <a:t>https://www.gambleaware.org/media/hbcp3qgd/exploring-the-lived-experience-and-views-of-gambling-among-children-and-young-people_final_0.pdf</a:t>
            </a:r>
            <a:r>
              <a:rPr lang="en-GB" sz="1200"/>
              <a:t> </a:t>
            </a:r>
          </a:p>
        </p:txBody>
      </p:sp>
      <p:sp>
        <p:nvSpPr>
          <p:cNvPr id="5" name="TextBox 4">
            <a:extLst>
              <a:ext uri="{FF2B5EF4-FFF2-40B4-BE49-F238E27FC236}">
                <a16:creationId xmlns:a16="http://schemas.microsoft.com/office/drawing/2014/main" id="{211542FB-2399-65DC-663C-B47A83B88F7E}"/>
              </a:ext>
            </a:extLst>
          </p:cNvPr>
          <p:cNvSpPr txBox="1"/>
          <p:nvPr/>
        </p:nvSpPr>
        <p:spPr>
          <a:xfrm>
            <a:off x="2679405" y="4808108"/>
            <a:ext cx="9700164" cy="1384995"/>
          </a:xfrm>
          <a:prstGeom prst="rect">
            <a:avLst/>
          </a:prstGeom>
          <a:noFill/>
        </p:spPr>
        <p:txBody>
          <a:bodyPr wrap="square">
            <a:spAutoFit/>
          </a:bodyPr>
          <a:lstStyle/>
          <a:p>
            <a:r>
              <a:rPr lang="en-GB" sz="2800"/>
              <a:t>Do you </a:t>
            </a:r>
            <a:r>
              <a:rPr lang="en-GB" sz="2800" b="1">
                <a:solidFill>
                  <a:srgbClr val="FF0000"/>
                </a:solidFill>
              </a:rPr>
              <a:t>DISCUSS THIS </a:t>
            </a:r>
            <a:r>
              <a:rPr lang="en-GB" sz="2800"/>
              <a:t>when you talk about </a:t>
            </a:r>
            <a:r>
              <a:rPr lang="en-GB" sz="2800" b="1">
                <a:solidFill>
                  <a:srgbClr val="FF0000"/>
                </a:solidFill>
              </a:rPr>
              <a:t>MONEY</a:t>
            </a:r>
            <a:r>
              <a:rPr lang="en-GB" sz="2800"/>
              <a:t> to your children and how gambling is made to </a:t>
            </a:r>
            <a:r>
              <a:rPr lang="en-GB" sz="2800" b="1">
                <a:solidFill>
                  <a:srgbClr val="FF0000"/>
                </a:solidFill>
              </a:rPr>
              <a:t>LOOK ATTRACTIVE </a:t>
            </a:r>
            <a:r>
              <a:rPr lang="en-GB" sz="2800"/>
              <a:t>and  likely that you would </a:t>
            </a:r>
            <a:r>
              <a:rPr lang="en-GB" sz="2800" b="1">
                <a:solidFill>
                  <a:srgbClr val="FF0000"/>
                </a:solidFill>
              </a:rPr>
              <a:t>WIN</a:t>
            </a:r>
            <a:r>
              <a:rPr lang="en-GB" sz="2800"/>
              <a:t>?</a:t>
            </a:r>
            <a:endParaRPr lang="en-GB"/>
          </a:p>
        </p:txBody>
      </p:sp>
      <p:pic>
        <p:nvPicPr>
          <p:cNvPr id="6" name="Picture 5" descr="Free speech bubble talking chat illustration">
            <a:extLst>
              <a:ext uri="{FF2B5EF4-FFF2-40B4-BE49-F238E27FC236}">
                <a16:creationId xmlns:a16="http://schemas.microsoft.com/office/drawing/2014/main" id="{94163F07-D964-994B-F15F-1393180C0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53" y="4644080"/>
            <a:ext cx="1656989" cy="1656989"/>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ADD2C0-E6EC-CDC6-36A4-50B845574B64}"/>
              </a:ext>
            </a:extLst>
          </p:cNvPr>
          <p:cNvSpPr txBox="1"/>
          <p:nvPr/>
        </p:nvSpPr>
        <p:spPr>
          <a:xfrm>
            <a:off x="346580" y="472886"/>
            <a:ext cx="10507625" cy="1077218"/>
          </a:xfrm>
          <a:prstGeom prst="rect">
            <a:avLst/>
          </a:prstGeom>
          <a:noFill/>
        </p:spPr>
        <p:txBody>
          <a:bodyPr wrap="square">
            <a:spAutoFit/>
          </a:bodyPr>
          <a:lstStyle/>
          <a:p>
            <a:pPr algn="l"/>
            <a:r>
              <a:rPr lang="en-GB" sz="3200" b="1">
                <a:solidFill>
                  <a:srgbClr val="000000"/>
                </a:solidFill>
              </a:rPr>
              <a:t>R</a:t>
            </a:r>
            <a:r>
              <a:rPr lang="en-GB" sz="3200" b="1" i="0">
                <a:solidFill>
                  <a:srgbClr val="000000"/>
                </a:solidFill>
                <a:effectLst/>
              </a:rPr>
              <a:t>esearch finds children’s </a:t>
            </a:r>
            <a:r>
              <a:rPr lang="en-GB" sz="3200" b="1" i="0">
                <a:effectLst/>
              </a:rPr>
              <a:t>online spaces “saturated” with </a:t>
            </a:r>
          </a:p>
          <a:p>
            <a:pPr algn="l"/>
            <a:r>
              <a:rPr lang="en-GB" sz="3200" b="1">
                <a:solidFill>
                  <a:srgbClr val="FF0000"/>
                </a:solidFill>
              </a:rPr>
              <a:t>GAMBLING</a:t>
            </a:r>
            <a:r>
              <a:rPr lang="en-GB" sz="3200" b="1" i="0">
                <a:solidFill>
                  <a:srgbClr val="FF0000"/>
                </a:solidFill>
                <a:effectLst/>
              </a:rPr>
              <a:t>-like</a:t>
            </a:r>
            <a:r>
              <a:rPr lang="en-GB" sz="3200" b="1" i="0">
                <a:effectLst/>
              </a:rPr>
              <a:t> content and advertising:</a:t>
            </a:r>
          </a:p>
        </p:txBody>
      </p:sp>
      <p:pic>
        <p:nvPicPr>
          <p:cNvPr id="7" name="Picture 6" descr="Free did you know speech balloon message illustration">
            <a:extLst>
              <a:ext uri="{FF2B5EF4-FFF2-40B4-BE49-F238E27FC236}">
                <a16:creationId xmlns:a16="http://schemas.microsoft.com/office/drawing/2014/main" id="{433FFDD5-7B69-2502-BDA3-D7B6F4D31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366" y="580852"/>
            <a:ext cx="2527539" cy="25275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878681E-2161-4390-1FE6-E9B1FEA46B21}"/>
              </a:ext>
            </a:extLst>
          </p:cNvPr>
          <p:cNvSpPr/>
          <p:nvPr/>
        </p:nvSpPr>
        <p:spPr>
          <a:xfrm>
            <a:off x="521854" y="1802888"/>
            <a:ext cx="8973879" cy="10832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0">
                <a:solidFill>
                  <a:schemeClr val="bg1"/>
                </a:solidFill>
                <a:effectLst/>
                <a:latin typeface="Roboto" panose="02000000000000000000" pitchFamily="2" charset="0"/>
              </a:rPr>
              <a:t>“</a:t>
            </a:r>
            <a:r>
              <a:rPr lang="en-GB" sz="2400" b="1" i="1">
                <a:solidFill>
                  <a:schemeClr val="bg1"/>
                </a:solidFill>
                <a:effectLst/>
                <a:latin typeface="Roboto" panose="02000000000000000000" pitchFamily="2" charset="0"/>
              </a:rPr>
              <a:t>They make it look like a game, it does not look like gambling.” </a:t>
            </a:r>
            <a:endParaRPr lang="en-GB" sz="2400" b="1">
              <a:solidFill>
                <a:schemeClr val="bg1"/>
              </a:solidFill>
            </a:endParaRPr>
          </a:p>
        </p:txBody>
      </p:sp>
      <p:sp>
        <p:nvSpPr>
          <p:cNvPr id="13" name="Rectangle: Top Corners One Rounded and One Snipped 12">
            <a:extLst>
              <a:ext uri="{FF2B5EF4-FFF2-40B4-BE49-F238E27FC236}">
                <a16:creationId xmlns:a16="http://schemas.microsoft.com/office/drawing/2014/main" id="{BAD83E2F-4284-48FA-E326-6E1569754AE5}"/>
              </a:ext>
            </a:extLst>
          </p:cNvPr>
          <p:cNvSpPr/>
          <p:nvPr/>
        </p:nvSpPr>
        <p:spPr>
          <a:xfrm>
            <a:off x="1159495" y="3006301"/>
            <a:ext cx="10590027" cy="1384995"/>
          </a:xfrm>
          <a:prstGeom prst="snip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a:solidFill>
                  <a:schemeClr val="bg1"/>
                </a:solidFill>
              </a:rPr>
              <a:t>R</a:t>
            </a:r>
            <a:r>
              <a:rPr lang="en-GB" sz="2800" b="1" i="0">
                <a:solidFill>
                  <a:schemeClr val="bg1"/>
                </a:solidFill>
                <a:effectLst/>
              </a:rPr>
              <a:t>isks are not understood by children due to the blurred lines between gambling and gambling-like activity such as loot boxes</a:t>
            </a:r>
          </a:p>
        </p:txBody>
      </p:sp>
      <p:pic>
        <p:nvPicPr>
          <p:cNvPr id="16" name="Picture 15">
            <a:extLst>
              <a:ext uri="{FF2B5EF4-FFF2-40B4-BE49-F238E27FC236}">
                <a16:creationId xmlns:a16="http://schemas.microsoft.com/office/drawing/2014/main" id="{B8CE5EE3-DF33-64A1-B850-F6AFF264A8E2}"/>
              </a:ext>
            </a:extLst>
          </p:cNvPr>
          <p:cNvPicPr>
            <a:picLocks noChangeAspect="1"/>
          </p:cNvPicPr>
          <p:nvPr/>
        </p:nvPicPr>
        <p:blipFill>
          <a:blip r:embed="rId6"/>
          <a:stretch>
            <a:fillRect/>
          </a:stretch>
        </p:blipFill>
        <p:spPr>
          <a:xfrm>
            <a:off x="9745288" y="138539"/>
            <a:ext cx="2004234" cy="441998"/>
          </a:xfrm>
          <a:prstGeom prst="rect">
            <a:avLst/>
          </a:prstGeom>
        </p:spPr>
      </p:pic>
    </p:spTree>
    <p:extLst>
      <p:ext uri="{BB962C8B-B14F-4D97-AF65-F5344CB8AC3E}">
        <p14:creationId xmlns:p14="http://schemas.microsoft.com/office/powerpoint/2010/main" val="295975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872416-A987-A534-8CE6-1660CF67B1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EC7652-7226-91B8-7E0B-5CB09B15F2A4}"/>
              </a:ext>
            </a:extLst>
          </p:cNvPr>
          <p:cNvSpPr/>
          <p:nvPr/>
        </p:nvSpPr>
        <p:spPr>
          <a:xfrm>
            <a:off x="10222302" y="267419"/>
            <a:ext cx="1859452" cy="2527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2A8155-19D0-4BC2-BC4F-D621DDC8DB41}"/>
              </a:ext>
            </a:extLst>
          </p:cNvPr>
          <p:cNvSpPr txBox="1"/>
          <p:nvPr/>
        </p:nvSpPr>
        <p:spPr>
          <a:xfrm>
            <a:off x="457200" y="669938"/>
            <a:ext cx="12028414" cy="5196166"/>
          </a:xfrm>
          <a:prstGeom prst="rect">
            <a:avLst/>
          </a:prstGeom>
          <a:noFill/>
        </p:spPr>
        <p:txBody>
          <a:bodyPr wrap="square" rtlCol="0">
            <a:spAutoFit/>
          </a:bodyPr>
          <a:lstStyle/>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ASK</a:t>
            </a:r>
            <a:r>
              <a:rPr lang="en-GB" sz="2400" b="1" i="0">
                <a:solidFill>
                  <a:srgbClr val="253045"/>
                </a:solidFill>
                <a:effectLst/>
                <a:highlight>
                  <a:srgbClr val="FFFFFF"/>
                </a:highlight>
                <a:latin typeface="inherit"/>
              </a:rPr>
              <a:t> </a:t>
            </a:r>
            <a:r>
              <a:rPr lang="en-GB" sz="2400" b="0" i="0">
                <a:effectLst/>
                <a:highlight>
                  <a:srgbClr val="FFFFFF"/>
                </a:highlight>
                <a:latin typeface="inherit"/>
              </a:rPr>
              <a:t>what type of games your child enjoys – are they </a:t>
            </a:r>
            <a:r>
              <a:rPr lang="en-GB" sz="2400" b="1" i="0">
                <a:effectLst/>
                <a:highlight>
                  <a:srgbClr val="FFFFFF"/>
                </a:highlight>
                <a:latin typeface="inherit"/>
              </a:rPr>
              <a:t>age-appropriate</a:t>
            </a:r>
            <a:r>
              <a:rPr lang="en-GB" sz="2400" b="0" i="0">
                <a:effectLst/>
                <a:highlight>
                  <a:srgbClr val="FFFFFF"/>
                </a:highlight>
                <a:latin typeface="inherit"/>
              </a:rPr>
              <a:t>?</a:t>
            </a:r>
            <a:endParaRPr lang="en-GB" sz="2400">
              <a:highlight>
                <a:srgbClr val="FFFFFF"/>
              </a:highlight>
              <a:latin typeface="inherit"/>
            </a:endParaRPr>
          </a:p>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PLAY</a:t>
            </a:r>
            <a:r>
              <a:rPr lang="en-GB" sz="2400" b="1" i="0">
                <a:effectLst/>
                <a:highlight>
                  <a:srgbClr val="FFFFFF"/>
                </a:highlight>
                <a:latin typeface="inherit"/>
              </a:rPr>
              <a:t> </a:t>
            </a:r>
            <a:r>
              <a:rPr lang="en-GB" sz="2400" i="0">
                <a:effectLst/>
                <a:highlight>
                  <a:srgbClr val="FFFFFF"/>
                </a:highlight>
                <a:latin typeface="inherit"/>
              </a:rPr>
              <a:t>games together - </a:t>
            </a:r>
            <a:r>
              <a:rPr lang="en-GB" sz="2400" b="0" i="0">
                <a:effectLst/>
                <a:highlight>
                  <a:srgbClr val="FFFFFF"/>
                </a:highlight>
                <a:latin typeface="inherit"/>
              </a:rPr>
              <a:t>keep the tech in </a:t>
            </a:r>
            <a:r>
              <a:rPr lang="en-GB" sz="2400" b="1" i="0">
                <a:effectLst/>
                <a:highlight>
                  <a:srgbClr val="FFFFFF"/>
                </a:highlight>
                <a:latin typeface="inherit"/>
              </a:rPr>
              <a:t>shared spaces </a:t>
            </a:r>
            <a:r>
              <a:rPr lang="en-GB" sz="2400" b="0" i="0">
                <a:effectLst/>
                <a:highlight>
                  <a:srgbClr val="FFFFFF"/>
                </a:highlight>
                <a:latin typeface="inherit"/>
              </a:rPr>
              <a:t>rather than bedrooms</a:t>
            </a:r>
          </a:p>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TALK</a:t>
            </a:r>
            <a:r>
              <a:rPr lang="en-GB" sz="2400" b="1" i="0">
                <a:effectLst/>
                <a:highlight>
                  <a:srgbClr val="FFFFFF"/>
                </a:highlight>
                <a:latin typeface="inherit"/>
              </a:rPr>
              <a:t> </a:t>
            </a:r>
            <a:r>
              <a:rPr lang="en-GB" sz="2400" b="0" i="0">
                <a:effectLst/>
                <a:highlight>
                  <a:srgbClr val="FFFFFF"/>
                </a:highlight>
                <a:latin typeface="inherit"/>
              </a:rPr>
              <a:t>about </a:t>
            </a:r>
            <a:r>
              <a:rPr lang="en-GB" sz="2400" b="1" i="0">
                <a:effectLst/>
                <a:highlight>
                  <a:srgbClr val="FFFFFF"/>
                </a:highlight>
                <a:latin typeface="inherit"/>
              </a:rPr>
              <a:t>who they are playing </a:t>
            </a:r>
            <a:r>
              <a:rPr lang="en-GB" sz="2400" b="0" i="0">
                <a:effectLst/>
                <a:highlight>
                  <a:srgbClr val="FFFFFF"/>
                </a:highlight>
                <a:latin typeface="inherit"/>
              </a:rPr>
              <a:t>with </a:t>
            </a:r>
            <a:r>
              <a:rPr lang="en-GB" sz="2400">
                <a:highlight>
                  <a:srgbClr val="FFFFFF"/>
                </a:highlight>
                <a:latin typeface="inherit"/>
              </a:rPr>
              <a:t>- </a:t>
            </a:r>
            <a:r>
              <a:rPr lang="en-GB" sz="2400" b="0" i="0">
                <a:effectLst/>
                <a:highlight>
                  <a:srgbClr val="FFFFFF"/>
                </a:highlight>
                <a:latin typeface="inherit"/>
              </a:rPr>
              <a:t>what </a:t>
            </a:r>
            <a:r>
              <a:rPr lang="en-GB" sz="2400" b="1" i="0">
                <a:effectLst/>
                <a:highlight>
                  <a:srgbClr val="FFFFFF"/>
                </a:highlight>
                <a:latin typeface="inherit"/>
              </a:rPr>
              <a:t>information</a:t>
            </a:r>
            <a:r>
              <a:rPr lang="en-GB" sz="2400" b="0" i="0">
                <a:effectLst/>
                <a:highlight>
                  <a:srgbClr val="FFFFFF"/>
                </a:highlight>
                <a:latin typeface="inherit"/>
              </a:rPr>
              <a:t> are they sharing?</a:t>
            </a:r>
          </a:p>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EXPLAIN</a:t>
            </a:r>
            <a:r>
              <a:rPr lang="en-GB" sz="2400" b="0" i="0">
                <a:effectLst/>
                <a:highlight>
                  <a:srgbClr val="FFFFFF"/>
                </a:highlight>
                <a:latin typeface="inherit"/>
              </a:rPr>
              <a:t> what is/isn’t </a:t>
            </a:r>
            <a:r>
              <a:rPr lang="en-GB" sz="2400" b="1" i="0">
                <a:effectLst/>
                <a:highlight>
                  <a:srgbClr val="FFFFFF"/>
                </a:highlight>
                <a:latin typeface="inherit"/>
              </a:rPr>
              <a:t>appropriate to share</a:t>
            </a:r>
            <a:r>
              <a:rPr lang="en-GB" sz="2400" b="0" i="0">
                <a:effectLst/>
                <a:highlight>
                  <a:srgbClr val="FFFFFF"/>
                </a:highlight>
                <a:latin typeface="inherit"/>
              </a:rPr>
              <a:t>, e.g. personal details to identify them/location</a:t>
            </a:r>
          </a:p>
          <a:p>
            <a:pPr marL="342900" indent="-342900" algn="l" fontAlgn="base">
              <a:lnSpc>
                <a:spcPct val="150000"/>
              </a:lnSpc>
              <a:buFont typeface="Arial" panose="020B0604020202020204" pitchFamily="34" charset="0"/>
              <a:buChar char="•"/>
            </a:pPr>
            <a:r>
              <a:rPr lang="en-GB" sz="2800" b="1" u="sng">
                <a:solidFill>
                  <a:srgbClr val="00B0F0"/>
                </a:solidFill>
                <a:highlight>
                  <a:srgbClr val="FFFFFF"/>
                </a:highlight>
                <a:latin typeface="inherit"/>
              </a:rPr>
              <a:t>AGREE</a:t>
            </a:r>
            <a:r>
              <a:rPr lang="en-GB" sz="2400" b="0" i="0">
                <a:effectLst/>
                <a:highlight>
                  <a:srgbClr val="FFFFFF"/>
                </a:highlight>
                <a:latin typeface="inherit"/>
              </a:rPr>
              <a:t> how they will spend their </a:t>
            </a:r>
            <a:r>
              <a:rPr lang="en-GB" sz="2400" b="1" i="0">
                <a:effectLst/>
                <a:highlight>
                  <a:srgbClr val="FFFFFF"/>
                </a:highlight>
                <a:latin typeface="inherit"/>
              </a:rPr>
              <a:t>money</a:t>
            </a:r>
            <a:r>
              <a:rPr lang="en-GB" sz="2400" b="0" i="0">
                <a:effectLst/>
                <a:highlight>
                  <a:srgbClr val="FFFFFF"/>
                </a:highlight>
                <a:latin typeface="inherit"/>
              </a:rPr>
              <a:t> online</a:t>
            </a:r>
          </a:p>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DISCUSS</a:t>
            </a:r>
            <a:r>
              <a:rPr lang="en-GB" sz="2400" b="0" i="0">
                <a:effectLst/>
                <a:highlight>
                  <a:srgbClr val="FFFFFF"/>
                </a:highlight>
                <a:latin typeface="inherit"/>
              </a:rPr>
              <a:t> what they would do if they were </a:t>
            </a:r>
            <a:r>
              <a:rPr lang="en-GB" sz="2400" b="1" i="0">
                <a:effectLst/>
                <a:highlight>
                  <a:srgbClr val="FFFFFF"/>
                </a:highlight>
                <a:latin typeface="inherit"/>
              </a:rPr>
              <a:t>bullied</a:t>
            </a:r>
            <a:r>
              <a:rPr lang="en-GB" sz="2400" b="0" i="0">
                <a:effectLst/>
                <a:highlight>
                  <a:srgbClr val="FFFFFF"/>
                </a:highlight>
                <a:latin typeface="inherit"/>
              </a:rPr>
              <a:t> online, and what steps to take </a:t>
            </a:r>
          </a:p>
          <a:p>
            <a:pPr marL="342900" indent="-342900" algn="l" fontAlgn="base">
              <a:lnSpc>
                <a:spcPct val="150000"/>
              </a:lnSpc>
              <a:buFont typeface="Arial" panose="020B0604020202020204" pitchFamily="34" charset="0"/>
              <a:buChar char="•"/>
            </a:pPr>
            <a:r>
              <a:rPr lang="en-GB" sz="2800" b="1" i="0" u="sng">
                <a:solidFill>
                  <a:srgbClr val="00B0F0"/>
                </a:solidFill>
                <a:effectLst/>
                <a:highlight>
                  <a:srgbClr val="FFFFFF"/>
                </a:highlight>
                <a:latin typeface="inherit"/>
              </a:rPr>
              <a:t>DECIDE</a:t>
            </a:r>
            <a:r>
              <a:rPr lang="en-GB" sz="2400" b="0" i="0">
                <a:effectLst/>
                <a:highlight>
                  <a:srgbClr val="FFFFFF"/>
                </a:highlight>
                <a:latin typeface="inherit"/>
              </a:rPr>
              <a:t> </a:t>
            </a:r>
            <a:r>
              <a:rPr lang="en-GB" sz="2400" b="1" i="0">
                <a:effectLst/>
                <a:highlight>
                  <a:srgbClr val="FFFFFF"/>
                </a:highlight>
                <a:latin typeface="inherit"/>
              </a:rPr>
              <a:t>how long is appropriate </a:t>
            </a:r>
            <a:r>
              <a:rPr lang="en-GB" sz="2400" b="0" i="0">
                <a:effectLst/>
                <a:highlight>
                  <a:srgbClr val="FFFFFF"/>
                </a:highlight>
                <a:latin typeface="inherit"/>
              </a:rPr>
              <a:t>to play in one session - how many sessions a day</a:t>
            </a:r>
          </a:p>
          <a:p>
            <a:pPr marL="342900" indent="-342900" algn="l" fontAlgn="base">
              <a:lnSpc>
                <a:spcPct val="150000"/>
              </a:lnSpc>
              <a:buFont typeface="Arial" panose="020B0604020202020204" pitchFamily="34" charset="0"/>
              <a:buChar char="•"/>
            </a:pPr>
            <a:r>
              <a:rPr lang="en-GB" sz="2800" b="1" u="sng">
                <a:solidFill>
                  <a:srgbClr val="00B0F0"/>
                </a:solidFill>
                <a:highlight>
                  <a:srgbClr val="FFFFFF"/>
                </a:highlight>
                <a:latin typeface="inherit"/>
              </a:rPr>
              <a:t>SETUP</a:t>
            </a:r>
            <a:r>
              <a:rPr lang="en-GB" sz="2400" b="0" i="0">
                <a:effectLst/>
                <a:highlight>
                  <a:srgbClr val="FFFFFF"/>
                </a:highlight>
                <a:latin typeface="inherit"/>
              </a:rPr>
              <a:t> these restrictions in </a:t>
            </a:r>
            <a:r>
              <a:rPr lang="en-GB" sz="2400" b="1" i="0">
                <a:effectLst/>
                <a:highlight>
                  <a:srgbClr val="FFFFFF"/>
                </a:highlight>
                <a:latin typeface="inherit"/>
              </a:rPr>
              <a:t>parental settings </a:t>
            </a:r>
            <a:r>
              <a:rPr lang="en-GB" sz="2400" b="0" i="0">
                <a:effectLst/>
                <a:highlight>
                  <a:srgbClr val="FFFFFF"/>
                </a:highlight>
                <a:latin typeface="inherit"/>
              </a:rPr>
              <a:t>with your child</a:t>
            </a:r>
          </a:p>
        </p:txBody>
      </p:sp>
      <p:sp>
        <p:nvSpPr>
          <p:cNvPr id="12" name="TextBox 11">
            <a:extLst>
              <a:ext uri="{FF2B5EF4-FFF2-40B4-BE49-F238E27FC236}">
                <a16:creationId xmlns:a16="http://schemas.microsoft.com/office/drawing/2014/main" id="{37CF9CC3-700C-42AA-A736-CF685CD1DE66}"/>
              </a:ext>
            </a:extLst>
          </p:cNvPr>
          <p:cNvSpPr txBox="1"/>
          <p:nvPr/>
        </p:nvSpPr>
        <p:spPr>
          <a:xfrm>
            <a:off x="3116056" y="5950739"/>
            <a:ext cx="9075944" cy="461665"/>
          </a:xfrm>
          <a:prstGeom prst="rect">
            <a:avLst/>
          </a:prstGeom>
          <a:noFill/>
        </p:spPr>
        <p:txBody>
          <a:bodyPr wrap="square">
            <a:spAutoFit/>
          </a:bodyPr>
          <a:lstStyle/>
          <a:p>
            <a:r>
              <a:rPr lang="en-GB" sz="2400"/>
              <a:t> Visit </a:t>
            </a:r>
            <a:r>
              <a:rPr lang="en-GB" sz="2400">
                <a:hlinkClick r:id="rId3"/>
              </a:rPr>
              <a:t>gaming.lgfl.net </a:t>
            </a:r>
            <a:r>
              <a:rPr lang="en-GB" sz="2400"/>
              <a:t>for advice and activities to keep them safe</a:t>
            </a:r>
          </a:p>
        </p:txBody>
      </p:sp>
      <p:sp>
        <p:nvSpPr>
          <p:cNvPr id="2" name="TextBox 1">
            <a:extLst>
              <a:ext uri="{FF2B5EF4-FFF2-40B4-BE49-F238E27FC236}">
                <a16:creationId xmlns:a16="http://schemas.microsoft.com/office/drawing/2014/main" id="{DBFD701A-C6CE-F333-5CDD-EB334ECCAFA9}"/>
              </a:ext>
            </a:extLst>
          </p:cNvPr>
          <p:cNvSpPr txBox="1"/>
          <p:nvPr/>
        </p:nvSpPr>
        <p:spPr>
          <a:xfrm>
            <a:off x="284883" y="200397"/>
            <a:ext cx="5115828" cy="523220"/>
          </a:xfrm>
          <a:prstGeom prst="rect">
            <a:avLst/>
          </a:prstGeom>
          <a:noFill/>
        </p:spPr>
        <p:txBody>
          <a:bodyPr wrap="square" rtlCol="0">
            <a:spAutoFit/>
          </a:bodyPr>
          <a:lstStyle/>
          <a:p>
            <a:r>
              <a:rPr lang="en-GB" sz="2800" b="1"/>
              <a:t>How </a:t>
            </a:r>
            <a:r>
              <a:rPr lang="en-GB" sz="2800"/>
              <a:t>can</a:t>
            </a:r>
            <a:r>
              <a:rPr lang="en-GB" sz="2800" b="1"/>
              <a:t> </a:t>
            </a:r>
            <a:r>
              <a:rPr lang="en-GB" sz="2800" b="1">
                <a:solidFill>
                  <a:srgbClr val="FF0000"/>
                </a:solidFill>
              </a:rPr>
              <a:t>YOU GET INVOLVED</a:t>
            </a:r>
            <a:r>
              <a:rPr lang="en-GB" sz="2800" b="1"/>
              <a:t>? </a:t>
            </a:r>
            <a:endParaRPr lang="en-GB" sz="2800">
              <a:highlight>
                <a:srgbClr val="FFFF00"/>
              </a:highlight>
            </a:endParaRPr>
          </a:p>
        </p:txBody>
      </p:sp>
      <p:pic>
        <p:nvPicPr>
          <p:cNvPr id="3" name="Picture 4" descr="Free dialog tip advice illustration">
            <a:extLst>
              <a:ext uri="{FF2B5EF4-FFF2-40B4-BE49-F238E27FC236}">
                <a16:creationId xmlns:a16="http://schemas.microsoft.com/office/drawing/2014/main" id="{47F27E71-B4B1-AE28-7E6A-6702745D1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9104" y="182784"/>
            <a:ext cx="2152650" cy="15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5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4B0C1B-BDA5-5A9A-00F8-2B586905455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sp>
        <p:nvSpPr>
          <p:cNvPr id="15" name="TextBox 14">
            <a:extLst>
              <a:ext uri="{FF2B5EF4-FFF2-40B4-BE49-F238E27FC236}">
                <a16:creationId xmlns:a16="http://schemas.microsoft.com/office/drawing/2014/main" id="{0ED4B726-26AD-AA80-EF5B-EE41F8E71A05}"/>
              </a:ext>
            </a:extLst>
          </p:cNvPr>
          <p:cNvSpPr txBox="1"/>
          <p:nvPr/>
        </p:nvSpPr>
        <p:spPr>
          <a:xfrm>
            <a:off x="337776" y="461096"/>
            <a:ext cx="11402148" cy="1138773"/>
          </a:xfrm>
          <a:prstGeom prst="rect">
            <a:avLst/>
          </a:prstGeom>
          <a:noFill/>
        </p:spPr>
        <p:txBody>
          <a:bodyPr wrap="square">
            <a:spAutoFit/>
          </a:bodyPr>
          <a:lstStyle/>
          <a:p>
            <a:r>
              <a:rPr lang="en-GB" sz="2800" b="1"/>
              <a:t>PEGI helps parents to make informed decisions when buying video games:</a:t>
            </a:r>
          </a:p>
          <a:p>
            <a:pPr marL="342900" indent="-342900">
              <a:buFont typeface="Arial" panose="020B0604020202020204" pitchFamily="34" charset="0"/>
              <a:buChar char="•"/>
            </a:pPr>
            <a:r>
              <a:rPr lang="en-GB" sz="2000"/>
              <a:t>The age rating confirms that the game content is appropriate for players of certain age</a:t>
            </a:r>
          </a:p>
          <a:p>
            <a:pPr marL="342900" indent="-342900">
              <a:buFont typeface="Arial" panose="020B0604020202020204" pitchFamily="34" charset="0"/>
              <a:buChar char="•"/>
            </a:pPr>
            <a:r>
              <a:rPr lang="en-GB" sz="2000"/>
              <a:t>It considers the age </a:t>
            </a:r>
            <a:r>
              <a:rPr lang="en-GB" sz="2000" b="1">
                <a:solidFill>
                  <a:srgbClr val="FF0000"/>
                </a:solidFill>
              </a:rPr>
              <a:t>suitability</a:t>
            </a:r>
            <a:r>
              <a:rPr lang="en-GB" sz="2000"/>
              <a:t> of a game, </a:t>
            </a:r>
            <a:r>
              <a:rPr lang="en-GB" sz="2000" b="1">
                <a:solidFill>
                  <a:srgbClr val="FF0000"/>
                </a:solidFill>
              </a:rPr>
              <a:t>not the level of difficulty</a:t>
            </a:r>
          </a:p>
        </p:txBody>
      </p:sp>
      <p:pic>
        <p:nvPicPr>
          <p:cNvPr id="4" name="Picture 3">
            <a:extLst>
              <a:ext uri="{FF2B5EF4-FFF2-40B4-BE49-F238E27FC236}">
                <a16:creationId xmlns:a16="http://schemas.microsoft.com/office/drawing/2014/main" id="{2155BBE3-158A-F98C-48B7-A722980E6DDF}"/>
              </a:ext>
            </a:extLst>
          </p:cNvPr>
          <p:cNvPicPr>
            <a:picLocks noChangeAspect="1"/>
          </p:cNvPicPr>
          <p:nvPr/>
        </p:nvPicPr>
        <p:blipFill>
          <a:blip r:embed="rId3"/>
          <a:stretch>
            <a:fillRect/>
          </a:stretch>
        </p:blipFill>
        <p:spPr>
          <a:xfrm>
            <a:off x="3542397" y="2021368"/>
            <a:ext cx="7879439" cy="4128892"/>
          </a:xfrm>
          <a:prstGeom prst="rect">
            <a:avLst/>
          </a:prstGeom>
        </p:spPr>
      </p:pic>
      <p:sp>
        <p:nvSpPr>
          <p:cNvPr id="7" name="TextBox 6">
            <a:extLst>
              <a:ext uri="{FF2B5EF4-FFF2-40B4-BE49-F238E27FC236}">
                <a16:creationId xmlns:a16="http://schemas.microsoft.com/office/drawing/2014/main" id="{7155D978-3777-6A71-8B2B-55884360F5FD}"/>
              </a:ext>
            </a:extLst>
          </p:cNvPr>
          <p:cNvSpPr txBox="1"/>
          <p:nvPr/>
        </p:nvSpPr>
        <p:spPr>
          <a:xfrm>
            <a:off x="3640311" y="6342636"/>
            <a:ext cx="6097280" cy="369332"/>
          </a:xfrm>
          <a:prstGeom prst="rect">
            <a:avLst/>
          </a:prstGeom>
          <a:noFill/>
        </p:spPr>
        <p:txBody>
          <a:bodyPr wrap="square">
            <a:spAutoFit/>
          </a:bodyPr>
          <a:lstStyle/>
          <a:p>
            <a:r>
              <a:rPr lang="en-GB">
                <a:hlinkClick r:id="rId4"/>
              </a:rPr>
              <a:t>pegi.info</a:t>
            </a:r>
            <a:endParaRPr lang="en-GB"/>
          </a:p>
        </p:txBody>
      </p:sp>
      <p:pic>
        <p:nvPicPr>
          <p:cNvPr id="5" name="Picture 4" descr="Free did you know speech balloon message illustration">
            <a:extLst>
              <a:ext uri="{FF2B5EF4-FFF2-40B4-BE49-F238E27FC236}">
                <a16:creationId xmlns:a16="http://schemas.microsoft.com/office/drawing/2014/main" id="{5BDD0549-18C5-745D-A1DD-F79D84454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76" y="1599869"/>
            <a:ext cx="3031418" cy="30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7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35296EC-312C-5482-BDEC-72CED7EFB0A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0CD4AF-7362-490E-4270-7492AE9C986B}"/>
              </a:ext>
            </a:extLst>
          </p:cNvPr>
          <p:cNvSpPr/>
          <p:nvPr/>
        </p:nvSpPr>
        <p:spPr>
          <a:xfrm>
            <a:off x="10043410" y="260261"/>
            <a:ext cx="2038344" cy="245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4C1BD7-FF25-4C12-86BF-C0C40ECA0B16}"/>
              </a:ext>
            </a:extLst>
          </p:cNvPr>
          <p:cNvSpPr txBox="1"/>
          <p:nvPr/>
        </p:nvSpPr>
        <p:spPr>
          <a:xfrm>
            <a:off x="7390356" y="6511328"/>
            <a:ext cx="4691398" cy="307777"/>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13" name="TextBox 12">
            <a:extLst>
              <a:ext uri="{FF2B5EF4-FFF2-40B4-BE49-F238E27FC236}">
                <a16:creationId xmlns:a16="http://schemas.microsoft.com/office/drawing/2014/main" id="{0AF672D6-7708-7B16-2503-668E55A1163F}"/>
              </a:ext>
            </a:extLst>
          </p:cNvPr>
          <p:cNvSpPr txBox="1"/>
          <p:nvPr/>
        </p:nvSpPr>
        <p:spPr>
          <a:xfrm>
            <a:off x="1972270" y="5671229"/>
            <a:ext cx="8755323" cy="830997"/>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b="1"/>
              <a:t>Younger children are more likely to tell a parent if they see something worrying or nasty online:</a:t>
            </a:r>
          </a:p>
          <a:p>
            <a:pPr marL="742950" lvl="1" indent="-285750">
              <a:buFont typeface="Arial" panose="020B0604020202020204" pitchFamily="34" charset="0"/>
              <a:buChar char="•"/>
            </a:pPr>
            <a:r>
              <a:rPr lang="en-GB" sz="1600">
                <a:solidFill>
                  <a:srgbClr val="FF0000"/>
                </a:solidFill>
              </a:rPr>
              <a:t>92% of 8-12-year-olds </a:t>
            </a:r>
            <a:r>
              <a:rPr lang="en-GB" sz="1600"/>
              <a:t>say that they would tell a parent </a:t>
            </a:r>
          </a:p>
          <a:p>
            <a:pPr marL="742950" lvl="1" indent="-285750">
              <a:buFont typeface="Arial" panose="020B0604020202020204" pitchFamily="34" charset="0"/>
              <a:buChar char="•"/>
            </a:pPr>
            <a:r>
              <a:rPr lang="en-GB" sz="1600">
                <a:solidFill>
                  <a:srgbClr val="FF0000"/>
                </a:solidFill>
              </a:rPr>
              <a:t>85% of 13-17s </a:t>
            </a:r>
            <a:r>
              <a:rPr lang="en-GB" sz="1600"/>
              <a:t>say that they would tell a parent </a:t>
            </a:r>
          </a:p>
        </p:txBody>
      </p:sp>
      <p:sp>
        <p:nvSpPr>
          <p:cNvPr id="7" name="TextBox 6">
            <a:extLst>
              <a:ext uri="{FF2B5EF4-FFF2-40B4-BE49-F238E27FC236}">
                <a16:creationId xmlns:a16="http://schemas.microsoft.com/office/drawing/2014/main" id="{9C3667F4-E1AE-A99A-BF64-6C708FDE0E99}"/>
              </a:ext>
            </a:extLst>
          </p:cNvPr>
          <p:cNvSpPr txBox="1"/>
          <p:nvPr/>
        </p:nvSpPr>
        <p:spPr>
          <a:xfrm>
            <a:off x="1972270" y="278108"/>
            <a:ext cx="7270717" cy="954107"/>
          </a:xfrm>
          <a:prstGeom prst="rect">
            <a:avLst/>
          </a:prstGeom>
          <a:noFill/>
        </p:spPr>
        <p:txBody>
          <a:bodyPr wrap="square">
            <a:spAutoFit/>
          </a:bodyPr>
          <a:lstStyle/>
          <a:p>
            <a:r>
              <a:rPr lang="en-GB" sz="2800" b="1"/>
              <a:t>Are you </a:t>
            </a:r>
            <a:r>
              <a:rPr lang="en-GB" sz="2800" b="1">
                <a:solidFill>
                  <a:srgbClr val="FF0000"/>
                </a:solidFill>
              </a:rPr>
              <a:t>CONFIDENT</a:t>
            </a:r>
            <a:r>
              <a:rPr lang="en-GB" sz="2800" b="1"/>
              <a:t> to </a:t>
            </a:r>
            <a:r>
              <a:rPr lang="en-GB" sz="2800" b="1">
                <a:solidFill>
                  <a:srgbClr val="FF0000"/>
                </a:solidFill>
              </a:rPr>
              <a:t>TALK TO YOUR CHILD</a:t>
            </a:r>
            <a:r>
              <a:rPr lang="en-GB" sz="2800" b="1"/>
              <a:t>?</a:t>
            </a:r>
          </a:p>
          <a:p>
            <a:r>
              <a:rPr lang="en-GB" sz="2800" b="1"/>
              <a:t>Is your child confident to </a:t>
            </a:r>
            <a:r>
              <a:rPr lang="en-GB" sz="2800" b="1">
                <a:solidFill>
                  <a:srgbClr val="FF0000"/>
                </a:solidFill>
              </a:rPr>
              <a:t>TALK TO YOU</a:t>
            </a:r>
            <a:r>
              <a:rPr lang="en-GB" sz="2800" b="1"/>
              <a:t>?</a:t>
            </a:r>
          </a:p>
        </p:txBody>
      </p:sp>
      <p:pic>
        <p:nvPicPr>
          <p:cNvPr id="5" name="Picture 6" descr="Free speech bubble talking chat illustration">
            <a:extLst>
              <a:ext uri="{FF2B5EF4-FFF2-40B4-BE49-F238E27FC236}">
                <a16:creationId xmlns:a16="http://schemas.microsoft.com/office/drawing/2014/main" id="{39CB6590-EC33-5B18-7A93-4F97B10FE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0261"/>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1D3D25A-E1D3-CBE1-3180-8CD214CE2D59}"/>
              </a:ext>
            </a:extLst>
          </p:cNvPr>
          <p:cNvPicPr>
            <a:picLocks noChangeAspect="1"/>
          </p:cNvPicPr>
          <p:nvPr/>
        </p:nvPicPr>
        <p:blipFill>
          <a:blip r:embed="rId4"/>
          <a:stretch>
            <a:fillRect/>
          </a:stretch>
        </p:blipFill>
        <p:spPr>
          <a:xfrm>
            <a:off x="1962367" y="1333456"/>
            <a:ext cx="6835732" cy="4214225"/>
          </a:xfrm>
          <a:prstGeom prst="rect">
            <a:avLst/>
          </a:prstGeom>
        </p:spPr>
      </p:pic>
      <p:sp>
        <p:nvSpPr>
          <p:cNvPr id="3" name="Speech Bubble: Rectangle with Corners Rounded 2">
            <a:extLst>
              <a:ext uri="{FF2B5EF4-FFF2-40B4-BE49-F238E27FC236}">
                <a16:creationId xmlns:a16="http://schemas.microsoft.com/office/drawing/2014/main" id="{7CCC9ED4-3D3A-F741-036C-4C7D15ABA478}"/>
              </a:ext>
            </a:extLst>
          </p:cNvPr>
          <p:cNvSpPr/>
          <p:nvPr/>
        </p:nvSpPr>
        <p:spPr>
          <a:xfrm>
            <a:off x="9081370" y="588003"/>
            <a:ext cx="3000384" cy="1779416"/>
          </a:xfrm>
          <a:prstGeom prst="wedgeRoundRectCallout">
            <a:avLst>
              <a:gd name="adj1" fmla="val -50136"/>
              <a:gd name="adj2" fmla="val 89927"/>
              <a:gd name="adj3" fmla="val 16667"/>
            </a:avLst>
          </a:prstGeom>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a:solidFill>
                  <a:srgbClr val="FF0000"/>
                </a:solidFill>
              </a:rPr>
              <a:t>WHAT WOULD YOU DO?</a:t>
            </a:r>
            <a:endParaRPr lang="en-GB" sz="1400">
              <a:solidFill>
                <a:srgbClr val="FF0000"/>
              </a:solidFill>
            </a:endParaRPr>
          </a:p>
          <a:p>
            <a:pPr algn="ctr"/>
            <a:r>
              <a:rPr lang="en-GB">
                <a:solidFill>
                  <a:schemeClr val="bg1"/>
                </a:solidFill>
              </a:rPr>
              <a:t>Are there any areas you would not feel confident or comfortable to discuss?</a:t>
            </a:r>
          </a:p>
        </p:txBody>
      </p:sp>
    </p:spTree>
    <p:extLst>
      <p:ext uri="{BB962C8B-B14F-4D97-AF65-F5344CB8AC3E}">
        <p14:creationId xmlns:p14="http://schemas.microsoft.com/office/powerpoint/2010/main" val="263818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A6016EB-C232-DD09-F6A6-7D4DA6594FC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053529C-8E40-C3E1-7112-8F54707FDC00}"/>
              </a:ext>
            </a:extLst>
          </p:cNvPr>
          <p:cNvSpPr>
            <a:spLocks noGrp="1"/>
          </p:cNvSpPr>
          <p:nvPr>
            <p:ph type="title"/>
          </p:nvPr>
        </p:nvSpPr>
        <p:spPr>
          <a:xfrm>
            <a:off x="379126" y="1011168"/>
            <a:ext cx="6483313" cy="1956841"/>
          </a:xfrm>
        </p:spPr>
        <p:txBody>
          <a:bodyPr vert="horz" lIns="91440" tIns="45720" rIns="91440" bIns="45720" rtlCol="0" anchor="b">
            <a:normAutofit/>
          </a:bodyPr>
          <a:lstStyle/>
          <a:p>
            <a:r>
              <a:rPr lang="en-US" sz="4200" b="1"/>
              <a:t>YOU don’t need to be an </a:t>
            </a:r>
            <a:r>
              <a:rPr lang="en-US" sz="4200" b="1">
                <a:solidFill>
                  <a:srgbClr val="FF0000"/>
                </a:solidFill>
              </a:rPr>
              <a:t>EXPERT </a:t>
            </a:r>
            <a:r>
              <a:rPr lang="en-US" sz="4200" b="1"/>
              <a:t>… be a </a:t>
            </a:r>
            <a:r>
              <a:rPr lang="en-US" sz="4200" b="1">
                <a:solidFill>
                  <a:srgbClr val="FF0000"/>
                </a:solidFill>
              </a:rPr>
              <a:t>PARENT</a:t>
            </a:r>
            <a:br>
              <a:rPr lang="en-US" sz="4200" b="1"/>
            </a:b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0918C3E-D360-8E16-D445-F7CB84C85691}"/>
              </a:ext>
            </a:extLst>
          </p:cNvPr>
          <p:cNvSpPr>
            <a:spLocks noGrp="1"/>
          </p:cNvSpPr>
          <p:nvPr>
            <p:ph idx="1"/>
          </p:nvPr>
        </p:nvSpPr>
        <p:spPr>
          <a:xfrm>
            <a:off x="6168" y="2831865"/>
            <a:ext cx="7104846" cy="3988643"/>
          </a:xfrm>
        </p:spPr>
        <p:txBody>
          <a:bodyPr vert="horz" lIns="91440" tIns="45720" rIns="91440" bIns="45720" rtlCol="0">
            <a:normAutofit/>
          </a:bodyPr>
          <a:lstStyle/>
          <a:p>
            <a:pPr marL="285750"/>
            <a:r>
              <a:rPr lang="en-US" sz="1700" b="1">
                <a:solidFill>
                  <a:schemeClr val="tx1"/>
                </a:solidFill>
              </a:rPr>
              <a:t>It’s your choice </a:t>
            </a:r>
            <a:r>
              <a:rPr lang="en-US" sz="1700">
                <a:solidFill>
                  <a:schemeClr val="tx1"/>
                </a:solidFill>
              </a:rPr>
              <a:t>– </a:t>
            </a:r>
            <a:r>
              <a:rPr lang="en-GB" sz="1700">
                <a:solidFill>
                  <a:srgbClr val="FF0000"/>
                </a:solidFill>
              </a:rPr>
              <a:t>don’t let others dictate when the right time is </a:t>
            </a:r>
            <a:r>
              <a:rPr lang="en-GB" sz="1700">
                <a:solidFill>
                  <a:schemeClr val="tx1"/>
                </a:solidFill>
              </a:rPr>
              <a:t>to use tech. </a:t>
            </a:r>
          </a:p>
          <a:p>
            <a:pPr marL="285750"/>
            <a:r>
              <a:rPr lang="en-US" sz="1700" b="1">
                <a:solidFill>
                  <a:schemeClr val="tx1"/>
                </a:solidFill>
              </a:rPr>
              <a:t>Stay involved </a:t>
            </a:r>
            <a:r>
              <a:rPr lang="en-US" sz="1700">
                <a:solidFill>
                  <a:schemeClr val="tx1"/>
                </a:solidFill>
              </a:rPr>
              <a:t>– make </a:t>
            </a:r>
            <a:r>
              <a:rPr lang="en-US" sz="1700">
                <a:solidFill>
                  <a:srgbClr val="FF0000"/>
                </a:solidFill>
              </a:rPr>
              <a:t>time to</a:t>
            </a:r>
            <a:r>
              <a:rPr lang="en-US" sz="1700">
                <a:solidFill>
                  <a:schemeClr val="tx1"/>
                </a:solidFill>
              </a:rPr>
              <a:t> </a:t>
            </a:r>
            <a:r>
              <a:rPr lang="en-US" sz="1700">
                <a:solidFill>
                  <a:srgbClr val="FF0000"/>
                </a:solidFill>
              </a:rPr>
              <a:t>communicate</a:t>
            </a:r>
            <a:r>
              <a:rPr lang="en-US" sz="1700">
                <a:solidFill>
                  <a:schemeClr val="tx1"/>
                </a:solidFill>
              </a:rPr>
              <a:t>, talk about what they are doing. What do they enjoy? What makes them laugh? </a:t>
            </a:r>
          </a:p>
          <a:p>
            <a:pPr marL="285750"/>
            <a:r>
              <a:rPr lang="en-US" sz="1700" b="1">
                <a:solidFill>
                  <a:schemeClr val="tx1"/>
                </a:solidFill>
              </a:rPr>
              <a:t>Don’t quiz them </a:t>
            </a:r>
            <a:r>
              <a:rPr lang="en-US" sz="1700">
                <a:solidFill>
                  <a:schemeClr val="tx1"/>
                </a:solidFill>
              </a:rPr>
              <a:t>– have </a:t>
            </a:r>
            <a:r>
              <a:rPr lang="en-US" sz="1700" b="0" i="0">
                <a:solidFill>
                  <a:schemeClr val="tx1"/>
                </a:solidFill>
                <a:effectLst/>
                <a:highlight>
                  <a:srgbClr val="FFFFFF"/>
                </a:highlight>
              </a:rPr>
              <a:t>regular </a:t>
            </a:r>
            <a:r>
              <a:rPr lang="en-US" sz="1700" b="0" i="0">
                <a:solidFill>
                  <a:srgbClr val="FF0000"/>
                </a:solidFill>
                <a:effectLst/>
                <a:highlight>
                  <a:srgbClr val="FFFFFF"/>
                </a:highlight>
              </a:rPr>
              <a:t>conversations</a:t>
            </a:r>
            <a:r>
              <a:rPr lang="en-US" sz="1700" b="0" i="0">
                <a:solidFill>
                  <a:schemeClr val="tx1"/>
                </a:solidFill>
                <a:effectLst/>
                <a:highlight>
                  <a:srgbClr val="FFFFFF"/>
                </a:highlight>
              </a:rPr>
              <a:t>. What's their </a:t>
            </a:r>
            <a:r>
              <a:rPr lang="en-US" sz="1700" b="0" i="0" err="1">
                <a:solidFill>
                  <a:schemeClr val="tx1"/>
                </a:solidFill>
                <a:effectLst/>
                <a:highlight>
                  <a:srgbClr val="FFFFFF"/>
                </a:highlight>
              </a:rPr>
              <a:t>favourite</a:t>
            </a:r>
            <a:r>
              <a:rPr lang="en-US" sz="1700" b="0" i="0">
                <a:solidFill>
                  <a:schemeClr val="tx1"/>
                </a:solidFill>
                <a:effectLst/>
                <a:highlight>
                  <a:srgbClr val="FFFFFF"/>
                </a:highlight>
              </a:rPr>
              <a:t> app? What is the best site to learn new things from?</a:t>
            </a:r>
            <a:endParaRPr lang="en-US" sz="1700">
              <a:solidFill>
                <a:schemeClr val="tx1"/>
              </a:solidFill>
            </a:endParaRPr>
          </a:p>
          <a:p>
            <a:pPr marL="285750"/>
            <a:r>
              <a:rPr lang="en-US" sz="1700" b="1">
                <a:solidFill>
                  <a:schemeClr val="tx1"/>
                </a:solidFill>
                <a:highlight>
                  <a:srgbClr val="FFFFFF"/>
                </a:highlight>
              </a:rPr>
              <a:t>Join in </a:t>
            </a:r>
            <a:r>
              <a:rPr lang="en-US" sz="1700">
                <a:solidFill>
                  <a:schemeClr val="tx1"/>
                </a:solidFill>
                <a:highlight>
                  <a:srgbClr val="FFFFFF"/>
                </a:highlight>
              </a:rPr>
              <a:t>– </a:t>
            </a:r>
            <a:r>
              <a:rPr lang="en-US" sz="1700">
                <a:solidFill>
                  <a:srgbClr val="FF0000"/>
                </a:solidFill>
                <a:highlight>
                  <a:srgbClr val="FFFFFF"/>
                </a:highlight>
              </a:rPr>
              <a:t>w</a:t>
            </a:r>
            <a:r>
              <a:rPr lang="en-US" sz="1700" b="0" i="0">
                <a:solidFill>
                  <a:srgbClr val="FF0000"/>
                </a:solidFill>
                <a:effectLst/>
                <a:highlight>
                  <a:srgbClr val="FFFFFF"/>
                </a:highlight>
              </a:rPr>
              <a:t>atch them </a:t>
            </a:r>
            <a:r>
              <a:rPr lang="en-US" sz="1700" b="0" i="0">
                <a:solidFill>
                  <a:schemeClr val="tx1"/>
                </a:solidFill>
                <a:effectLst/>
                <a:highlight>
                  <a:srgbClr val="FFFFFF"/>
                </a:highlight>
              </a:rPr>
              <a:t>play a game and join in</a:t>
            </a:r>
            <a:r>
              <a:rPr lang="en-US" sz="1700">
                <a:solidFill>
                  <a:schemeClr val="tx1"/>
                </a:solidFill>
                <a:highlight>
                  <a:srgbClr val="FFFFFF"/>
                </a:highlight>
              </a:rPr>
              <a:t>. W</a:t>
            </a:r>
            <a:r>
              <a:rPr lang="en-US" sz="1700" b="0" i="0">
                <a:solidFill>
                  <a:schemeClr val="tx1"/>
                </a:solidFill>
                <a:effectLst/>
                <a:highlight>
                  <a:srgbClr val="FFFFFF"/>
                </a:highlight>
              </a:rPr>
              <a:t>ho are they playing with? </a:t>
            </a:r>
            <a:r>
              <a:rPr lang="en-US" sz="1700">
                <a:solidFill>
                  <a:schemeClr val="tx1"/>
                </a:solidFill>
                <a:highlight>
                  <a:srgbClr val="FFFFFF"/>
                </a:highlight>
              </a:rPr>
              <a:t>Do they know the other players?</a:t>
            </a:r>
            <a:endParaRPr lang="en-US" sz="1700" b="0" i="0">
              <a:solidFill>
                <a:schemeClr val="tx1"/>
              </a:solidFill>
              <a:effectLst/>
              <a:highlight>
                <a:srgbClr val="FFFFFF"/>
              </a:highlight>
            </a:endParaRPr>
          </a:p>
          <a:p>
            <a:pPr marL="285750"/>
            <a:r>
              <a:rPr lang="en-US" sz="1700" b="1">
                <a:solidFill>
                  <a:schemeClr val="tx1"/>
                </a:solidFill>
                <a:highlight>
                  <a:srgbClr val="FFFFFF"/>
                </a:highlight>
              </a:rPr>
              <a:t>‘Show me how…’ </a:t>
            </a:r>
            <a:r>
              <a:rPr lang="en-US" sz="1700">
                <a:solidFill>
                  <a:schemeClr val="tx1"/>
                </a:solidFill>
                <a:highlight>
                  <a:srgbClr val="FFFFFF"/>
                </a:highlight>
              </a:rPr>
              <a:t>– </a:t>
            </a:r>
            <a:r>
              <a:rPr lang="en-US" sz="1700">
                <a:solidFill>
                  <a:srgbClr val="FF0000"/>
                </a:solidFill>
                <a:highlight>
                  <a:srgbClr val="FFFFFF"/>
                </a:highlight>
              </a:rPr>
              <a:t>ask their advice </a:t>
            </a:r>
            <a:r>
              <a:rPr lang="en-US" sz="1700">
                <a:solidFill>
                  <a:schemeClr val="tx1"/>
                </a:solidFill>
                <a:highlight>
                  <a:srgbClr val="FFFFFF"/>
                </a:highlight>
              </a:rPr>
              <a:t>to help you with your privacy settings, who you should add as a friend, are there any risks?</a:t>
            </a:r>
          </a:p>
          <a:p>
            <a:pPr marL="285750"/>
            <a:r>
              <a:rPr lang="en-US" sz="1700" b="1">
                <a:solidFill>
                  <a:schemeClr val="tx1"/>
                </a:solidFill>
                <a:highlight>
                  <a:srgbClr val="FFFFFF"/>
                </a:highlight>
              </a:rPr>
              <a:t>Lead by example </a:t>
            </a:r>
            <a:r>
              <a:rPr lang="en-US" sz="1700">
                <a:solidFill>
                  <a:schemeClr val="tx1"/>
                </a:solidFill>
                <a:highlight>
                  <a:srgbClr val="FFFFFF"/>
                </a:highlight>
              </a:rPr>
              <a:t>– c</a:t>
            </a:r>
            <a:r>
              <a:rPr lang="en-US" sz="1700" b="0" i="0">
                <a:solidFill>
                  <a:schemeClr val="tx1"/>
                </a:solidFill>
                <a:effectLst/>
                <a:highlight>
                  <a:srgbClr val="FFFFFF"/>
                </a:highlight>
              </a:rPr>
              <a:t>hildren learn as much from watching as they do from being told not to do something, so </a:t>
            </a:r>
            <a:r>
              <a:rPr lang="en-US" sz="1700" b="0" i="0">
                <a:solidFill>
                  <a:srgbClr val="FF0000"/>
                </a:solidFill>
                <a:effectLst/>
                <a:highlight>
                  <a:srgbClr val="FFFFFF"/>
                </a:highlight>
              </a:rPr>
              <a:t>model</a:t>
            </a:r>
            <a:r>
              <a:rPr lang="en-US" sz="1700" b="0" i="0">
                <a:solidFill>
                  <a:schemeClr val="tx1"/>
                </a:solidFill>
                <a:effectLst/>
                <a:highlight>
                  <a:srgbClr val="FFFFFF"/>
                </a:highlight>
              </a:rPr>
              <a:t> good behaviour</a:t>
            </a:r>
          </a:p>
          <a:p>
            <a:pPr marL="285750"/>
            <a:r>
              <a:rPr lang="en-GB" sz="1700" b="1">
                <a:solidFill>
                  <a:schemeClr val="tx1"/>
                </a:solidFill>
                <a:highlight>
                  <a:srgbClr val="FFFFFF"/>
                </a:highlight>
              </a:rPr>
              <a:t>Reassure them</a:t>
            </a:r>
            <a:r>
              <a:rPr lang="en-GB" sz="1700">
                <a:solidFill>
                  <a:schemeClr val="tx1"/>
                </a:solidFill>
                <a:highlight>
                  <a:srgbClr val="FFFFFF"/>
                </a:highlight>
              </a:rPr>
              <a:t> – tell them that they </a:t>
            </a:r>
            <a:r>
              <a:rPr lang="en-GB" sz="1700">
                <a:solidFill>
                  <a:srgbClr val="FF0000"/>
                </a:solidFill>
                <a:highlight>
                  <a:srgbClr val="FFFFFF"/>
                </a:highlight>
              </a:rPr>
              <a:t>won't get in trouble </a:t>
            </a:r>
            <a:r>
              <a:rPr lang="en-GB" sz="1700">
                <a:solidFill>
                  <a:schemeClr val="tx1"/>
                </a:solidFill>
                <a:highlight>
                  <a:srgbClr val="FFFFFF"/>
                </a:highlight>
              </a:rPr>
              <a:t>and that you are always there </a:t>
            </a:r>
            <a:r>
              <a:rPr lang="en-GB" sz="1700">
                <a:solidFill>
                  <a:srgbClr val="FF0000"/>
                </a:solidFill>
                <a:highlight>
                  <a:srgbClr val="FFFFFF"/>
                </a:highlight>
              </a:rPr>
              <a:t>to help</a:t>
            </a:r>
            <a:endParaRPr lang="en-US" sz="1700">
              <a:solidFill>
                <a:schemeClr val="tx1"/>
              </a:solidFill>
              <a:highlight>
                <a:srgbClr val="FFFFFF"/>
              </a:highlight>
            </a:endParaRPr>
          </a:p>
          <a:p>
            <a:endParaRPr lang="en-US" sz="1200">
              <a:solidFill>
                <a:schemeClr val="tx1"/>
              </a:solidFill>
            </a:endParaRPr>
          </a:p>
        </p:txBody>
      </p:sp>
      <p:pic>
        <p:nvPicPr>
          <p:cNvPr id="4" name="Picture 2" descr="Internet safety for children | Keep your child safe online - CBeebies - BBC">
            <a:extLst>
              <a:ext uri="{FF2B5EF4-FFF2-40B4-BE49-F238E27FC236}">
                <a16:creationId xmlns:a16="http://schemas.microsoft.com/office/drawing/2014/main" id="{B022BCD0-FBB8-A28D-C0BE-E948A1C37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65" r="16728"/>
          <a:stretch/>
        </p:blipFill>
        <p:spPr bwMode="auto">
          <a:xfrm>
            <a:off x="7022904" y="10"/>
            <a:ext cx="516093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Free dialog tip advice illustration">
            <a:extLst>
              <a:ext uri="{FF2B5EF4-FFF2-40B4-BE49-F238E27FC236}">
                <a16:creationId xmlns:a16="http://schemas.microsoft.com/office/drawing/2014/main" id="{6C313E5F-12AF-6246-B7BA-8E8EE1D43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76" y="19627"/>
            <a:ext cx="2580903" cy="1834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and black rectangular sign with white text&#10;&#10;Description automatically generated with low confidence">
            <a:extLst>
              <a:ext uri="{FF2B5EF4-FFF2-40B4-BE49-F238E27FC236}">
                <a16:creationId xmlns:a16="http://schemas.microsoft.com/office/drawing/2014/main" id="{328141C9-9409-195A-4D05-EA6097713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1" y="226750"/>
            <a:ext cx="1138484" cy="801355"/>
          </a:xfrm>
          <a:prstGeom prst="rect">
            <a:avLst/>
          </a:prstGeom>
        </p:spPr>
      </p:pic>
    </p:spTree>
    <p:extLst>
      <p:ext uri="{BB962C8B-B14F-4D97-AF65-F5344CB8AC3E}">
        <p14:creationId xmlns:p14="http://schemas.microsoft.com/office/powerpoint/2010/main" val="124793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0AFD2F2-A120-E8E0-8D75-570E3290D6C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DA4EB2-E738-BA24-2099-2EF46E8C7C22}"/>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9968CD0-1EA3-43D1-835E-7D93AC917379}"/>
              </a:ext>
            </a:extLst>
          </p:cNvPr>
          <p:cNvSpPr txBox="1"/>
          <p:nvPr/>
        </p:nvSpPr>
        <p:spPr>
          <a:xfrm>
            <a:off x="495186" y="609420"/>
            <a:ext cx="8754046" cy="830997"/>
          </a:xfrm>
          <a:prstGeom prst="rect">
            <a:avLst/>
          </a:prstGeom>
          <a:noFill/>
        </p:spPr>
        <p:txBody>
          <a:bodyPr wrap="square">
            <a:spAutoFit/>
          </a:bodyPr>
          <a:lstStyle/>
          <a:p>
            <a:r>
              <a:rPr lang="en-GB" sz="2400" b="1"/>
              <a:t>Find conversation starters, story time ideas and  top tips to reinforce key safety messages at </a:t>
            </a:r>
            <a:r>
              <a:rPr lang="en-GB" sz="2400" b="1">
                <a:hlinkClick r:id="rId3"/>
              </a:rPr>
              <a:t>parentsafe.lgfl.net</a:t>
            </a:r>
            <a:r>
              <a:rPr lang="en-GB" sz="2400" b="1"/>
              <a:t>  </a:t>
            </a:r>
          </a:p>
        </p:txBody>
      </p:sp>
      <p:pic>
        <p:nvPicPr>
          <p:cNvPr id="4" name="Picture 3">
            <a:extLst>
              <a:ext uri="{FF2B5EF4-FFF2-40B4-BE49-F238E27FC236}">
                <a16:creationId xmlns:a16="http://schemas.microsoft.com/office/drawing/2014/main" id="{9E17472A-97C7-3F53-F937-30874D0ED542}"/>
              </a:ext>
            </a:extLst>
          </p:cNvPr>
          <p:cNvPicPr>
            <a:picLocks noChangeAspect="1"/>
          </p:cNvPicPr>
          <p:nvPr/>
        </p:nvPicPr>
        <p:blipFill rotWithShape="1">
          <a:blip r:embed="rId4"/>
          <a:srcRect t="27894" b="15225"/>
          <a:stretch/>
        </p:blipFill>
        <p:spPr>
          <a:xfrm>
            <a:off x="0" y="4249997"/>
            <a:ext cx="12192000" cy="1454118"/>
          </a:xfrm>
          <a:prstGeom prst="rect">
            <a:avLst/>
          </a:prstGeom>
        </p:spPr>
      </p:pic>
      <p:pic>
        <p:nvPicPr>
          <p:cNvPr id="8" name="Picture 7">
            <a:extLst>
              <a:ext uri="{FF2B5EF4-FFF2-40B4-BE49-F238E27FC236}">
                <a16:creationId xmlns:a16="http://schemas.microsoft.com/office/drawing/2014/main" id="{3712BDD7-5DBB-17E5-4AF5-6228AEA3C394}"/>
              </a:ext>
            </a:extLst>
          </p:cNvPr>
          <p:cNvPicPr>
            <a:picLocks noChangeAspect="1"/>
          </p:cNvPicPr>
          <p:nvPr/>
        </p:nvPicPr>
        <p:blipFill>
          <a:blip r:embed="rId5"/>
          <a:stretch>
            <a:fillRect/>
          </a:stretch>
        </p:blipFill>
        <p:spPr>
          <a:xfrm rot="847481">
            <a:off x="640328" y="3699171"/>
            <a:ext cx="2892026" cy="22508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3AC3D80-F116-BC15-9ED4-F0FC9FAE92E6}"/>
              </a:ext>
            </a:extLst>
          </p:cNvPr>
          <p:cNvPicPr>
            <a:picLocks noChangeAspect="1"/>
          </p:cNvPicPr>
          <p:nvPr/>
        </p:nvPicPr>
        <p:blipFill>
          <a:blip r:embed="rId6"/>
          <a:stretch>
            <a:fillRect/>
          </a:stretch>
        </p:blipFill>
        <p:spPr>
          <a:xfrm rot="21031084">
            <a:off x="2357708" y="1557014"/>
            <a:ext cx="2279655" cy="178360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2932158-A43B-06FF-56D1-639C717C35A6}"/>
              </a:ext>
            </a:extLst>
          </p:cNvPr>
          <p:cNvPicPr>
            <a:picLocks noChangeAspect="1"/>
          </p:cNvPicPr>
          <p:nvPr/>
        </p:nvPicPr>
        <p:blipFill>
          <a:blip r:embed="rId7"/>
          <a:stretch>
            <a:fillRect/>
          </a:stretch>
        </p:blipFill>
        <p:spPr>
          <a:xfrm rot="21309730">
            <a:off x="5233391" y="1907340"/>
            <a:ext cx="3035456" cy="201940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9B3DD00-F197-4B57-7802-E0ACB306051A}"/>
              </a:ext>
            </a:extLst>
          </p:cNvPr>
          <p:cNvPicPr>
            <a:picLocks noChangeAspect="1"/>
          </p:cNvPicPr>
          <p:nvPr/>
        </p:nvPicPr>
        <p:blipFill>
          <a:blip r:embed="rId8"/>
          <a:stretch>
            <a:fillRect/>
          </a:stretch>
        </p:blipFill>
        <p:spPr>
          <a:xfrm>
            <a:off x="9154481" y="327915"/>
            <a:ext cx="2542334" cy="302733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4CA89FE-05EC-9769-9981-8F285B3EDFEC}"/>
              </a:ext>
            </a:extLst>
          </p:cNvPr>
          <p:cNvPicPr>
            <a:picLocks noChangeAspect="1"/>
          </p:cNvPicPr>
          <p:nvPr/>
        </p:nvPicPr>
        <p:blipFill>
          <a:blip r:embed="rId9"/>
          <a:stretch>
            <a:fillRect/>
          </a:stretch>
        </p:blipFill>
        <p:spPr>
          <a:xfrm rot="699831">
            <a:off x="9035380" y="4579655"/>
            <a:ext cx="2962220" cy="177993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62AF4D0-DB96-1AB6-3F28-F0DBB8ABE4D2}"/>
              </a:ext>
            </a:extLst>
          </p:cNvPr>
          <p:cNvPicPr>
            <a:picLocks noChangeAspect="1"/>
          </p:cNvPicPr>
          <p:nvPr/>
        </p:nvPicPr>
        <p:blipFill>
          <a:blip r:embed="rId10"/>
          <a:stretch>
            <a:fillRect/>
          </a:stretch>
        </p:blipFill>
        <p:spPr>
          <a:xfrm>
            <a:off x="0" y="16248"/>
            <a:ext cx="5543835" cy="463574"/>
          </a:xfrm>
          <a:prstGeom prst="rect">
            <a:avLst/>
          </a:prstGeom>
        </p:spPr>
      </p:pic>
    </p:spTree>
    <p:extLst>
      <p:ext uri="{BB962C8B-B14F-4D97-AF65-F5344CB8AC3E}">
        <p14:creationId xmlns:p14="http://schemas.microsoft.com/office/powerpoint/2010/main" val="30725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595CFB-EB2B-5FF0-2A5B-A03622D67A2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arental Supervision on Children's Device Usage and Gaming – Azadeh  Forghani, PhD">
            <a:extLst>
              <a:ext uri="{FF2B5EF4-FFF2-40B4-BE49-F238E27FC236}">
                <a16:creationId xmlns:a16="http://schemas.microsoft.com/office/drawing/2014/main" id="{079DD367-970D-F264-8FF5-DED8CF8AC36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1"/>
            <a:ext cx="12192000" cy="6850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A01B6-E455-528E-5324-61FD84C53325}"/>
              </a:ext>
            </a:extLst>
          </p:cNvPr>
          <p:cNvSpPr txBox="1"/>
          <p:nvPr/>
        </p:nvSpPr>
        <p:spPr>
          <a:xfrm>
            <a:off x="2596854" y="2447140"/>
            <a:ext cx="681541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4800" b="1"/>
              <a:t>SUPERVISION AND PARENTAL CONTROLS</a:t>
            </a:r>
            <a:endParaRPr lang="en-GB" sz="4000"/>
          </a:p>
        </p:txBody>
      </p:sp>
      <p:pic>
        <p:nvPicPr>
          <p:cNvPr id="3" name="Picture 2" descr="A red rectangular sign with white text and heart&#10;&#10;Description automatically generated">
            <a:extLst>
              <a:ext uri="{FF2B5EF4-FFF2-40B4-BE49-F238E27FC236}">
                <a16:creationId xmlns:a16="http://schemas.microsoft.com/office/drawing/2014/main" id="{E8A5146F-B173-FD2C-6763-6502F5391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0" y="5832090"/>
            <a:ext cx="1290918" cy="923613"/>
          </a:xfrm>
          <a:prstGeom prst="rect">
            <a:avLst/>
          </a:prstGeom>
        </p:spPr>
      </p:pic>
    </p:spTree>
    <p:extLst>
      <p:ext uri="{BB962C8B-B14F-4D97-AF65-F5344CB8AC3E}">
        <p14:creationId xmlns:p14="http://schemas.microsoft.com/office/powerpoint/2010/main" val="38686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19936A2-9522-52FA-F137-A7E28848A49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4C1BD7-FF25-4C12-86BF-C0C40ECA0B16}"/>
              </a:ext>
            </a:extLst>
          </p:cNvPr>
          <p:cNvSpPr txBox="1"/>
          <p:nvPr/>
        </p:nvSpPr>
        <p:spPr>
          <a:xfrm>
            <a:off x="7352779" y="6486754"/>
            <a:ext cx="4728976" cy="307777"/>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5" name="TextBox 4">
            <a:extLst>
              <a:ext uri="{FF2B5EF4-FFF2-40B4-BE49-F238E27FC236}">
                <a16:creationId xmlns:a16="http://schemas.microsoft.com/office/drawing/2014/main" id="{C42D2087-C368-F87E-262F-DD7425960597}"/>
              </a:ext>
            </a:extLst>
          </p:cNvPr>
          <p:cNvSpPr txBox="1"/>
          <p:nvPr/>
        </p:nvSpPr>
        <p:spPr>
          <a:xfrm>
            <a:off x="2056395" y="406358"/>
            <a:ext cx="8157029" cy="1077218"/>
          </a:xfrm>
          <a:prstGeom prst="rect">
            <a:avLst/>
          </a:prstGeom>
          <a:noFill/>
        </p:spPr>
        <p:txBody>
          <a:bodyPr wrap="square">
            <a:spAutoFit/>
          </a:bodyPr>
          <a:lstStyle/>
          <a:p>
            <a:r>
              <a:rPr lang="en-GB" sz="3200" b="1"/>
              <a:t>What </a:t>
            </a:r>
            <a:r>
              <a:rPr lang="en-GB" sz="3200" b="1">
                <a:solidFill>
                  <a:srgbClr val="FF0000"/>
                </a:solidFill>
              </a:rPr>
              <a:t>RULES</a:t>
            </a:r>
            <a:r>
              <a:rPr lang="en-GB" sz="3200" b="1"/>
              <a:t> do </a:t>
            </a:r>
            <a:r>
              <a:rPr lang="en-GB" sz="3200" b="1">
                <a:solidFill>
                  <a:srgbClr val="FF0000"/>
                </a:solidFill>
              </a:rPr>
              <a:t>YOU SET </a:t>
            </a:r>
            <a:r>
              <a:rPr lang="en-GB" sz="3200" b="1"/>
              <a:t>about being online?</a:t>
            </a:r>
          </a:p>
          <a:p>
            <a:r>
              <a:rPr lang="en-GB" sz="3200" b="1"/>
              <a:t>What do you do that </a:t>
            </a:r>
            <a:r>
              <a:rPr lang="en-GB" sz="3200" b="1">
                <a:solidFill>
                  <a:srgbClr val="FF0000"/>
                </a:solidFill>
              </a:rPr>
              <a:t>WORKS</a:t>
            </a:r>
            <a:r>
              <a:rPr lang="en-GB" sz="3200" b="1"/>
              <a:t>?</a:t>
            </a:r>
            <a:endParaRPr lang="en-GB" sz="3200"/>
          </a:p>
        </p:txBody>
      </p:sp>
      <p:sp>
        <p:nvSpPr>
          <p:cNvPr id="2" name="Rectangle 1">
            <a:extLst>
              <a:ext uri="{FF2B5EF4-FFF2-40B4-BE49-F238E27FC236}">
                <a16:creationId xmlns:a16="http://schemas.microsoft.com/office/drawing/2014/main" id="{CC42FA0D-0CDA-7566-9651-CF639F6AC65B}"/>
              </a:ext>
            </a:extLst>
          </p:cNvPr>
          <p:cNvSpPr/>
          <p:nvPr/>
        </p:nvSpPr>
        <p:spPr>
          <a:xfrm>
            <a:off x="10238283" y="217357"/>
            <a:ext cx="1843472" cy="2565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273A6B6-4C02-CCB2-A89C-F22203349811}"/>
              </a:ext>
            </a:extLst>
          </p:cNvPr>
          <p:cNvSpPr txBox="1"/>
          <p:nvPr/>
        </p:nvSpPr>
        <p:spPr>
          <a:xfrm>
            <a:off x="364564" y="2336776"/>
            <a:ext cx="2749463"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a:t>While parental concerns in some areas have increased considerably, their </a:t>
            </a:r>
            <a:r>
              <a:rPr lang="en-GB" sz="2000" b="1"/>
              <a:t>enforcement of rules appears to be diminishing</a:t>
            </a:r>
            <a:r>
              <a:rPr lang="en-GB" sz="2000"/>
              <a:t>, partly due to parents’ </a:t>
            </a:r>
            <a:r>
              <a:rPr lang="en-GB" sz="2000" b="1">
                <a:solidFill>
                  <a:srgbClr val="C00000"/>
                </a:solidFill>
              </a:rPr>
              <a:t>resignation</a:t>
            </a:r>
            <a:r>
              <a:rPr lang="en-GB" sz="2000"/>
              <a:t> about their </a:t>
            </a:r>
            <a:r>
              <a:rPr lang="en-GB" sz="2000" b="1">
                <a:solidFill>
                  <a:srgbClr val="C00000"/>
                </a:solidFill>
              </a:rPr>
              <a:t>ability to intervene </a:t>
            </a:r>
            <a:r>
              <a:rPr lang="en-GB" sz="2000"/>
              <a:t>in their children’s online lives.</a:t>
            </a:r>
          </a:p>
        </p:txBody>
      </p:sp>
      <p:pic>
        <p:nvPicPr>
          <p:cNvPr id="8" name="Picture 7" descr="Free speech bubble talking chat illustration">
            <a:extLst>
              <a:ext uri="{FF2B5EF4-FFF2-40B4-BE49-F238E27FC236}">
                <a16:creationId xmlns:a16="http://schemas.microsoft.com/office/drawing/2014/main" id="{90239844-6D61-0A00-32D5-DCC1B074A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0" y="305981"/>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3E20253-98A4-54E4-433C-738AA2FDE38B}"/>
              </a:ext>
            </a:extLst>
          </p:cNvPr>
          <p:cNvPicPr>
            <a:picLocks noChangeAspect="1"/>
          </p:cNvPicPr>
          <p:nvPr/>
        </p:nvPicPr>
        <p:blipFill>
          <a:blip r:embed="rId4"/>
          <a:stretch>
            <a:fillRect/>
          </a:stretch>
        </p:blipFill>
        <p:spPr>
          <a:xfrm>
            <a:off x="3431240" y="1743477"/>
            <a:ext cx="8650515" cy="4356698"/>
          </a:xfrm>
          <a:prstGeom prst="rect">
            <a:avLst/>
          </a:prstGeom>
        </p:spPr>
      </p:pic>
    </p:spTree>
    <p:extLst>
      <p:ext uri="{BB962C8B-B14F-4D97-AF65-F5344CB8AC3E}">
        <p14:creationId xmlns:p14="http://schemas.microsoft.com/office/powerpoint/2010/main" val="221173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B919-5817-53AE-4C62-3E2C84ADFB72}"/>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246BF0-5858-28F8-BC58-580EDF53569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0578399-D1D6-3E46-5F6F-EECC8BFB3416}"/>
              </a:ext>
            </a:extLst>
          </p:cNvPr>
          <p:cNvSpPr txBox="1"/>
          <p:nvPr/>
        </p:nvSpPr>
        <p:spPr>
          <a:xfrm>
            <a:off x="7352779" y="6486754"/>
            <a:ext cx="4728976" cy="307777"/>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rPr>
              <a:t>Children and parents: media use and attitudes report 2025</a:t>
            </a:r>
            <a:endParaRPr lang="en-GB" sz="1400"/>
          </a:p>
        </p:txBody>
      </p:sp>
      <p:sp>
        <p:nvSpPr>
          <p:cNvPr id="5" name="TextBox 4">
            <a:extLst>
              <a:ext uri="{FF2B5EF4-FFF2-40B4-BE49-F238E27FC236}">
                <a16:creationId xmlns:a16="http://schemas.microsoft.com/office/drawing/2014/main" id="{F858271E-0577-CC77-CBF9-BED4801C2BA6}"/>
              </a:ext>
            </a:extLst>
          </p:cNvPr>
          <p:cNvSpPr txBox="1"/>
          <p:nvPr/>
        </p:nvSpPr>
        <p:spPr>
          <a:xfrm>
            <a:off x="2056395" y="406358"/>
            <a:ext cx="8611605" cy="1569660"/>
          </a:xfrm>
          <a:prstGeom prst="rect">
            <a:avLst/>
          </a:prstGeom>
          <a:noFill/>
        </p:spPr>
        <p:txBody>
          <a:bodyPr wrap="square">
            <a:spAutoFit/>
          </a:bodyPr>
          <a:lstStyle/>
          <a:p>
            <a:r>
              <a:rPr lang="en-GB" sz="3200" b="1"/>
              <a:t>Do you </a:t>
            </a:r>
            <a:r>
              <a:rPr lang="en-GB" sz="3200" b="1">
                <a:solidFill>
                  <a:srgbClr val="FF0000"/>
                </a:solidFill>
              </a:rPr>
              <a:t>RESTRICT</a:t>
            </a:r>
            <a:r>
              <a:rPr lang="en-GB" sz="3200" b="1"/>
              <a:t> their </a:t>
            </a:r>
            <a:r>
              <a:rPr lang="en-GB" sz="3200" b="1">
                <a:solidFill>
                  <a:srgbClr val="FF0000"/>
                </a:solidFill>
              </a:rPr>
              <a:t>MOBILE PHONE USE</a:t>
            </a:r>
            <a:r>
              <a:rPr lang="en-GB" sz="3200" b="1"/>
              <a:t>?</a:t>
            </a:r>
          </a:p>
          <a:p>
            <a:r>
              <a:rPr lang="en-GB" sz="3200"/>
              <a:t>                  If so, have you found it </a:t>
            </a:r>
            <a:r>
              <a:rPr lang="en-GB" sz="3200" b="1">
                <a:solidFill>
                  <a:srgbClr val="FF0000"/>
                </a:solidFill>
              </a:rPr>
              <a:t>CHALLENGING</a:t>
            </a:r>
            <a:r>
              <a:rPr lang="en-GB" sz="3200"/>
              <a:t>? </a:t>
            </a:r>
          </a:p>
          <a:p>
            <a:endParaRPr lang="en-GB" sz="3200"/>
          </a:p>
        </p:txBody>
      </p:sp>
      <p:pic>
        <p:nvPicPr>
          <p:cNvPr id="8" name="Picture 7" descr="Free speech bubble talking chat illustration">
            <a:extLst>
              <a:ext uri="{FF2B5EF4-FFF2-40B4-BE49-F238E27FC236}">
                <a16:creationId xmlns:a16="http://schemas.microsoft.com/office/drawing/2014/main" id="{7A41CE42-94C9-A9D7-8BB9-5B4CB9AD2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0" y="305981"/>
            <a:ext cx="1437496" cy="1437496"/>
          </a:xfrm>
          <a:prstGeom prst="ellipse">
            <a:avLst/>
          </a:prstGeom>
          <a:ln>
            <a:noFill/>
          </a:ln>
          <a:effectLst>
            <a:outerShdw blurRad="50800" dist="38100" dir="16200000" rotWithShape="0">
              <a:prstClr val="black">
                <a:alpha val="40000"/>
              </a:prstClr>
            </a:outerShdw>
            <a:softEdge rad="127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EFC9F7-8046-5502-92EE-7A832E787073}"/>
              </a:ext>
            </a:extLst>
          </p:cNvPr>
          <p:cNvPicPr>
            <a:picLocks noChangeAspect="1"/>
          </p:cNvPicPr>
          <p:nvPr/>
        </p:nvPicPr>
        <p:blipFill>
          <a:blip r:embed="rId4"/>
          <a:stretch>
            <a:fillRect/>
          </a:stretch>
        </p:blipFill>
        <p:spPr>
          <a:xfrm>
            <a:off x="1334872" y="3539338"/>
            <a:ext cx="9704845" cy="2725743"/>
          </a:xfrm>
          <a:prstGeom prst="rect">
            <a:avLst/>
          </a:prstGeom>
        </p:spPr>
      </p:pic>
      <p:sp>
        <p:nvSpPr>
          <p:cNvPr id="10" name="Rectangle: Rounded Corners 9">
            <a:extLst>
              <a:ext uri="{FF2B5EF4-FFF2-40B4-BE49-F238E27FC236}">
                <a16:creationId xmlns:a16="http://schemas.microsoft.com/office/drawing/2014/main" id="{EC08F16E-B473-2EF4-BB2E-27EBD9412E14}"/>
              </a:ext>
            </a:extLst>
          </p:cNvPr>
          <p:cNvSpPr/>
          <p:nvPr/>
        </p:nvSpPr>
        <p:spPr>
          <a:xfrm>
            <a:off x="2116898" y="5395582"/>
            <a:ext cx="7866345" cy="91960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Free did you know speech balloon message illustration">
            <a:extLst>
              <a:ext uri="{FF2B5EF4-FFF2-40B4-BE49-F238E27FC236}">
                <a16:creationId xmlns:a16="http://schemas.microsoft.com/office/drawing/2014/main" id="{A88C7D64-177F-423D-6ECC-9EE20FD07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9243">
            <a:off x="6809760" y="1443786"/>
            <a:ext cx="2649802" cy="264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27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LABEL" val="TRUE"/>
  <p:tag name="BJHEADERFOOTERTEXTBOXNAME" val="bjCLSTB-HO-HC-VT-RA-BN-DH"/>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LABEL" val="TRUE"/>
  <p:tag name="BJHEADERFOOTERTEXTBOXNAME" val="bjCLSTB-FO-HC-VB-RA-BN-DH"/>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89ac6e-72bb-4955-a615-445659f1c972" xsi:nil="true"/>
    <lcf76f155ced4ddcb4097134ff3c332f xmlns="e4f34220-620c-47c3-89af-c4a6edab4c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01B37C7DC4D74691B84FF8510AC564" ma:contentTypeVersion="19" ma:contentTypeDescription="Create a new document." ma:contentTypeScope="" ma:versionID="f55cf01a7780a6fb2b5103f59a9ca0f3">
  <xsd:schema xmlns:xsd="http://www.w3.org/2001/XMLSchema" xmlns:xs="http://www.w3.org/2001/XMLSchema" xmlns:p="http://schemas.microsoft.com/office/2006/metadata/properties" xmlns:ns2="e4f34220-620c-47c3-89af-c4a6edab4c87" xmlns:ns3="3889ac6e-72bb-4955-a615-445659f1c972" targetNamespace="http://schemas.microsoft.com/office/2006/metadata/properties" ma:root="true" ma:fieldsID="ef9c832a8ee8179145b0a873131d193e" ns2:_="" ns3:_="">
    <xsd:import namespace="e4f34220-620c-47c3-89af-c4a6edab4c87"/>
    <xsd:import namespace="3889ac6e-72bb-4955-a615-445659f1c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f34220-620c-47c3-89af-c4a6edab4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9cbce6-d92b-4712-9683-e256f6a345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89ac6e-72bb-4955-a615-445659f1c9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c75674-d8df-4777-a0cb-68e6fcd39d03}" ma:internalName="TaxCatchAll" ma:showField="CatchAllData" ma:web="3889ac6e-72bb-4955-a615-445659f1c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22987-D106-4398-BE90-76CF5B72AC6A}">
  <ds:schemaRefs>
    <ds:schemaRef ds:uri="3889ac6e-72bb-4955-a615-445659f1c972"/>
    <ds:schemaRef ds:uri="e4f34220-620c-47c3-89af-c4a6edab4c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81AE70-B6D9-4BBE-BCAE-912C98E7A213}">
  <ds:schemaRefs>
    <ds:schemaRef ds:uri="http://schemas.microsoft.com/sharepoint/v3/contenttype/forms"/>
  </ds:schemaRefs>
</ds:datastoreItem>
</file>

<file path=customXml/itemProps3.xml><?xml version="1.0" encoding="utf-8"?>
<ds:datastoreItem xmlns:ds="http://schemas.openxmlformats.org/officeDocument/2006/customXml" ds:itemID="{88D4133B-B01C-4471-ABA6-F88CB8979773}">
  <ds:schemaRefs>
    <ds:schemaRef ds:uri="3889ac6e-72bb-4955-a615-445659f1c972"/>
    <ds:schemaRef ds:uri="e4f34220-620c-47c3-89af-c4a6edab4c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YOU don’t need to be an EXPERT … be a PARENT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Mubina Asaria</dc:creator>
  <cp:revision>43</cp:revision>
  <dcterms:created xsi:type="dcterms:W3CDTF">2020-02-10T12:15:47Z</dcterms:created>
  <dcterms:modified xsi:type="dcterms:W3CDTF">2026-02-02T13:57:00Z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