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7" r:id="rId1"/>
  </p:sldMasterIdLst>
  <p:sldIdLst>
    <p:sldId id="256" r:id="rId2"/>
    <p:sldId id="279" r:id="rId3"/>
    <p:sldId id="280" r:id="rId4"/>
    <p:sldId id="281" r:id="rId5"/>
    <p:sldId id="282" r:id="rId6"/>
    <p:sldId id="283" r:id="rId7"/>
    <p:sldId id="284" r:id="rId8"/>
    <p:sldId id="285" r:id="rId9"/>
    <p:sldId id="289" r:id="rId10"/>
    <p:sldId id="290" r:id="rId11"/>
    <p:sldId id="291" r:id="rId12"/>
    <p:sldId id="292" r:id="rId13"/>
    <p:sldId id="293" r:id="rId14"/>
    <p:sldId id="294" r:id="rId15"/>
    <p:sldId id="295" r:id="rId16"/>
    <p:sldId id="296" r:id="rId17"/>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9" autoAdjust="0"/>
    <p:restoredTop sz="94660"/>
  </p:normalViewPr>
  <p:slideViewPr>
    <p:cSldViewPr snapToGrid="0">
      <p:cViewPr varScale="1">
        <p:scale>
          <a:sx n="70" d="100"/>
          <a:sy n="70" d="100"/>
        </p:scale>
        <p:origin x="7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8016, head" userId="fe1124ea-55b7-465c-bfd0-5dce4e0ada8d" providerId="ADAL" clId="{0661F97D-CEEE-4501-A5BE-1E323E0D6778}"/>
    <pc:docChg chg="custSel modSld">
      <pc:chgData name="8016, head" userId="fe1124ea-55b7-465c-bfd0-5dce4e0ada8d" providerId="ADAL" clId="{0661F97D-CEEE-4501-A5BE-1E323E0D6778}" dt="2022-03-23T09:52:13.699" v="148" actId="20577"/>
      <pc:docMkLst>
        <pc:docMk/>
      </pc:docMkLst>
      <pc:sldChg chg="modSp mod">
        <pc:chgData name="8016, head" userId="fe1124ea-55b7-465c-bfd0-5dce4e0ada8d" providerId="ADAL" clId="{0661F97D-CEEE-4501-A5BE-1E323E0D6778}" dt="2022-03-23T09:50:54.963" v="113" actId="20577"/>
        <pc:sldMkLst>
          <pc:docMk/>
          <pc:sldMk cId="1321906647" sldId="289"/>
        </pc:sldMkLst>
        <pc:spChg chg="mod">
          <ac:chgData name="8016, head" userId="fe1124ea-55b7-465c-bfd0-5dce4e0ada8d" providerId="ADAL" clId="{0661F97D-CEEE-4501-A5BE-1E323E0D6778}" dt="2022-03-23T09:50:54.963" v="113" actId="20577"/>
          <ac:spMkLst>
            <pc:docMk/>
            <pc:sldMk cId="1321906647" sldId="289"/>
            <ac:spMk id="3" creationId="{0E49265A-915B-4E56-88B0-FCE3EE3CB770}"/>
          </ac:spMkLst>
        </pc:spChg>
      </pc:sldChg>
      <pc:sldChg chg="modSp mod">
        <pc:chgData name="8016, head" userId="fe1124ea-55b7-465c-bfd0-5dce4e0ada8d" providerId="ADAL" clId="{0661F97D-CEEE-4501-A5BE-1E323E0D6778}" dt="2022-03-23T09:52:13.699" v="148" actId="20577"/>
        <pc:sldMkLst>
          <pc:docMk/>
          <pc:sldMk cId="4186766211" sldId="290"/>
        </pc:sldMkLst>
        <pc:spChg chg="mod">
          <ac:chgData name="8016, head" userId="fe1124ea-55b7-465c-bfd0-5dce4e0ada8d" providerId="ADAL" clId="{0661F97D-CEEE-4501-A5BE-1E323E0D6778}" dt="2022-03-23T09:52:13.699" v="148" actId="20577"/>
          <ac:spMkLst>
            <pc:docMk/>
            <pc:sldMk cId="4186766211" sldId="290"/>
            <ac:spMk id="3" creationId="{0E49265A-915B-4E56-88B0-FCE3EE3CB77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560779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3438315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168358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2245889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472225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27326338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174291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3183118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949634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617F6A2-79A6-48F7-8DF1-A9DEE145C728}" type="datetimeFigureOut">
              <a:rPr lang="en-GB" smtClean="0"/>
              <a:t>23/03/2022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365874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17F6A2-79A6-48F7-8DF1-A9DEE145C728}"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2627553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17F6A2-79A6-48F7-8DF1-A9DEE145C728}" type="datetimeFigureOut">
              <a:rPr lang="en-GB" smtClean="0"/>
              <a:t>23/03/2022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395096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17F6A2-79A6-48F7-8DF1-A9DEE145C728}" type="datetimeFigureOut">
              <a:rPr lang="en-GB" smtClean="0"/>
              <a:t>23/03/2022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2533487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17F6A2-79A6-48F7-8DF1-A9DEE145C728}" type="datetimeFigureOut">
              <a:rPr lang="en-GB" smtClean="0"/>
              <a:t>23/03/2022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4173817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617F6A2-79A6-48F7-8DF1-A9DEE145C728}"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3352762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17F6A2-79A6-48F7-8DF1-A9DEE145C728}" type="datetimeFigureOut">
              <a:rPr lang="en-GB" smtClean="0"/>
              <a:t>23/03/2022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022C4AD-969E-4E60-AF57-1B21C9198735}" type="slidenum">
              <a:rPr lang="en-GB" smtClean="0"/>
              <a:t>‹#›</a:t>
            </a:fld>
            <a:endParaRPr lang="en-GB"/>
          </a:p>
        </p:txBody>
      </p:sp>
    </p:spTree>
    <p:extLst>
      <p:ext uri="{BB962C8B-B14F-4D97-AF65-F5344CB8AC3E}">
        <p14:creationId xmlns:p14="http://schemas.microsoft.com/office/powerpoint/2010/main" val="2417273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17F6A2-79A6-48F7-8DF1-A9DEE145C728}" type="datetimeFigureOut">
              <a:rPr lang="en-GB" smtClean="0"/>
              <a:t>23/03/2022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022C4AD-969E-4E60-AF57-1B21C9198735}" type="slidenum">
              <a:rPr lang="en-GB" smtClean="0"/>
              <a:t>‹#›</a:t>
            </a:fld>
            <a:endParaRPr lang="en-GB"/>
          </a:p>
        </p:txBody>
      </p:sp>
    </p:spTree>
    <p:extLst>
      <p:ext uri="{BB962C8B-B14F-4D97-AF65-F5344CB8AC3E}">
        <p14:creationId xmlns:p14="http://schemas.microsoft.com/office/powerpoint/2010/main" val="3474915061"/>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FC19B-3870-4404-A4BB-68E635F497D6}"/>
              </a:ext>
            </a:extLst>
          </p:cNvPr>
          <p:cNvSpPr>
            <a:spLocks noGrp="1"/>
          </p:cNvSpPr>
          <p:nvPr>
            <p:ph type="ctrTitle"/>
          </p:nvPr>
        </p:nvSpPr>
        <p:spPr/>
        <p:txBody>
          <a:bodyPr/>
          <a:lstStyle/>
          <a:p>
            <a:r>
              <a:rPr lang="en-GB" b="1" dirty="0">
                <a:solidFill>
                  <a:schemeClr val="bg1">
                    <a:lumMod val="50000"/>
                  </a:schemeClr>
                </a:solidFill>
              </a:rPr>
              <a:t>PARENTS EVENING</a:t>
            </a:r>
            <a:br>
              <a:rPr lang="en-GB" b="1" dirty="0">
                <a:solidFill>
                  <a:schemeClr val="bg1">
                    <a:lumMod val="50000"/>
                  </a:schemeClr>
                </a:solidFill>
              </a:rPr>
            </a:br>
            <a:r>
              <a:rPr lang="en-GB" b="1" dirty="0">
                <a:solidFill>
                  <a:schemeClr val="bg1">
                    <a:lumMod val="50000"/>
                  </a:schemeClr>
                </a:solidFill>
              </a:rPr>
              <a:t>FEEDBACK</a:t>
            </a:r>
          </a:p>
        </p:txBody>
      </p:sp>
      <p:sp>
        <p:nvSpPr>
          <p:cNvPr id="3" name="Subtitle 2">
            <a:extLst>
              <a:ext uri="{FF2B5EF4-FFF2-40B4-BE49-F238E27FC236}">
                <a16:creationId xmlns:a16="http://schemas.microsoft.com/office/drawing/2014/main" id="{F04AAE8A-5621-4F42-AF26-125B552D6B58}"/>
              </a:ext>
            </a:extLst>
          </p:cNvPr>
          <p:cNvSpPr>
            <a:spLocks noGrp="1"/>
          </p:cNvSpPr>
          <p:nvPr>
            <p:ph type="subTitle" idx="1"/>
          </p:nvPr>
        </p:nvSpPr>
        <p:spPr/>
        <p:txBody>
          <a:bodyPr/>
          <a:lstStyle/>
          <a:p>
            <a:r>
              <a:rPr lang="en-GB" dirty="0"/>
              <a:t>March 2022</a:t>
            </a:r>
          </a:p>
        </p:txBody>
      </p:sp>
    </p:spTree>
    <p:extLst>
      <p:ext uri="{BB962C8B-B14F-4D97-AF65-F5344CB8AC3E}">
        <p14:creationId xmlns:p14="http://schemas.microsoft.com/office/powerpoint/2010/main" val="139709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49265A-915B-4E56-88B0-FCE3EE3CB770}"/>
              </a:ext>
            </a:extLst>
          </p:cNvPr>
          <p:cNvSpPr>
            <a:spLocks noGrp="1"/>
          </p:cNvSpPr>
          <p:nvPr>
            <p:ph idx="1"/>
          </p:nvPr>
        </p:nvSpPr>
        <p:spPr>
          <a:xfrm>
            <a:off x="677334" y="408318"/>
            <a:ext cx="8596668" cy="6328042"/>
          </a:xfrm>
        </p:spPr>
        <p:txBody>
          <a:bodyPr>
            <a:normAutofit fontScale="85000" lnSpcReduction="20000"/>
          </a:bodyPr>
          <a:lstStyle/>
          <a:p>
            <a:r>
              <a:rPr lang="en-GB" sz="1300" dirty="0"/>
              <a:t>Body language and conversation better</a:t>
            </a:r>
          </a:p>
          <a:p>
            <a:r>
              <a:rPr lang="en-GB" sz="1300" dirty="0"/>
              <a:t>I don't really mind, but it's nice to connect in person, especially in year 6 when you rarely see the teacher</a:t>
            </a:r>
          </a:p>
          <a:p>
            <a:r>
              <a:rPr lang="en-GB" sz="1300" dirty="0"/>
              <a:t>More personal with less glitches</a:t>
            </a:r>
          </a:p>
          <a:p>
            <a:r>
              <a:rPr lang="en-GB" sz="1300" dirty="0"/>
              <a:t>Can see more clearly what teacher to trying to say </a:t>
            </a:r>
          </a:p>
          <a:p>
            <a:r>
              <a:rPr lang="en-GB" sz="1300" dirty="0"/>
              <a:t>Nice to see in person  and see all the work</a:t>
            </a:r>
          </a:p>
          <a:p>
            <a:r>
              <a:rPr lang="en-GB" sz="1300" dirty="0"/>
              <a:t>Communication better face to face</a:t>
            </a:r>
          </a:p>
          <a:p>
            <a:r>
              <a:rPr lang="en-GB" sz="1300" dirty="0"/>
              <a:t>It was possible to have a look at the learning environment</a:t>
            </a:r>
          </a:p>
          <a:p>
            <a:r>
              <a:rPr lang="en-GB" sz="1300" dirty="0"/>
              <a:t>It was good to be able to see their work books and how much progress they’ve made. Also nice to see the wall displays </a:t>
            </a:r>
          </a:p>
          <a:p>
            <a:r>
              <a:rPr lang="en-GB" sz="1300" dirty="0"/>
              <a:t>Face to face meetings are much more personable</a:t>
            </a:r>
          </a:p>
          <a:p>
            <a:r>
              <a:rPr lang="en-GB" sz="1300" dirty="0"/>
              <a:t>It's more personal </a:t>
            </a:r>
          </a:p>
          <a:p>
            <a:r>
              <a:rPr lang="en-GB" sz="1300" dirty="0"/>
              <a:t>It's nice to talk to the teacher in person and to see my child's work books in her classroom.</a:t>
            </a:r>
          </a:p>
          <a:p>
            <a:r>
              <a:rPr lang="en-GB" sz="1300" dirty="0"/>
              <a:t>Loved being able to look through her work again and seeing the progress she's made.</a:t>
            </a:r>
          </a:p>
          <a:p>
            <a:r>
              <a:rPr lang="en-GB" sz="1300" dirty="0"/>
              <a:t>Happy with either </a:t>
            </a:r>
          </a:p>
          <a:p>
            <a:r>
              <a:rPr lang="en-GB" sz="1300" dirty="0"/>
              <a:t>Virtual can be stressful if it cuts out all the time</a:t>
            </a:r>
          </a:p>
          <a:p>
            <a:r>
              <a:rPr lang="en-GB" sz="1300" dirty="0"/>
              <a:t>Easier to discuss issues etc, sometimes virtual meetings have issues with sound, picture distortion and lag</a:t>
            </a:r>
          </a:p>
          <a:p>
            <a:r>
              <a:rPr lang="en-GB" sz="1300" dirty="0"/>
              <a:t>Too short felt rushed </a:t>
            </a:r>
          </a:p>
          <a:p>
            <a:r>
              <a:rPr lang="en-GB" sz="1300" dirty="0"/>
              <a:t>Nice to speak to the teacher </a:t>
            </a:r>
          </a:p>
          <a:p>
            <a:r>
              <a:rPr lang="en-GB" sz="1300" dirty="0"/>
              <a:t>Opportunity to talk to the teacher face to face and see child's work. </a:t>
            </a:r>
          </a:p>
          <a:p>
            <a:r>
              <a:rPr lang="en-GB" sz="1300" dirty="0"/>
              <a:t>It was really lovely to see the children's work and the displays</a:t>
            </a:r>
          </a:p>
          <a:p>
            <a:r>
              <a:rPr lang="en-GB" sz="1300" dirty="0"/>
              <a:t>Much more personable than online. Nice to see the school and my child’s work too which we haven’t done for 2 years!</a:t>
            </a:r>
          </a:p>
          <a:p>
            <a:r>
              <a:rPr lang="en-GB" sz="1300" dirty="0"/>
              <a:t>I like to see the children's work and classrooms as well as build a relationship with the teacher </a:t>
            </a:r>
          </a:p>
          <a:p>
            <a:r>
              <a:rPr lang="en-GB" sz="1300" dirty="0"/>
              <a:t>Face to face allowed a clearer conversation and also allowed me to look at my child’s work books in the classroom</a:t>
            </a:r>
          </a:p>
          <a:p>
            <a:r>
              <a:rPr lang="en-GB" sz="1300" dirty="0"/>
              <a:t>We loved the whole experience, seeing the classroom and work. Spending time face to face too is invaluable and allowed us to really be invested in my child’s overall progress</a:t>
            </a:r>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100" dirty="0"/>
          </a:p>
          <a:p>
            <a:endParaRPr lang="en-GB" sz="1200" dirty="0"/>
          </a:p>
          <a:p>
            <a:endParaRPr lang="en-GB" sz="1200" dirty="0"/>
          </a:p>
          <a:p>
            <a:endParaRPr lang="en-GB" sz="1200" dirty="0"/>
          </a:p>
        </p:txBody>
      </p:sp>
    </p:spTree>
    <p:extLst>
      <p:ext uri="{BB962C8B-B14F-4D97-AF65-F5344CB8AC3E}">
        <p14:creationId xmlns:p14="http://schemas.microsoft.com/office/powerpoint/2010/main" val="418676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ms response chart. Question title: My child is happy at school. Number of responses: 73 responses.">
            <a:extLst>
              <a:ext uri="{FF2B5EF4-FFF2-40B4-BE49-F238E27FC236}">
                <a16:creationId xmlns:a16="http://schemas.microsoft.com/office/drawing/2014/main" id="{A686A8DB-D31C-4EC5-BF98-8D5CC5EDD9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57" y="550273"/>
            <a:ext cx="11037519" cy="4643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49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orms response chart. Question title: My child is safe at school. Number of responses: 73 responses.">
            <a:extLst>
              <a:ext uri="{FF2B5EF4-FFF2-40B4-BE49-F238E27FC236}">
                <a16:creationId xmlns:a16="http://schemas.microsoft.com/office/drawing/2014/main" id="{9E85286F-7E2C-475A-98D7-4EDBBB5F8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683" y="599212"/>
            <a:ext cx="11027197" cy="4639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16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orms response chart. Question title: The school has high expectations for my child. Number of responses: 73 responses.">
            <a:extLst>
              <a:ext uri="{FF2B5EF4-FFF2-40B4-BE49-F238E27FC236}">
                <a16:creationId xmlns:a16="http://schemas.microsoft.com/office/drawing/2014/main" id="{AE9CF88E-2DFC-46B8-A683-683536E468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57" y="595711"/>
            <a:ext cx="10929514" cy="45980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5573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orms response chart. Question title: The school gives all children equal opportunities. Number of responses: 73 responses.">
            <a:extLst>
              <a:ext uri="{FF2B5EF4-FFF2-40B4-BE49-F238E27FC236}">
                <a16:creationId xmlns:a16="http://schemas.microsoft.com/office/drawing/2014/main" id="{05D10BF1-B964-4703-B674-8752710E7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607" y="579474"/>
            <a:ext cx="11076785" cy="4660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03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orms response chart. Question title: I feel the school celebrates diversity. Number of responses: 73 responses.">
            <a:extLst>
              <a:ext uri="{FF2B5EF4-FFF2-40B4-BE49-F238E27FC236}">
                <a16:creationId xmlns:a16="http://schemas.microsoft.com/office/drawing/2014/main" id="{AF039909-F7F8-4506-AA76-C7AE476804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794" y="616686"/>
            <a:ext cx="11031803" cy="464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4301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orms response chart. Question title: The school equips my child well for life in modern day society (promoting tolerance, values and resilience). Number of responses: 73 responses.">
            <a:extLst>
              <a:ext uri="{FF2B5EF4-FFF2-40B4-BE49-F238E27FC236}">
                <a16:creationId xmlns:a16="http://schemas.microsoft.com/office/drawing/2014/main" id="{9B029AB5-903A-4B7E-A0A8-6454F27FE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83" y="562207"/>
            <a:ext cx="11062353" cy="5016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52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0" name="Straight Connector 9">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0" name="Rectangle 19">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rms response chart. Question title: Year Group. Number of responses: 73 responses.">
            <a:extLst>
              <a:ext uri="{FF2B5EF4-FFF2-40B4-BE49-F238E27FC236}">
                <a16:creationId xmlns:a16="http://schemas.microsoft.com/office/drawing/2014/main" id="{AE6A589A-915C-4BD6-B54A-274D36B1F3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97" y="538397"/>
            <a:ext cx="11109218" cy="4673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9681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Forms response chart. Question title: How was your overall experience of parents evening?. Number of responses: 73 responses.">
            <a:extLst>
              <a:ext uri="{FF2B5EF4-FFF2-40B4-BE49-F238E27FC236}">
                <a16:creationId xmlns:a16="http://schemas.microsoft.com/office/drawing/2014/main" id="{6BB21CBC-1D8F-47E9-BCD8-51DE9B4F19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72" y="611980"/>
            <a:ext cx="11049896" cy="4648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181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Forms response chart. Question title: What did you think of your child's work?. Number of responses: 73 responses.">
            <a:extLst>
              <a:ext uri="{FF2B5EF4-FFF2-40B4-BE49-F238E27FC236}">
                <a16:creationId xmlns:a16="http://schemas.microsoft.com/office/drawing/2014/main" id="{24E755EE-5880-42C3-B726-91F1054686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18" y="553406"/>
            <a:ext cx="11101716" cy="4670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8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Forms response chart. Question title: How much progress do you think your child has made this year?. Number of responses: 73 responses.">
            <a:extLst>
              <a:ext uri="{FF2B5EF4-FFF2-40B4-BE49-F238E27FC236}">
                <a16:creationId xmlns:a16="http://schemas.microsoft.com/office/drawing/2014/main" id="{A7BAD77D-EA93-41EA-ABC4-61209C7A1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166" y="576476"/>
            <a:ext cx="11062175" cy="465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486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Forms response chart. Question title: Were you given a clear overview of your child's progress so far this year?. Number of responses: 73 responses.">
            <a:extLst>
              <a:ext uri="{FF2B5EF4-FFF2-40B4-BE49-F238E27FC236}">
                <a16:creationId xmlns:a16="http://schemas.microsoft.com/office/drawing/2014/main" id="{60E5B0C3-3857-4085-861B-7754ACE35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002" y="480060"/>
            <a:ext cx="11160944" cy="4695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88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Forms response chart. Question title: Was the meeting long enough?. Number of responses: 73 responses.">
            <a:extLst>
              <a:ext uri="{FF2B5EF4-FFF2-40B4-BE49-F238E27FC236}">
                <a16:creationId xmlns:a16="http://schemas.microsoft.com/office/drawing/2014/main" id="{FB2D1E05-F556-49A0-A71A-CC34A6BECD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57" y="513666"/>
            <a:ext cx="11059327" cy="46526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6592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03E8462A-FEBA-4848-81CC-3F8DA3E47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2109F83F-40FE-4DB3-84CC-09FB3340D0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74" name="Straight Connector 73">
              <a:extLst>
                <a:ext uri="{FF2B5EF4-FFF2-40B4-BE49-F238E27FC236}">
                  <a16:creationId xmlns:a16="http://schemas.microsoft.com/office/drawing/2014/main" id="{1DE492D7-C3C3-48FF-80C8-37021EA026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75" name="Rectangle 23">
              <a:extLst>
                <a:ext uri="{FF2B5EF4-FFF2-40B4-BE49-F238E27FC236}">
                  <a16:creationId xmlns:a16="http://schemas.microsoft.com/office/drawing/2014/main" id="{0B30FF97-2E9A-490A-AED2-90BA2E0EC1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6" name="Rectangle 25">
              <a:extLst>
                <a:ext uri="{FF2B5EF4-FFF2-40B4-BE49-F238E27FC236}">
                  <a16:creationId xmlns:a16="http://schemas.microsoft.com/office/drawing/2014/main" id="{B6D53C7D-A312-47B6-A66A-230A19CFAC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7" name="Isosceles Triangle 76">
              <a:extLst>
                <a:ext uri="{FF2B5EF4-FFF2-40B4-BE49-F238E27FC236}">
                  <a16:creationId xmlns:a16="http://schemas.microsoft.com/office/drawing/2014/main" id="{9329D58C-0D2E-4A2B-AD6A-9CEE506784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78" name="Rectangle 27">
              <a:extLst>
                <a:ext uri="{FF2B5EF4-FFF2-40B4-BE49-F238E27FC236}">
                  <a16:creationId xmlns:a16="http://schemas.microsoft.com/office/drawing/2014/main" id="{9D446EDE-C690-4461-8BF2-7634808FC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79" name="Rectangle 28">
              <a:extLst>
                <a:ext uri="{FF2B5EF4-FFF2-40B4-BE49-F238E27FC236}">
                  <a16:creationId xmlns:a16="http://schemas.microsoft.com/office/drawing/2014/main" id="{323F3D34-6531-4AD7-A8C6-195A0902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0" name="Rectangle 29">
              <a:extLst>
                <a:ext uri="{FF2B5EF4-FFF2-40B4-BE49-F238E27FC236}">
                  <a16:creationId xmlns:a16="http://schemas.microsoft.com/office/drawing/2014/main" id="{B9B0AE3F-2350-435F-A9B0-C310BF876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81" name="Isosceles Triangle 80">
              <a:extLst>
                <a:ext uri="{FF2B5EF4-FFF2-40B4-BE49-F238E27FC236}">
                  <a16:creationId xmlns:a16="http://schemas.microsoft.com/office/drawing/2014/main" id="{4EFA655C-9E50-4C14-A89E-AD7B648E4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2" name="Isosceles Triangle 81">
              <a:extLst>
                <a:ext uri="{FF2B5EF4-FFF2-40B4-BE49-F238E27FC236}">
                  <a16:creationId xmlns:a16="http://schemas.microsoft.com/office/drawing/2014/main" id="{3E843863-7D25-4C01-9A17-E817CB6D99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84" name="Rectangle 83">
            <a:extLst>
              <a:ext uri="{FF2B5EF4-FFF2-40B4-BE49-F238E27FC236}">
                <a16:creationId xmlns:a16="http://schemas.microsoft.com/office/drawing/2014/main" id="{7941F9B1-B01B-4A84-89D9-B169AEB4E4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Forms response chart. Question title: Would you prefer Face to Face or Virtual parents evening?. Number of responses: 73 responses.">
            <a:extLst>
              <a:ext uri="{FF2B5EF4-FFF2-40B4-BE49-F238E27FC236}">
                <a16:creationId xmlns:a16="http://schemas.microsoft.com/office/drawing/2014/main" id="{0B297B62-EE09-4702-8E96-475930D064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20" y="636261"/>
            <a:ext cx="11137417" cy="468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37801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79E2-463B-4066-9429-FBD2E76C7B25}"/>
              </a:ext>
            </a:extLst>
          </p:cNvPr>
          <p:cNvSpPr>
            <a:spLocks noGrp="1"/>
          </p:cNvSpPr>
          <p:nvPr>
            <p:ph type="title"/>
          </p:nvPr>
        </p:nvSpPr>
        <p:spPr>
          <a:xfrm>
            <a:off x="677334" y="206929"/>
            <a:ext cx="8596668" cy="581637"/>
          </a:xfrm>
        </p:spPr>
        <p:txBody>
          <a:bodyPr>
            <a:normAutofit/>
          </a:bodyPr>
          <a:lstStyle/>
          <a:p>
            <a:r>
              <a:rPr lang="en-GB" sz="2400" dirty="0"/>
              <a:t>Please can you explain your reasons why?</a:t>
            </a:r>
          </a:p>
        </p:txBody>
      </p:sp>
      <p:sp>
        <p:nvSpPr>
          <p:cNvPr id="3" name="Content Placeholder 2">
            <a:extLst>
              <a:ext uri="{FF2B5EF4-FFF2-40B4-BE49-F238E27FC236}">
                <a16:creationId xmlns:a16="http://schemas.microsoft.com/office/drawing/2014/main" id="{0E49265A-915B-4E56-88B0-FCE3EE3CB770}"/>
              </a:ext>
            </a:extLst>
          </p:cNvPr>
          <p:cNvSpPr>
            <a:spLocks noGrp="1"/>
          </p:cNvSpPr>
          <p:nvPr>
            <p:ph idx="1"/>
          </p:nvPr>
        </p:nvSpPr>
        <p:spPr>
          <a:xfrm>
            <a:off x="677334" y="788566"/>
            <a:ext cx="8823282" cy="5854063"/>
          </a:xfrm>
        </p:spPr>
        <p:txBody>
          <a:bodyPr>
            <a:normAutofit/>
          </a:bodyPr>
          <a:lstStyle/>
          <a:p>
            <a:r>
              <a:rPr lang="en-GB" sz="1100" dirty="0"/>
              <a:t>Nice to speak in person </a:t>
            </a:r>
          </a:p>
          <a:p>
            <a:r>
              <a:rPr lang="en-GB" sz="1100" dirty="0"/>
              <a:t>Get more of a feel of the teacher/ pupil relationship </a:t>
            </a:r>
          </a:p>
          <a:p>
            <a:r>
              <a:rPr lang="en-GB" sz="1100" dirty="0"/>
              <a:t>Was great to be back in the school. Looking at her work, seeing work of the class in the classroom. Nice to be able to see the teacher and discuss progress. </a:t>
            </a:r>
          </a:p>
          <a:p>
            <a:r>
              <a:rPr lang="en-GB" sz="1100" dirty="0"/>
              <a:t>Easier to fit in around work</a:t>
            </a:r>
          </a:p>
          <a:p>
            <a:r>
              <a:rPr lang="en-GB" sz="1100" dirty="0"/>
              <a:t>Able to view child's work in school if face to face which you couldn’t do if a virtual meeting was held</a:t>
            </a:r>
          </a:p>
          <a:p>
            <a:r>
              <a:rPr lang="en-GB" sz="1100" dirty="0"/>
              <a:t>Much more personal and it was lovely seeing the classroom and all the work being done</a:t>
            </a:r>
          </a:p>
          <a:p>
            <a:r>
              <a:rPr lang="en-GB" sz="1100" dirty="0"/>
              <a:t>You get to see how your child is progressing in the year</a:t>
            </a:r>
          </a:p>
          <a:p>
            <a:r>
              <a:rPr lang="en-GB" sz="1100" dirty="0"/>
              <a:t>The teacher gets to the point and is clear in his assessment. He creates progress reports and points out areas that need focussing on. I prefer face to face as I feel the video feels a little to distant.</a:t>
            </a:r>
          </a:p>
          <a:p>
            <a:r>
              <a:rPr lang="en-GB" sz="1100" dirty="0"/>
              <a:t>I am extremely happy with how well my child is doing and I can’t thank the teacher enough for all the help she gives her</a:t>
            </a:r>
          </a:p>
          <a:p>
            <a:r>
              <a:rPr lang="en-GB" sz="1100" dirty="0"/>
              <a:t>Easier to raise concerns </a:t>
            </a:r>
          </a:p>
          <a:p>
            <a:r>
              <a:rPr lang="en-GB" sz="1100" dirty="0"/>
              <a:t>Feel it more personal </a:t>
            </a:r>
          </a:p>
          <a:p>
            <a:r>
              <a:rPr lang="en-GB" sz="1100" dirty="0"/>
              <a:t>I find it more engaging being face to face and find it a better experience . We did have enough time to talk but that was because we went over the 5 mins. I think 10 mins is more reasonable.</a:t>
            </a:r>
          </a:p>
          <a:p>
            <a:r>
              <a:rPr lang="en-GB" sz="1100" dirty="0"/>
              <a:t>No interruptions from other household members </a:t>
            </a:r>
          </a:p>
          <a:p>
            <a:r>
              <a:rPr lang="en-GB" sz="1100" dirty="0"/>
              <a:t>Able to look at my child’s work </a:t>
            </a:r>
          </a:p>
          <a:p>
            <a:r>
              <a:rPr lang="en-GB" sz="1100" dirty="0"/>
              <a:t>No internet problems</a:t>
            </a:r>
          </a:p>
          <a:p>
            <a:r>
              <a:rPr lang="en-GB" sz="1100" dirty="0"/>
              <a:t>Better for my work hours</a:t>
            </a:r>
          </a:p>
          <a:p>
            <a:endParaRPr lang="en-GB" sz="1100" dirty="0"/>
          </a:p>
          <a:p>
            <a:endParaRPr lang="en-GB" sz="1100" dirty="0"/>
          </a:p>
          <a:p>
            <a:endParaRPr lang="en-GB" sz="1200" dirty="0"/>
          </a:p>
          <a:p>
            <a:endParaRPr lang="en-GB" sz="1200" dirty="0"/>
          </a:p>
          <a:p>
            <a:endParaRPr lang="en-GB" sz="1200" dirty="0"/>
          </a:p>
        </p:txBody>
      </p:sp>
    </p:spTree>
    <p:extLst>
      <p:ext uri="{BB962C8B-B14F-4D97-AF65-F5344CB8AC3E}">
        <p14:creationId xmlns:p14="http://schemas.microsoft.com/office/powerpoint/2010/main" val="1321906647"/>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306</TotalTime>
  <Words>562</Words>
  <Application>Microsoft Office PowerPoint</Application>
  <PresentationFormat>Widescreen</PresentationFormat>
  <Paragraphs>54</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Trebuchet MS</vt:lpstr>
      <vt:lpstr>Wingdings 3</vt:lpstr>
      <vt:lpstr>Facet</vt:lpstr>
      <vt:lpstr>PARENTS EVENING FEEDBACK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Please can you explain your reasons why?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PARENTS EVENING FEEDBACK</dc:title>
  <dc:creator>Jonathan Garner</dc:creator>
  <cp:lastModifiedBy>8016, head</cp:lastModifiedBy>
  <cp:revision>12</cp:revision>
  <cp:lastPrinted>2021-11-30T14:40:39Z</cp:lastPrinted>
  <dcterms:created xsi:type="dcterms:W3CDTF">2021-11-28T21:00:08Z</dcterms:created>
  <dcterms:modified xsi:type="dcterms:W3CDTF">2022-03-23T09:52:21Z</dcterms:modified>
</cp:coreProperties>
</file>