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A26C96-91D1-4DCF-9318-3FDFCFC2910F}" type="datetimeFigureOut">
              <a:rPr lang="en-GB" smtClean="0"/>
              <a:t>29/03/2023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68647-FB06-4BB0-9A80-7D4C9C629154}" type="slidenum">
              <a:rPr lang="en-GB" smtClean="0"/>
              <a:t>‹#›</a:t>
            </a:fld>
            <a:endParaRPr lang="en-GB"/>
          </a:p>
        </p:txBody>
      </p:sp>
    </p:spTree>
    <p:extLst>
      <p:ext uri="{BB962C8B-B14F-4D97-AF65-F5344CB8AC3E}">
        <p14:creationId xmlns:p14="http://schemas.microsoft.com/office/powerpoint/2010/main" val="2373159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A26C96-91D1-4DCF-9318-3FDFCFC2910F}" type="datetimeFigureOut">
              <a:rPr lang="en-GB" smtClean="0"/>
              <a:t>29/03/2023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68647-FB06-4BB0-9A80-7D4C9C629154}" type="slidenum">
              <a:rPr lang="en-GB" smtClean="0"/>
              <a:t>‹#›</a:t>
            </a:fld>
            <a:endParaRPr lang="en-GB"/>
          </a:p>
        </p:txBody>
      </p:sp>
    </p:spTree>
    <p:extLst>
      <p:ext uri="{BB962C8B-B14F-4D97-AF65-F5344CB8AC3E}">
        <p14:creationId xmlns:p14="http://schemas.microsoft.com/office/powerpoint/2010/main" val="2728697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A26C96-91D1-4DCF-9318-3FDFCFC2910F}" type="datetimeFigureOut">
              <a:rPr lang="en-GB" smtClean="0"/>
              <a:t>29/03/2023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68647-FB06-4BB0-9A80-7D4C9C629154}"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10128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A26C96-91D1-4DCF-9318-3FDFCFC2910F}" type="datetimeFigureOut">
              <a:rPr lang="en-GB" smtClean="0"/>
              <a:t>29/03/2023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68647-FB06-4BB0-9A80-7D4C9C629154}" type="slidenum">
              <a:rPr lang="en-GB" smtClean="0"/>
              <a:t>‹#›</a:t>
            </a:fld>
            <a:endParaRPr lang="en-GB"/>
          </a:p>
        </p:txBody>
      </p:sp>
    </p:spTree>
    <p:extLst>
      <p:ext uri="{BB962C8B-B14F-4D97-AF65-F5344CB8AC3E}">
        <p14:creationId xmlns:p14="http://schemas.microsoft.com/office/powerpoint/2010/main" val="4238536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A26C96-91D1-4DCF-9318-3FDFCFC2910F}" type="datetimeFigureOut">
              <a:rPr lang="en-GB" smtClean="0"/>
              <a:t>29/03/2023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68647-FB06-4BB0-9A80-7D4C9C629154}"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657689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A26C96-91D1-4DCF-9318-3FDFCFC2910F}" type="datetimeFigureOut">
              <a:rPr lang="en-GB" smtClean="0"/>
              <a:t>29/03/2023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68647-FB06-4BB0-9A80-7D4C9C629154}" type="slidenum">
              <a:rPr lang="en-GB" smtClean="0"/>
              <a:t>‹#›</a:t>
            </a:fld>
            <a:endParaRPr lang="en-GB"/>
          </a:p>
        </p:txBody>
      </p:sp>
    </p:spTree>
    <p:extLst>
      <p:ext uri="{BB962C8B-B14F-4D97-AF65-F5344CB8AC3E}">
        <p14:creationId xmlns:p14="http://schemas.microsoft.com/office/powerpoint/2010/main" val="3255496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A26C96-91D1-4DCF-9318-3FDFCFC2910F}" type="datetimeFigureOut">
              <a:rPr lang="en-GB" smtClean="0"/>
              <a:t>29/03/2023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68647-FB06-4BB0-9A80-7D4C9C629154}" type="slidenum">
              <a:rPr lang="en-GB" smtClean="0"/>
              <a:t>‹#›</a:t>
            </a:fld>
            <a:endParaRPr lang="en-GB"/>
          </a:p>
        </p:txBody>
      </p:sp>
    </p:spTree>
    <p:extLst>
      <p:ext uri="{BB962C8B-B14F-4D97-AF65-F5344CB8AC3E}">
        <p14:creationId xmlns:p14="http://schemas.microsoft.com/office/powerpoint/2010/main" val="816248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A26C96-91D1-4DCF-9318-3FDFCFC2910F}" type="datetimeFigureOut">
              <a:rPr lang="en-GB" smtClean="0"/>
              <a:t>29/03/2023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68647-FB06-4BB0-9A80-7D4C9C629154}" type="slidenum">
              <a:rPr lang="en-GB" smtClean="0"/>
              <a:t>‹#›</a:t>
            </a:fld>
            <a:endParaRPr lang="en-GB"/>
          </a:p>
        </p:txBody>
      </p:sp>
    </p:spTree>
    <p:extLst>
      <p:ext uri="{BB962C8B-B14F-4D97-AF65-F5344CB8AC3E}">
        <p14:creationId xmlns:p14="http://schemas.microsoft.com/office/powerpoint/2010/main" val="697521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A26C96-91D1-4DCF-9318-3FDFCFC2910F}" type="datetimeFigureOut">
              <a:rPr lang="en-GB" smtClean="0"/>
              <a:t>29/03/2023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68647-FB06-4BB0-9A80-7D4C9C629154}" type="slidenum">
              <a:rPr lang="en-GB" smtClean="0"/>
              <a:t>‹#›</a:t>
            </a:fld>
            <a:endParaRPr lang="en-GB"/>
          </a:p>
        </p:txBody>
      </p:sp>
    </p:spTree>
    <p:extLst>
      <p:ext uri="{BB962C8B-B14F-4D97-AF65-F5344CB8AC3E}">
        <p14:creationId xmlns:p14="http://schemas.microsoft.com/office/powerpoint/2010/main" val="12221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A26C96-91D1-4DCF-9318-3FDFCFC2910F}" type="datetimeFigureOut">
              <a:rPr lang="en-GB" smtClean="0"/>
              <a:t>29/03/2023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6168647-FB06-4BB0-9A80-7D4C9C629154}" type="slidenum">
              <a:rPr lang="en-GB" smtClean="0"/>
              <a:t>‹#›</a:t>
            </a:fld>
            <a:endParaRPr lang="en-GB"/>
          </a:p>
        </p:txBody>
      </p:sp>
    </p:spTree>
    <p:extLst>
      <p:ext uri="{BB962C8B-B14F-4D97-AF65-F5344CB8AC3E}">
        <p14:creationId xmlns:p14="http://schemas.microsoft.com/office/powerpoint/2010/main" val="14268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A26C96-91D1-4DCF-9318-3FDFCFC2910F}" type="datetimeFigureOut">
              <a:rPr lang="en-GB" smtClean="0"/>
              <a:t>29/03/2023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168647-FB06-4BB0-9A80-7D4C9C629154}" type="slidenum">
              <a:rPr lang="en-GB" smtClean="0"/>
              <a:t>‹#›</a:t>
            </a:fld>
            <a:endParaRPr lang="en-GB"/>
          </a:p>
        </p:txBody>
      </p:sp>
    </p:spTree>
    <p:extLst>
      <p:ext uri="{BB962C8B-B14F-4D97-AF65-F5344CB8AC3E}">
        <p14:creationId xmlns:p14="http://schemas.microsoft.com/office/powerpoint/2010/main" val="2081620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A26C96-91D1-4DCF-9318-3FDFCFC2910F}" type="datetimeFigureOut">
              <a:rPr lang="en-GB" smtClean="0"/>
              <a:t>29/03/2023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6168647-FB06-4BB0-9A80-7D4C9C629154}" type="slidenum">
              <a:rPr lang="en-GB" smtClean="0"/>
              <a:t>‹#›</a:t>
            </a:fld>
            <a:endParaRPr lang="en-GB"/>
          </a:p>
        </p:txBody>
      </p:sp>
    </p:spTree>
    <p:extLst>
      <p:ext uri="{BB962C8B-B14F-4D97-AF65-F5344CB8AC3E}">
        <p14:creationId xmlns:p14="http://schemas.microsoft.com/office/powerpoint/2010/main" val="3514618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A26C96-91D1-4DCF-9318-3FDFCFC2910F}" type="datetimeFigureOut">
              <a:rPr lang="en-GB" smtClean="0"/>
              <a:t>29/03/2023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6168647-FB06-4BB0-9A80-7D4C9C629154}" type="slidenum">
              <a:rPr lang="en-GB" smtClean="0"/>
              <a:t>‹#›</a:t>
            </a:fld>
            <a:endParaRPr lang="en-GB"/>
          </a:p>
        </p:txBody>
      </p:sp>
    </p:spTree>
    <p:extLst>
      <p:ext uri="{BB962C8B-B14F-4D97-AF65-F5344CB8AC3E}">
        <p14:creationId xmlns:p14="http://schemas.microsoft.com/office/powerpoint/2010/main" val="3381229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A26C96-91D1-4DCF-9318-3FDFCFC2910F}" type="datetimeFigureOut">
              <a:rPr lang="en-GB" smtClean="0"/>
              <a:t>29/03/2023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6168647-FB06-4BB0-9A80-7D4C9C629154}" type="slidenum">
              <a:rPr lang="en-GB" smtClean="0"/>
              <a:t>‹#›</a:t>
            </a:fld>
            <a:endParaRPr lang="en-GB"/>
          </a:p>
        </p:txBody>
      </p:sp>
    </p:spTree>
    <p:extLst>
      <p:ext uri="{BB962C8B-B14F-4D97-AF65-F5344CB8AC3E}">
        <p14:creationId xmlns:p14="http://schemas.microsoft.com/office/powerpoint/2010/main" val="408807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A26C96-91D1-4DCF-9318-3FDFCFC2910F}" type="datetimeFigureOut">
              <a:rPr lang="en-GB" smtClean="0"/>
              <a:t>29/03/2023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168647-FB06-4BB0-9A80-7D4C9C629154}" type="slidenum">
              <a:rPr lang="en-GB" smtClean="0"/>
              <a:t>‹#›</a:t>
            </a:fld>
            <a:endParaRPr lang="en-GB"/>
          </a:p>
        </p:txBody>
      </p:sp>
    </p:spTree>
    <p:extLst>
      <p:ext uri="{BB962C8B-B14F-4D97-AF65-F5344CB8AC3E}">
        <p14:creationId xmlns:p14="http://schemas.microsoft.com/office/powerpoint/2010/main" val="1939172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A26C96-91D1-4DCF-9318-3FDFCFC2910F}" type="datetimeFigureOut">
              <a:rPr lang="en-GB" smtClean="0"/>
              <a:t>29/03/2023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6168647-FB06-4BB0-9A80-7D4C9C629154}" type="slidenum">
              <a:rPr lang="en-GB" smtClean="0"/>
              <a:t>‹#›</a:t>
            </a:fld>
            <a:endParaRPr lang="en-GB"/>
          </a:p>
        </p:txBody>
      </p:sp>
    </p:spTree>
    <p:extLst>
      <p:ext uri="{BB962C8B-B14F-4D97-AF65-F5344CB8AC3E}">
        <p14:creationId xmlns:p14="http://schemas.microsoft.com/office/powerpoint/2010/main" val="1285503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BA26C96-91D1-4DCF-9318-3FDFCFC2910F}" type="datetimeFigureOut">
              <a:rPr lang="en-GB" smtClean="0"/>
              <a:t>29/03/2023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168647-FB06-4BB0-9A80-7D4C9C629154}" type="slidenum">
              <a:rPr lang="en-GB" smtClean="0"/>
              <a:t>‹#›</a:t>
            </a:fld>
            <a:endParaRPr lang="en-GB"/>
          </a:p>
        </p:txBody>
      </p:sp>
    </p:spTree>
    <p:extLst>
      <p:ext uri="{BB962C8B-B14F-4D97-AF65-F5344CB8AC3E}">
        <p14:creationId xmlns:p14="http://schemas.microsoft.com/office/powerpoint/2010/main" val="37573726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638D8-912A-971A-89B0-01BE8B7FAC28}"/>
              </a:ext>
            </a:extLst>
          </p:cNvPr>
          <p:cNvSpPr>
            <a:spLocks noGrp="1"/>
          </p:cNvSpPr>
          <p:nvPr>
            <p:ph type="ctrTitle"/>
          </p:nvPr>
        </p:nvSpPr>
        <p:spPr/>
        <p:txBody>
          <a:bodyPr/>
          <a:lstStyle/>
          <a:p>
            <a:r>
              <a:rPr lang="en-GB" dirty="0"/>
              <a:t>Transition Questionnaire Feedback </a:t>
            </a:r>
          </a:p>
        </p:txBody>
      </p:sp>
      <p:sp>
        <p:nvSpPr>
          <p:cNvPr id="3" name="Subtitle 2">
            <a:extLst>
              <a:ext uri="{FF2B5EF4-FFF2-40B4-BE49-F238E27FC236}">
                <a16:creationId xmlns:a16="http://schemas.microsoft.com/office/drawing/2014/main" id="{E294D09F-9DD2-8B68-F28F-2AE4CAEA0ED3}"/>
              </a:ext>
            </a:extLst>
          </p:cNvPr>
          <p:cNvSpPr>
            <a:spLocks noGrp="1"/>
          </p:cNvSpPr>
          <p:nvPr>
            <p:ph type="subTitle" idx="1"/>
          </p:nvPr>
        </p:nvSpPr>
        <p:spPr/>
        <p:txBody>
          <a:bodyPr/>
          <a:lstStyle/>
          <a:p>
            <a:r>
              <a:rPr lang="en-GB" dirty="0"/>
              <a:t>March 2023</a:t>
            </a:r>
          </a:p>
        </p:txBody>
      </p:sp>
    </p:spTree>
    <p:extLst>
      <p:ext uri="{BB962C8B-B14F-4D97-AF65-F5344CB8AC3E}">
        <p14:creationId xmlns:p14="http://schemas.microsoft.com/office/powerpoint/2010/main" val="3411860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28B64-C300-D102-E0B1-F4A6040C031E}"/>
              </a:ext>
            </a:extLst>
          </p:cNvPr>
          <p:cNvSpPr>
            <a:spLocks noGrp="1"/>
          </p:cNvSpPr>
          <p:nvPr>
            <p:ph type="title"/>
          </p:nvPr>
        </p:nvSpPr>
        <p:spPr>
          <a:xfrm>
            <a:off x="618611" y="350764"/>
            <a:ext cx="8596668" cy="665527"/>
          </a:xfrm>
        </p:spPr>
        <p:txBody>
          <a:bodyPr>
            <a:normAutofit fontScale="90000"/>
          </a:bodyPr>
          <a:lstStyle/>
          <a:p>
            <a:r>
              <a:rPr lang="en-GB" sz="2200" b="1" dirty="0"/>
              <a:t>What experiences do you think would benefit you and your child prior to moving to the next year group?</a:t>
            </a:r>
            <a:br>
              <a:rPr lang="en-GB" sz="2200" b="1" dirty="0"/>
            </a:br>
            <a:br>
              <a:rPr lang="en-GB" sz="2200" b="1" dirty="0"/>
            </a:br>
            <a:br>
              <a:rPr lang="en-GB" sz="2200" b="1" dirty="0"/>
            </a:br>
            <a:br>
              <a:rPr lang="en-GB" sz="2200" b="1" dirty="0"/>
            </a:br>
            <a:br>
              <a:rPr lang="en-GB" dirty="0"/>
            </a:br>
            <a:endParaRPr lang="en-GB" dirty="0"/>
          </a:p>
        </p:txBody>
      </p:sp>
      <p:sp>
        <p:nvSpPr>
          <p:cNvPr id="3" name="Content Placeholder 2">
            <a:extLst>
              <a:ext uri="{FF2B5EF4-FFF2-40B4-BE49-F238E27FC236}">
                <a16:creationId xmlns:a16="http://schemas.microsoft.com/office/drawing/2014/main" id="{76B24E88-3A9C-D3F1-A3AE-274FEAE463C1}"/>
              </a:ext>
            </a:extLst>
          </p:cNvPr>
          <p:cNvSpPr>
            <a:spLocks noGrp="1"/>
          </p:cNvSpPr>
          <p:nvPr>
            <p:ph idx="1"/>
          </p:nvPr>
        </p:nvSpPr>
        <p:spPr>
          <a:xfrm>
            <a:off x="618611" y="1113799"/>
            <a:ext cx="8596668" cy="5393437"/>
          </a:xfrm>
        </p:spPr>
        <p:txBody>
          <a:bodyPr>
            <a:normAutofit fontScale="25000" lnSpcReduction="20000"/>
          </a:bodyPr>
          <a:lstStyle/>
          <a:p>
            <a:r>
              <a:rPr lang="en-GB" sz="6000" dirty="0"/>
              <a:t>Book suggestions to enjoy with our child that may help them in preparation for the next academic year. Reception did the pick and mix project homework which may be nice over the holidays. Think these should be optional though so we avoid putting undue pressure on parents/carers. </a:t>
            </a:r>
          </a:p>
          <a:p>
            <a:r>
              <a:rPr lang="en-GB" sz="6000" dirty="0"/>
              <a:t>Meeting with the teacher to discuss his needs, more opportunities for him to spend time with the teacher in the classroom to get used to the environment and for him to know the expectations.</a:t>
            </a:r>
          </a:p>
          <a:p>
            <a:r>
              <a:rPr lang="en-GB" sz="6000" dirty="0"/>
              <a:t>Spending time with new teacher and support staff for more than just a day. Making some lovely memories together. </a:t>
            </a:r>
          </a:p>
          <a:p>
            <a:r>
              <a:rPr lang="en-GB" sz="6000" dirty="0"/>
              <a:t>Time spent getting to know her teacher. Multiple meetings before. </a:t>
            </a:r>
          </a:p>
          <a:p>
            <a:r>
              <a:rPr lang="en-GB" sz="6000" dirty="0"/>
              <a:t>Taster session possibly with or without parents. Maybe Mrs Riley teaching the reception class for a couple of hours a week towards the end of July to get the children use to a new teacher, but not sure in reality that could be accommodated though. </a:t>
            </a:r>
          </a:p>
          <a:p>
            <a:r>
              <a:rPr lang="en-GB" sz="6000" dirty="0"/>
              <a:t>Chat with the Year 5 pupils. </a:t>
            </a:r>
          </a:p>
          <a:p>
            <a:r>
              <a:rPr lang="en-GB" sz="6000" dirty="0"/>
              <a:t>Meet the teacher session and hope the class will have one teacher for the whole year. </a:t>
            </a:r>
          </a:p>
          <a:p>
            <a:r>
              <a:rPr lang="en-GB" sz="6000" dirty="0"/>
              <a:t>Settling in sessions.</a:t>
            </a:r>
          </a:p>
          <a:p>
            <a:r>
              <a:rPr lang="en-GB" sz="6000" dirty="0"/>
              <a:t>Chance for her to get to know the Year 1 staff and environment and the different expectations of KS1.</a:t>
            </a:r>
          </a:p>
          <a:p>
            <a:r>
              <a:rPr lang="en-GB" sz="6000" dirty="0"/>
              <a:t>Transition days, to meet the teacher and be in his new class environment.</a:t>
            </a:r>
          </a:p>
          <a:p>
            <a:r>
              <a:rPr lang="en-GB" sz="6000" dirty="0"/>
              <a:t>Pre-visit and taster day at the school</a:t>
            </a:r>
          </a:p>
          <a:p>
            <a:r>
              <a:rPr lang="en-GB" sz="6000" dirty="0"/>
              <a:t>A meet the new teacher for both the children and parents event.</a:t>
            </a:r>
          </a:p>
          <a:p>
            <a:r>
              <a:rPr lang="en-GB" sz="6000" dirty="0"/>
              <a:t>Meet the teachers/visit the new classroom </a:t>
            </a:r>
            <a:endParaRPr lang="en-GB" sz="6000" b="1" i="1" dirty="0"/>
          </a:p>
          <a:p>
            <a:endParaRPr lang="en-GB" dirty="0"/>
          </a:p>
        </p:txBody>
      </p:sp>
    </p:spTree>
    <p:extLst>
      <p:ext uri="{BB962C8B-B14F-4D97-AF65-F5344CB8AC3E}">
        <p14:creationId xmlns:p14="http://schemas.microsoft.com/office/powerpoint/2010/main" val="39768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28B64-C300-D102-E0B1-F4A6040C031E}"/>
              </a:ext>
            </a:extLst>
          </p:cNvPr>
          <p:cNvSpPr>
            <a:spLocks noGrp="1"/>
          </p:cNvSpPr>
          <p:nvPr>
            <p:ph type="title"/>
          </p:nvPr>
        </p:nvSpPr>
        <p:spPr>
          <a:xfrm>
            <a:off x="677334" y="609600"/>
            <a:ext cx="8596668" cy="665527"/>
          </a:xfrm>
        </p:spPr>
        <p:txBody>
          <a:bodyPr>
            <a:normAutofit fontScale="90000"/>
          </a:bodyPr>
          <a:lstStyle/>
          <a:p>
            <a:r>
              <a:rPr lang="en-GB" sz="2200" b="1" dirty="0"/>
              <a:t>Any other comments to improve our transition between year groups?</a:t>
            </a:r>
            <a:br>
              <a:rPr lang="en-GB" sz="2200" b="1" dirty="0"/>
            </a:br>
            <a:br>
              <a:rPr lang="en-GB" sz="2200" b="1" dirty="0"/>
            </a:br>
            <a:br>
              <a:rPr lang="en-GB" sz="2200" b="1" dirty="0"/>
            </a:br>
            <a:br>
              <a:rPr lang="en-GB" sz="2200" b="1" dirty="0"/>
            </a:br>
            <a:br>
              <a:rPr lang="en-GB" sz="2200" b="1" dirty="0"/>
            </a:br>
            <a:br>
              <a:rPr lang="en-GB" dirty="0"/>
            </a:br>
            <a:endParaRPr lang="en-GB" dirty="0"/>
          </a:p>
        </p:txBody>
      </p:sp>
      <p:sp>
        <p:nvSpPr>
          <p:cNvPr id="3" name="Content Placeholder 2">
            <a:extLst>
              <a:ext uri="{FF2B5EF4-FFF2-40B4-BE49-F238E27FC236}">
                <a16:creationId xmlns:a16="http://schemas.microsoft.com/office/drawing/2014/main" id="{76B24E88-3A9C-D3F1-A3AE-274FEAE463C1}"/>
              </a:ext>
            </a:extLst>
          </p:cNvPr>
          <p:cNvSpPr>
            <a:spLocks noGrp="1"/>
          </p:cNvSpPr>
          <p:nvPr>
            <p:ph idx="1"/>
          </p:nvPr>
        </p:nvSpPr>
        <p:spPr>
          <a:xfrm>
            <a:off x="677334" y="1229613"/>
            <a:ext cx="8596668" cy="5393437"/>
          </a:xfrm>
        </p:spPr>
        <p:txBody>
          <a:bodyPr>
            <a:normAutofit/>
          </a:bodyPr>
          <a:lstStyle/>
          <a:p>
            <a:r>
              <a:rPr lang="en-GB" sz="1500" dirty="0"/>
              <a:t>Maybe some insight into what will change in the next year group, what's expected, what can parents do to help the transition. </a:t>
            </a:r>
          </a:p>
          <a:p>
            <a:r>
              <a:rPr lang="en-GB" sz="1500" dirty="0"/>
              <a:t>It seems good.</a:t>
            </a:r>
          </a:p>
          <a:p>
            <a:r>
              <a:rPr lang="en-GB" sz="1500" dirty="0"/>
              <a:t>He loves school and has never struggled with new teachers/transitions so you must be doing all the right things to support him, in my opinion!</a:t>
            </a:r>
          </a:p>
          <a:p>
            <a:r>
              <a:rPr lang="en-GB" sz="1500" dirty="0"/>
              <a:t>Nothing further to add. We are immensely grateful for all that staff members do to support and nurture them. exceptional care, individual support for child's needs. Thank you for building a beautiful community at BVPS.</a:t>
            </a:r>
          </a:p>
          <a:p>
            <a:endParaRPr lang="en-GB" dirty="0"/>
          </a:p>
        </p:txBody>
      </p:sp>
    </p:spTree>
    <p:extLst>
      <p:ext uri="{BB962C8B-B14F-4D97-AF65-F5344CB8AC3E}">
        <p14:creationId xmlns:p14="http://schemas.microsoft.com/office/powerpoint/2010/main" val="3174693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21029ED5-F105-4DD2-99C8-1E44228179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33" name="Group 1032">
            <a:extLst>
              <a:ext uri="{FF2B5EF4-FFF2-40B4-BE49-F238E27FC236}">
                <a16:creationId xmlns:a16="http://schemas.microsoft.com/office/drawing/2014/main" id="{2D621E68-BF28-4A1C-B1A2-4E55E139E7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34" name="Straight Connector 1033">
              <a:extLst>
                <a:ext uri="{FF2B5EF4-FFF2-40B4-BE49-F238E27FC236}">
                  <a16:creationId xmlns:a16="http://schemas.microsoft.com/office/drawing/2014/main" id="{BE8BBE4D-F0DF-49B9-B75A-99DAC53ACA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35" name="Rectangle 23">
              <a:extLst>
                <a:ext uri="{FF2B5EF4-FFF2-40B4-BE49-F238E27FC236}">
                  <a16:creationId xmlns:a16="http://schemas.microsoft.com/office/drawing/2014/main" id="{E0F07DDC-34A6-46A1-9DE9-2BBE2931A5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6" name="Rectangle 25">
              <a:extLst>
                <a:ext uri="{FF2B5EF4-FFF2-40B4-BE49-F238E27FC236}">
                  <a16:creationId xmlns:a16="http://schemas.microsoft.com/office/drawing/2014/main" id="{2CEB2BF9-B8DB-45B9-86EA-D197B5B1A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7" name="Isosceles Triangle 1036">
              <a:extLst>
                <a:ext uri="{FF2B5EF4-FFF2-40B4-BE49-F238E27FC236}">
                  <a16:creationId xmlns:a16="http://schemas.microsoft.com/office/drawing/2014/main" id="{08B5BB34-3801-4E70-A981-FE007635E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8" name="Rectangle 27">
              <a:extLst>
                <a:ext uri="{FF2B5EF4-FFF2-40B4-BE49-F238E27FC236}">
                  <a16:creationId xmlns:a16="http://schemas.microsoft.com/office/drawing/2014/main" id="{38432A75-2CEB-463C-A8F2-ABB50A79F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9" name="Rectangle 28">
              <a:extLst>
                <a:ext uri="{FF2B5EF4-FFF2-40B4-BE49-F238E27FC236}">
                  <a16:creationId xmlns:a16="http://schemas.microsoft.com/office/drawing/2014/main" id="{E7E850B8-C050-4597-8BEB-113FEC9A27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0" name="Rectangle 29">
              <a:extLst>
                <a:ext uri="{FF2B5EF4-FFF2-40B4-BE49-F238E27FC236}">
                  <a16:creationId xmlns:a16="http://schemas.microsoft.com/office/drawing/2014/main" id="{24ACC798-9CEC-4B6F-A8DD-F8E6FCCCF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1" name="Isosceles Triangle 1040">
              <a:extLst>
                <a:ext uri="{FF2B5EF4-FFF2-40B4-BE49-F238E27FC236}">
                  <a16:creationId xmlns:a16="http://schemas.microsoft.com/office/drawing/2014/main" id="{1D58A8C6-1294-4CD9-89BC-F1E981A5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2" name="Isosceles Triangle 1041">
              <a:extLst>
                <a:ext uri="{FF2B5EF4-FFF2-40B4-BE49-F238E27FC236}">
                  <a16:creationId xmlns:a16="http://schemas.microsoft.com/office/drawing/2014/main" id="{F32F2ED6-6143-46C4-A641-72D42732B6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44" name="Rectangle 1043">
            <a:extLst>
              <a:ext uri="{FF2B5EF4-FFF2-40B4-BE49-F238E27FC236}">
                <a16:creationId xmlns:a16="http://schemas.microsoft.com/office/drawing/2014/main" id="{5C9652B3-A450-4ED6-8FBF-F536BA60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Forms response chart. Question title: Year Group. Number of responses: 23 responses.">
            <a:extLst>
              <a:ext uri="{FF2B5EF4-FFF2-40B4-BE49-F238E27FC236}">
                <a16:creationId xmlns:a16="http://schemas.microsoft.com/office/drawing/2014/main" id="{60294F3E-C7A8-369B-0C4F-7DF707244AA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8756"/>
          <a:stretch/>
        </p:blipFill>
        <p:spPr bwMode="auto">
          <a:xfrm>
            <a:off x="568452" y="571500"/>
            <a:ext cx="11055096"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1204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28B64-C300-D102-E0B1-F4A6040C031E}"/>
              </a:ext>
            </a:extLst>
          </p:cNvPr>
          <p:cNvSpPr>
            <a:spLocks noGrp="1"/>
          </p:cNvSpPr>
          <p:nvPr>
            <p:ph type="title"/>
          </p:nvPr>
        </p:nvSpPr>
        <p:spPr>
          <a:xfrm>
            <a:off x="677334" y="609600"/>
            <a:ext cx="8596668" cy="413857"/>
          </a:xfrm>
        </p:spPr>
        <p:txBody>
          <a:bodyPr>
            <a:normAutofit fontScale="90000"/>
          </a:bodyPr>
          <a:lstStyle/>
          <a:p>
            <a:r>
              <a:rPr lang="en-GB" sz="2200" b="1" dirty="0"/>
              <a:t>How do you feel your child settled into their current year group?</a:t>
            </a:r>
            <a:br>
              <a:rPr lang="en-GB" dirty="0"/>
            </a:br>
            <a:endParaRPr lang="en-GB" dirty="0"/>
          </a:p>
        </p:txBody>
      </p:sp>
      <p:sp>
        <p:nvSpPr>
          <p:cNvPr id="3" name="Content Placeholder 2">
            <a:extLst>
              <a:ext uri="{FF2B5EF4-FFF2-40B4-BE49-F238E27FC236}">
                <a16:creationId xmlns:a16="http://schemas.microsoft.com/office/drawing/2014/main" id="{76B24E88-3A9C-D3F1-A3AE-274FEAE463C1}"/>
              </a:ext>
            </a:extLst>
          </p:cNvPr>
          <p:cNvSpPr>
            <a:spLocks noGrp="1"/>
          </p:cNvSpPr>
          <p:nvPr>
            <p:ph idx="1"/>
          </p:nvPr>
        </p:nvSpPr>
        <p:spPr>
          <a:xfrm>
            <a:off x="677334" y="1230495"/>
            <a:ext cx="8596668" cy="5017905"/>
          </a:xfrm>
        </p:spPr>
        <p:txBody>
          <a:bodyPr>
            <a:normAutofit/>
          </a:bodyPr>
          <a:lstStyle/>
          <a:p>
            <a:r>
              <a:rPr lang="en-GB" sz="1500" dirty="0"/>
              <a:t>Found it challenging at beginning due to volume of work. Always tired.</a:t>
            </a:r>
          </a:p>
          <a:p>
            <a:r>
              <a:rPr lang="en-GB" sz="1500" dirty="0"/>
              <a:t>Fairly well, she doesn’t easily separate from me and I think she has done as well as could be expected. I don’t think the school and in particular Mrs Beevers could a have done any more.</a:t>
            </a:r>
          </a:p>
          <a:p>
            <a:r>
              <a:rPr lang="en-GB" sz="1500" dirty="0"/>
              <a:t>Really well he seems to be really enjoying school. I can tell he has fun and feels safe and comfortable at school. </a:t>
            </a:r>
          </a:p>
          <a:p>
            <a:r>
              <a:rPr lang="en-GB" sz="1500" dirty="0"/>
              <a:t>Slow at first, but making lots of progress.</a:t>
            </a:r>
          </a:p>
          <a:p>
            <a:r>
              <a:rPr lang="en-GB" sz="1500" dirty="0"/>
              <a:t>She seemed to settle into Year 4.</a:t>
            </a:r>
          </a:p>
          <a:p>
            <a:r>
              <a:rPr lang="en-GB" sz="1500" dirty="0"/>
              <a:t>Really well although I think this was helped by her already knowing the teaching staff from nursery.</a:t>
            </a:r>
          </a:p>
          <a:p>
            <a:r>
              <a:rPr lang="en-GB" sz="1500" dirty="0"/>
              <a:t>He has settled in very well.</a:t>
            </a:r>
          </a:p>
          <a:p>
            <a:r>
              <a:rPr lang="en-GB" sz="1500" dirty="0"/>
              <a:t>She has settled in really well.</a:t>
            </a:r>
          </a:p>
          <a:p>
            <a:r>
              <a:rPr lang="en-GB" sz="1500" dirty="0"/>
              <a:t>Really well she seems to be really settled and enjoying learning. </a:t>
            </a:r>
          </a:p>
          <a:p>
            <a:r>
              <a:rPr lang="en-GB" sz="1500" dirty="0"/>
              <a:t>She fine, settled in well because with friends. </a:t>
            </a:r>
          </a:p>
          <a:p>
            <a:r>
              <a:rPr lang="en-GB" sz="1500" dirty="0"/>
              <a:t>So well! She’s thriving and loves school, her teachers and her classmates.</a:t>
            </a:r>
          </a:p>
          <a:p>
            <a:endParaRPr lang="en-GB" dirty="0"/>
          </a:p>
        </p:txBody>
      </p:sp>
    </p:spTree>
    <p:extLst>
      <p:ext uri="{BB962C8B-B14F-4D97-AF65-F5344CB8AC3E}">
        <p14:creationId xmlns:p14="http://schemas.microsoft.com/office/powerpoint/2010/main" val="3426059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28B64-C300-D102-E0B1-F4A6040C031E}"/>
              </a:ext>
            </a:extLst>
          </p:cNvPr>
          <p:cNvSpPr>
            <a:spLocks noGrp="1"/>
          </p:cNvSpPr>
          <p:nvPr>
            <p:ph type="title"/>
          </p:nvPr>
        </p:nvSpPr>
        <p:spPr>
          <a:xfrm>
            <a:off x="677334" y="609600"/>
            <a:ext cx="8596668" cy="413857"/>
          </a:xfrm>
        </p:spPr>
        <p:txBody>
          <a:bodyPr>
            <a:normAutofit fontScale="90000"/>
          </a:bodyPr>
          <a:lstStyle/>
          <a:p>
            <a:r>
              <a:rPr lang="en-GB" sz="2200" b="1" dirty="0"/>
              <a:t>How do you feel your child settled into their current year group?</a:t>
            </a:r>
            <a:br>
              <a:rPr lang="en-GB" dirty="0"/>
            </a:br>
            <a:endParaRPr lang="en-GB" dirty="0"/>
          </a:p>
        </p:txBody>
      </p:sp>
      <p:sp>
        <p:nvSpPr>
          <p:cNvPr id="3" name="Content Placeholder 2">
            <a:extLst>
              <a:ext uri="{FF2B5EF4-FFF2-40B4-BE49-F238E27FC236}">
                <a16:creationId xmlns:a16="http://schemas.microsoft.com/office/drawing/2014/main" id="{76B24E88-3A9C-D3F1-A3AE-274FEAE463C1}"/>
              </a:ext>
            </a:extLst>
          </p:cNvPr>
          <p:cNvSpPr>
            <a:spLocks noGrp="1"/>
          </p:cNvSpPr>
          <p:nvPr>
            <p:ph idx="1"/>
          </p:nvPr>
        </p:nvSpPr>
        <p:spPr>
          <a:xfrm>
            <a:off x="677334" y="1157681"/>
            <a:ext cx="8596668" cy="5017905"/>
          </a:xfrm>
        </p:spPr>
        <p:txBody>
          <a:bodyPr>
            <a:normAutofit/>
          </a:bodyPr>
          <a:lstStyle/>
          <a:p>
            <a:r>
              <a:rPr lang="en-GB" sz="1500" dirty="0"/>
              <a:t>Very well.</a:t>
            </a:r>
          </a:p>
          <a:p>
            <a:r>
              <a:rPr lang="en-GB" sz="1500" dirty="0"/>
              <a:t>He is extremely settled.</a:t>
            </a:r>
          </a:p>
          <a:p>
            <a:r>
              <a:rPr lang="en-GB" sz="1500" dirty="0"/>
              <a:t>Relatively well, adapted well to new routines.</a:t>
            </a:r>
          </a:p>
          <a:p>
            <a:r>
              <a:rPr lang="en-GB" sz="1500" dirty="0"/>
              <a:t>She settled into her year group very well and adapted quickly to the new routines.</a:t>
            </a:r>
          </a:p>
          <a:p>
            <a:r>
              <a:rPr lang="en-GB" sz="1500" dirty="0"/>
              <a:t>With ease due to calm welcoming environment.  </a:t>
            </a:r>
          </a:p>
          <a:p>
            <a:r>
              <a:rPr lang="en-GB" sz="1500" dirty="0"/>
              <a:t>It was a nice, easy transition for her coming from the nursery. She already knew most of the teachers and she loves them so I think she already felt quite comfortable. Every part of it felt very well supported by all members of the school.</a:t>
            </a:r>
          </a:p>
          <a:p>
            <a:r>
              <a:rPr lang="en-GB" sz="1500" dirty="0"/>
              <a:t>He has settled well and has transitioned to the new year with its higher learning expectations and other developments in learning. He was ready for the new challenge and is excited by the new things he is learning.</a:t>
            </a:r>
          </a:p>
          <a:p>
            <a:r>
              <a:rPr lang="en-GB" sz="1500" dirty="0"/>
              <a:t>Really well.</a:t>
            </a:r>
          </a:p>
          <a:p>
            <a:r>
              <a:rPr lang="en-GB" sz="1500" dirty="0"/>
              <a:t>Still having a few problems, seems to be struggling with following routines/instructions, doesn't seem to want to participate in whole class activities, wants to be in control and do things on his terms.</a:t>
            </a:r>
          </a:p>
          <a:p>
            <a:endParaRPr lang="en-GB" dirty="0"/>
          </a:p>
          <a:p>
            <a:endParaRPr lang="en-GB" dirty="0"/>
          </a:p>
        </p:txBody>
      </p:sp>
    </p:spTree>
    <p:extLst>
      <p:ext uri="{BB962C8B-B14F-4D97-AF65-F5344CB8AC3E}">
        <p14:creationId xmlns:p14="http://schemas.microsoft.com/office/powerpoint/2010/main" val="1844138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28B64-C300-D102-E0B1-F4A6040C031E}"/>
              </a:ext>
            </a:extLst>
          </p:cNvPr>
          <p:cNvSpPr>
            <a:spLocks noGrp="1"/>
          </p:cNvSpPr>
          <p:nvPr>
            <p:ph type="title"/>
          </p:nvPr>
        </p:nvSpPr>
        <p:spPr>
          <a:xfrm>
            <a:off x="677334" y="609600"/>
            <a:ext cx="8596668" cy="665527"/>
          </a:xfrm>
        </p:spPr>
        <p:txBody>
          <a:bodyPr>
            <a:normAutofit fontScale="90000"/>
          </a:bodyPr>
          <a:lstStyle/>
          <a:p>
            <a:r>
              <a:rPr lang="en-GB" sz="2200" b="1" dirty="0"/>
              <a:t>What information and experiences did you receive prior to the transition that supported the transition?</a:t>
            </a:r>
            <a:br>
              <a:rPr lang="en-GB" sz="2200" b="1" dirty="0"/>
            </a:br>
            <a:br>
              <a:rPr lang="en-GB" dirty="0"/>
            </a:br>
            <a:endParaRPr lang="en-GB" dirty="0"/>
          </a:p>
        </p:txBody>
      </p:sp>
      <p:sp>
        <p:nvSpPr>
          <p:cNvPr id="3" name="Content Placeholder 2">
            <a:extLst>
              <a:ext uri="{FF2B5EF4-FFF2-40B4-BE49-F238E27FC236}">
                <a16:creationId xmlns:a16="http://schemas.microsoft.com/office/drawing/2014/main" id="{76B24E88-3A9C-D3F1-A3AE-274FEAE463C1}"/>
              </a:ext>
            </a:extLst>
          </p:cNvPr>
          <p:cNvSpPr>
            <a:spLocks noGrp="1"/>
          </p:cNvSpPr>
          <p:nvPr>
            <p:ph idx="1"/>
          </p:nvPr>
        </p:nvSpPr>
        <p:spPr>
          <a:xfrm>
            <a:off x="677334" y="1434517"/>
            <a:ext cx="8596668" cy="5262374"/>
          </a:xfrm>
        </p:spPr>
        <p:txBody>
          <a:bodyPr>
            <a:normAutofit fontScale="85000" lnSpcReduction="10000"/>
          </a:bodyPr>
          <a:lstStyle/>
          <a:p>
            <a:r>
              <a:rPr lang="en-GB" dirty="0"/>
              <a:t>My child had moving up sessions, some staff changes initially. Meet &amp; greet/stay and play useful. </a:t>
            </a:r>
          </a:p>
          <a:p>
            <a:r>
              <a:rPr lang="en-GB" dirty="0"/>
              <a:t>Meeting with teacher, stay and play days.</a:t>
            </a:r>
          </a:p>
          <a:p>
            <a:r>
              <a:rPr lang="en-GB" dirty="0"/>
              <a:t>Not sure I received any.</a:t>
            </a:r>
          </a:p>
          <a:p>
            <a:r>
              <a:rPr lang="en-GB" dirty="0"/>
              <a:t>Taster sessions, uniform sent to nursery. </a:t>
            </a:r>
          </a:p>
          <a:p>
            <a:r>
              <a:rPr lang="en-GB" dirty="0"/>
              <a:t>Settling in sessions I think they worked really well. It made him very excited at the thought of starting school.  </a:t>
            </a:r>
          </a:p>
          <a:p>
            <a:r>
              <a:rPr lang="en-GB" dirty="0"/>
              <a:t>Class teacher, routine, expectations. </a:t>
            </a:r>
          </a:p>
          <a:p>
            <a:r>
              <a:rPr lang="en-GB" dirty="0"/>
              <a:t>She met her most recent Year 4 teacher before she started full time by having her teach the class a few afternoons a week. This gave her a chance to get used to the new teacher. She looked forward to having Mrs </a:t>
            </a:r>
            <a:r>
              <a:rPr lang="en-GB" dirty="0" err="1"/>
              <a:t>Logie</a:t>
            </a:r>
            <a:r>
              <a:rPr lang="en-GB" dirty="0"/>
              <a:t> take over the class after Christmas. </a:t>
            </a:r>
          </a:p>
          <a:p>
            <a:r>
              <a:rPr lang="en-GB" dirty="0"/>
              <a:t>Settling in sessions helped.</a:t>
            </a:r>
          </a:p>
          <a:p>
            <a:r>
              <a:rPr lang="en-GB" dirty="0"/>
              <a:t>Information regarding moving up days and what work the children would be covering for the coming academic year. </a:t>
            </a:r>
          </a:p>
          <a:p>
            <a:r>
              <a:rPr lang="en-GB" dirty="0"/>
              <a:t>Meet the teacher with Mrs Riley who explained what work was to be covered with the children and ways we could help the children with learning. </a:t>
            </a:r>
          </a:p>
          <a:p>
            <a:r>
              <a:rPr lang="en-GB" dirty="0"/>
              <a:t>Met her teacher and had an overview of the learning. </a:t>
            </a:r>
          </a:p>
          <a:p>
            <a:r>
              <a:rPr lang="en-GB" dirty="0"/>
              <a:t>2 day moving up.</a:t>
            </a:r>
          </a:p>
          <a:p>
            <a:endParaRPr lang="en-GB" dirty="0"/>
          </a:p>
          <a:p>
            <a:endParaRPr lang="en-GB" dirty="0"/>
          </a:p>
        </p:txBody>
      </p:sp>
    </p:spTree>
    <p:extLst>
      <p:ext uri="{BB962C8B-B14F-4D97-AF65-F5344CB8AC3E}">
        <p14:creationId xmlns:p14="http://schemas.microsoft.com/office/powerpoint/2010/main" val="3533645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28B64-C300-D102-E0B1-F4A6040C031E}"/>
              </a:ext>
            </a:extLst>
          </p:cNvPr>
          <p:cNvSpPr>
            <a:spLocks noGrp="1"/>
          </p:cNvSpPr>
          <p:nvPr>
            <p:ph type="title"/>
          </p:nvPr>
        </p:nvSpPr>
        <p:spPr>
          <a:xfrm>
            <a:off x="677334" y="609600"/>
            <a:ext cx="8596668" cy="665527"/>
          </a:xfrm>
        </p:spPr>
        <p:txBody>
          <a:bodyPr>
            <a:normAutofit fontScale="90000"/>
          </a:bodyPr>
          <a:lstStyle/>
          <a:p>
            <a:r>
              <a:rPr lang="en-GB" sz="2200" b="1" dirty="0"/>
              <a:t>What information and experiences did you receive prior to the transition that supported the transition?</a:t>
            </a:r>
            <a:br>
              <a:rPr lang="en-GB" sz="2200" b="1" dirty="0"/>
            </a:br>
            <a:br>
              <a:rPr lang="en-GB" dirty="0"/>
            </a:br>
            <a:endParaRPr lang="en-GB" dirty="0"/>
          </a:p>
        </p:txBody>
      </p:sp>
      <p:sp>
        <p:nvSpPr>
          <p:cNvPr id="3" name="Content Placeholder 2">
            <a:extLst>
              <a:ext uri="{FF2B5EF4-FFF2-40B4-BE49-F238E27FC236}">
                <a16:creationId xmlns:a16="http://schemas.microsoft.com/office/drawing/2014/main" id="{76B24E88-3A9C-D3F1-A3AE-274FEAE463C1}"/>
              </a:ext>
            </a:extLst>
          </p:cNvPr>
          <p:cNvSpPr>
            <a:spLocks noGrp="1"/>
          </p:cNvSpPr>
          <p:nvPr>
            <p:ph idx="1"/>
          </p:nvPr>
        </p:nvSpPr>
        <p:spPr>
          <a:xfrm>
            <a:off x="677334" y="1434517"/>
            <a:ext cx="8596668" cy="5323334"/>
          </a:xfrm>
        </p:spPr>
        <p:txBody>
          <a:bodyPr>
            <a:normAutofit/>
          </a:bodyPr>
          <a:lstStyle/>
          <a:p>
            <a:r>
              <a:rPr lang="en-GB" sz="1500" dirty="0"/>
              <a:t>Settling in days were brilliant and the glitter was such a lovely thing to do before starting. Also the lunch tasting was really helpful. </a:t>
            </a:r>
          </a:p>
          <a:p>
            <a:r>
              <a:rPr lang="en-GB" sz="1500" dirty="0"/>
              <a:t>Excellent parents evening feedback</a:t>
            </a:r>
          </a:p>
          <a:p>
            <a:r>
              <a:rPr lang="en-GB" sz="1500" dirty="0"/>
              <a:t>We looked round and got all paperwork needed.</a:t>
            </a:r>
          </a:p>
          <a:p>
            <a:r>
              <a:rPr lang="en-GB" sz="1500" dirty="0"/>
              <a:t>Transition days in the new class and with the new teacher are invaluable.</a:t>
            </a:r>
          </a:p>
          <a:p>
            <a:r>
              <a:rPr lang="en-GB" sz="1500" dirty="0"/>
              <a:t>Unsure</a:t>
            </a:r>
          </a:p>
          <a:p>
            <a:r>
              <a:rPr lang="en-GB" sz="1500" dirty="0"/>
              <a:t>Meeting the teacher during the transition process (2 day introduction) was key to a smooth transition.</a:t>
            </a:r>
          </a:p>
          <a:p>
            <a:r>
              <a:rPr lang="en-GB" sz="1500" dirty="0"/>
              <a:t>Information about him provided to school from nursery. Class teacher came to meet with him in nursery to slowly build trusting relationship. He was invited into school to visit reception class meet staff and pupils which was really helpful to build his understanding of school and his excitement about starting.</a:t>
            </a:r>
          </a:p>
          <a:p>
            <a:r>
              <a:rPr lang="en-GB" sz="1500" dirty="0"/>
              <a:t>Who the teachers were going to be. We had days were parents were invited in which was nice and then a gradual start. I think she really benefitted from having her buddy. She talks about her all of the time and she has lots of fond memories and I think it was really helpful for her and helped her to feel good about going to school.</a:t>
            </a:r>
          </a:p>
          <a:p>
            <a:r>
              <a:rPr lang="en-GB" sz="1500" dirty="0"/>
              <a:t>He was familiar with where his classroom would be and who would be teaching him. We felt happy with and confident in the transition process.</a:t>
            </a:r>
          </a:p>
          <a:p>
            <a:endParaRPr lang="en-GB" dirty="0"/>
          </a:p>
          <a:p>
            <a:endParaRPr lang="en-GB" dirty="0"/>
          </a:p>
        </p:txBody>
      </p:sp>
    </p:spTree>
    <p:extLst>
      <p:ext uri="{BB962C8B-B14F-4D97-AF65-F5344CB8AC3E}">
        <p14:creationId xmlns:p14="http://schemas.microsoft.com/office/powerpoint/2010/main" val="2121083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28B64-C300-D102-E0B1-F4A6040C031E}"/>
              </a:ext>
            </a:extLst>
          </p:cNvPr>
          <p:cNvSpPr>
            <a:spLocks noGrp="1"/>
          </p:cNvSpPr>
          <p:nvPr>
            <p:ph type="title"/>
          </p:nvPr>
        </p:nvSpPr>
        <p:spPr>
          <a:xfrm>
            <a:off x="677334" y="609600"/>
            <a:ext cx="8596668" cy="665527"/>
          </a:xfrm>
        </p:spPr>
        <p:txBody>
          <a:bodyPr>
            <a:normAutofit fontScale="90000"/>
          </a:bodyPr>
          <a:lstStyle/>
          <a:p>
            <a:r>
              <a:rPr lang="en-GB" sz="2200" b="1" dirty="0"/>
              <a:t>What information and experiences would have made this experience better for you and your child?</a:t>
            </a:r>
            <a:br>
              <a:rPr lang="en-GB" sz="2200" b="1" dirty="0"/>
            </a:br>
            <a:br>
              <a:rPr lang="en-GB" sz="2200" b="1" dirty="0"/>
            </a:br>
            <a:br>
              <a:rPr lang="en-GB" dirty="0"/>
            </a:br>
            <a:endParaRPr lang="en-GB" dirty="0"/>
          </a:p>
        </p:txBody>
      </p:sp>
      <p:sp>
        <p:nvSpPr>
          <p:cNvPr id="3" name="Content Placeholder 2">
            <a:extLst>
              <a:ext uri="{FF2B5EF4-FFF2-40B4-BE49-F238E27FC236}">
                <a16:creationId xmlns:a16="http://schemas.microsoft.com/office/drawing/2014/main" id="{76B24E88-3A9C-D3F1-A3AE-274FEAE463C1}"/>
              </a:ext>
            </a:extLst>
          </p:cNvPr>
          <p:cNvSpPr>
            <a:spLocks noGrp="1"/>
          </p:cNvSpPr>
          <p:nvPr>
            <p:ph idx="1"/>
          </p:nvPr>
        </p:nvSpPr>
        <p:spPr>
          <a:xfrm>
            <a:off x="677334" y="1434517"/>
            <a:ext cx="8596668" cy="5349460"/>
          </a:xfrm>
        </p:spPr>
        <p:txBody>
          <a:bodyPr>
            <a:normAutofit fontScale="85000" lnSpcReduction="20000"/>
          </a:bodyPr>
          <a:lstStyle/>
          <a:p>
            <a:r>
              <a:rPr lang="en-GB" dirty="0"/>
              <a:t>More talking points that she could bring home. </a:t>
            </a:r>
          </a:p>
          <a:p>
            <a:r>
              <a:rPr lang="en-GB" dirty="0"/>
              <a:t>I wouldn't change anything as I feel he did settle at first and then the more he's got used to being in school he is trying to push the boundaries and be in control.</a:t>
            </a:r>
          </a:p>
          <a:p>
            <a:r>
              <a:rPr lang="en-GB" dirty="0"/>
              <a:t>More transition days.</a:t>
            </a:r>
          </a:p>
          <a:p>
            <a:r>
              <a:rPr lang="en-GB" dirty="0"/>
              <a:t>I feel it was handled perfectly, I have nothing to add to make it better. </a:t>
            </a:r>
          </a:p>
          <a:p>
            <a:r>
              <a:rPr lang="en-GB" dirty="0"/>
              <a:t>A one-minute introduction to what the class is like that has been recorded by the children. </a:t>
            </a:r>
          </a:p>
          <a:p>
            <a:r>
              <a:rPr lang="en-GB" dirty="0"/>
              <a:t>It would have been good to have met the new teacher when she took over from the previous one. Maybe a meet the teacher session or even an introduction letter sent home. </a:t>
            </a:r>
          </a:p>
          <a:p>
            <a:r>
              <a:rPr lang="en-GB" dirty="0"/>
              <a:t>Further moving up days.</a:t>
            </a:r>
          </a:p>
          <a:p>
            <a:r>
              <a:rPr lang="en-GB" dirty="0"/>
              <a:t>Support and partnership with teachers.</a:t>
            </a:r>
          </a:p>
          <a:p>
            <a:r>
              <a:rPr lang="en-GB" dirty="0"/>
              <a:t>Maybe a timetable for the children and adults to look at together e.g. What is going to be taught and also what’s expected.</a:t>
            </a:r>
          </a:p>
          <a:p>
            <a:r>
              <a:rPr lang="en-GB" dirty="0"/>
              <a:t>Really pleased with transition from nursery to school. Lots of exposure to school and staff helped. The teddy of bow for the children over the holidays was an extra special thought that helped children to feel excited and a part of school already. </a:t>
            </a:r>
          </a:p>
          <a:p>
            <a:r>
              <a:rPr lang="en-GB" dirty="0"/>
              <a:t>I don't think there is anything in particular. It was all quite smooth.</a:t>
            </a:r>
          </a:p>
          <a:p>
            <a:r>
              <a:rPr lang="en-GB" dirty="0"/>
              <a:t>Potentially, time allowing, an opportunity to meet the Year 1 teachers before the summer. However, I feel confident that had I requested this, the school would have done everything to facilitate accommodating this request.</a:t>
            </a:r>
          </a:p>
          <a:p>
            <a:endParaRPr lang="en-GB" dirty="0"/>
          </a:p>
          <a:p>
            <a:endParaRPr lang="en-GB" dirty="0"/>
          </a:p>
        </p:txBody>
      </p:sp>
    </p:spTree>
    <p:extLst>
      <p:ext uri="{BB962C8B-B14F-4D97-AF65-F5344CB8AC3E}">
        <p14:creationId xmlns:p14="http://schemas.microsoft.com/office/powerpoint/2010/main" val="646490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28B64-C300-D102-E0B1-F4A6040C031E}"/>
              </a:ext>
            </a:extLst>
          </p:cNvPr>
          <p:cNvSpPr>
            <a:spLocks noGrp="1"/>
          </p:cNvSpPr>
          <p:nvPr>
            <p:ph type="title"/>
          </p:nvPr>
        </p:nvSpPr>
        <p:spPr>
          <a:xfrm>
            <a:off x="677334" y="609600"/>
            <a:ext cx="8596668" cy="665527"/>
          </a:xfrm>
        </p:spPr>
        <p:txBody>
          <a:bodyPr>
            <a:normAutofit fontScale="90000"/>
          </a:bodyPr>
          <a:lstStyle/>
          <a:p>
            <a:r>
              <a:rPr lang="en-GB" sz="2200" b="1" dirty="0"/>
              <a:t>What information would you like to receive prior to the move to the next year group to support the transition?</a:t>
            </a:r>
            <a:br>
              <a:rPr lang="en-GB" sz="2200" b="1" dirty="0"/>
            </a:br>
            <a:br>
              <a:rPr lang="en-GB" sz="2200" b="1" dirty="0"/>
            </a:br>
            <a:br>
              <a:rPr lang="en-GB" sz="2200" b="1" dirty="0"/>
            </a:br>
            <a:br>
              <a:rPr lang="en-GB" dirty="0"/>
            </a:br>
            <a:endParaRPr lang="en-GB" dirty="0"/>
          </a:p>
        </p:txBody>
      </p:sp>
      <p:sp>
        <p:nvSpPr>
          <p:cNvPr id="3" name="Content Placeholder 2">
            <a:extLst>
              <a:ext uri="{FF2B5EF4-FFF2-40B4-BE49-F238E27FC236}">
                <a16:creationId xmlns:a16="http://schemas.microsoft.com/office/drawing/2014/main" id="{76B24E88-3A9C-D3F1-A3AE-274FEAE463C1}"/>
              </a:ext>
            </a:extLst>
          </p:cNvPr>
          <p:cNvSpPr>
            <a:spLocks noGrp="1"/>
          </p:cNvSpPr>
          <p:nvPr>
            <p:ph idx="1"/>
          </p:nvPr>
        </p:nvSpPr>
        <p:spPr>
          <a:xfrm>
            <a:off x="677334" y="1434517"/>
            <a:ext cx="8596668" cy="4513437"/>
          </a:xfrm>
        </p:spPr>
        <p:txBody>
          <a:bodyPr>
            <a:normAutofit fontScale="62500" lnSpcReduction="20000"/>
          </a:bodyPr>
          <a:lstStyle/>
          <a:p>
            <a:r>
              <a:rPr lang="en-GB" sz="2400" dirty="0"/>
              <a:t>Think it is available on your website.  </a:t>
            </a:r>
          </a:p>
          <a:p>
            <a:r>
              <a:rPr lang="en-GB" sz="2400" dirty="0"/>
              <a:t>Difference between juniors and infants.</a:t>
            </a:r>
          </a:p>
          <a:p>
            <a:r>
              <a:rPr lang="en-GB" sz="2400" dirty="0"/>
              <a:t>When transition days are, how they're going to support him in the transition, how Year 1 is different to reception and what the expectations are.</a:t>
            </a:r>
          </a:p>
          <a:p>
            <a:r>
              <a:rPr lang="en-GB" sz="2400" dirty="0"/>
              <a:t>Introduction from new teacher/ classroom staff. What exciting things the kids can look forward to. What clubs might be available to them. Information that makes them excited about coming to school and entering a new academic year. </a:t>
            </a:r>
          </a:p>
          <a:p>
            <a:r>
              <a:rPr lang="en-GB" sz="2400" dirty="0"/>
              <a:t>Any key dates, information. Names of staff. </a:t>
            </a:r>
          </a:p>
          <a:p>
            <a:r>
              <a:rPr lang="en-GB" sz="2400" dirty="0"/>
              <a:t>Key Curriculum objectives, and topics of learning throughout the year. I understand Mrs Riley loves music and brings this into the classroom. He loves music and would really thrive from this. </a:t>
            </a:r>
          </a:p>
          <a:p>
            <a:r>
              <a:rPr lang="en-GB" sz="2400" dirty="0"/>
              <a:t>Potential trips, wider opportunities. </a:t>
            </a:r>
          </a:p>
          <a:p>
            <a:r>
              <a:rPr lang="en-GB" sz="2400" dirty="0"/>
              <a:t>Might be useful to see a timetable, pe days etc.</a:t>
            </a:r>
          </a:p>
          <a:p>
            <a:r>
              <a:rPr lang="en-GB" sz="2400" dirty="0"/>
              <a:t>Who the teaching staff will be, which classroom, what they will be learning.  </a:t>
            </a:r>
          </a:p>
          <a:p>
            <a:r>
              <a:rPr lang="en-GB" sz="2400" dirty="0"/>
              <a:t>Practical information regarding subjects to be covered and meet the teacher days.</a:t>
            </a:r>
          </a:p>
          <a:p>
            <a:r>
              <a:rPr lang="en-GB" sz="2400" dirty="0"/>
              <a:t>Style of learning to aid with homework. </a:t>
            </a:r>
          </a:p>
          <a:p>
            <a:endParaRPr lang="en-GB" dirty="0"/>
          </a:p>
        </p:txBody>
      </p:sp>
    </p:spTree>
    <p:extLst>
      <p:ext uri="{BB962C8B-B14F-4D97-AF65-F5344CB8AC3E}">
        <p14:creationId xmlns:p14="http://schemas.microsoft.com/office/powerpoint/2010/main" val="1687334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28B64-C300-D102-E0B1-F4A6040C031E}"/>
              </a:ext>
            </a:extLst>
          </p:cNvPr>
          <p:cNvSpPr>
            <a:spLocks noGrp="1"/>
          </p:cNvSpPr>
          <p:nvPr>
            <p:ph type="title"/>
          </p:nvPr>
        </p:nvSpPr>
        <p:spPr>
          <a:xfrm>
            <a:off x="677334" y="609600"/>
            <a:ext cx="8596668" cy="665527"/>
          </a:xfrm>
        </p:spPr>
        <p:txBody>
          <a:bodyPr>
            <a:normAutofit fontScale="90000"/>
          </a:bodyPr>
          <a:lstStyle/>
          <a:p>
            <a:r>
              <a:rPr lang="en-GB" sz="2200" b="1" dirty="0"/>
              <a:t>What information would you like to receive prior to the move to the next year group to support the transition?</a:t>
            </a:r>
            <a:br>
              <a:rPr lang="en-GB" sz="2200" b="1" dirty="0"/>
            </a:br>
            <a:br>
              <a:rPr lang="en-GB" sz="2200" b="1" dirty="0"/>
            </a:br>
            <a:br>
              <a:rPr lang="en-GB" sz="2200" b="1" dirty="0"/>
            </a:br>
            <a:br>
              <a:rPr lang="en-GB" dirty="0"/>
            </a:br>
            <a:endParaRPr lang="en-GB" dirty="0"/>
          </a:p>
        </p:txBody>
      </p:sp>
      <p:sp>
        <p:nvSpPr>
          <p:cNvPr id="3" name="Content Placeholder 2">
            <a:extLst>
              <a:ext uri="{FF2B5EF4-FFF2-40B4-BE49-F238E27FC236}">
                <a16:creationId xmlns:a16="http://schemas.microsoft.com/office/drawing/2014/main" id="{76B24E88-3A9C-D3F1-A3AE-274FEAE463C1}"/>
              </a:ext>
            </a:extLst>
          </p:cNvPr>
          <p:cNvSpPr>
            <a:spLocks noGrp="1"/>
          </p:cNvSpPr>
          <p:nvPr>
            <p:ph idx="1"/>
          </p:nvPr>
        </p:nvSpPr>
        <p:spPr>
          <a:xfrm>
            <a:off x="677334" y="1407413"/>
            <a:ext cx="8596668" cy="4043174"/>
          </a:xfrm>
        </p:spPr>
        <p:txBody>
          <a:bodyPr>
            <a:normAutofit/>
          </a:bodyPr>
          <a:lstStyle/>
          <a:p>
            <a:r>
              <a:rPr lang="en-GB" sz="1500" dirty="0"/>
              <a:t>2/3 days morning </a:t>
            </a:r>
          </a:p>
          <a:p>
            <a:r>
              <a:rPr lang="en-GB" sz="1500" dirty="0"/>
              <a:t>How day to day differs in KS1 to reception.</a:t>
            </a:r>
          </a:p>
          <a:p>
            <a:r>
              <a:rPr lang="en-GB" sz="1500" dirty="0"/>
              <a:t>Just the same kind of information we got for reception.</a:t>
            </a:r>
          </a:p>
          <a:p>
            <a:r>
              <a:rPr lang="en-GB" sz="1500" dirty="0"/>
              <a:t>Details on who his teacher will be.</a:t>
            </a:r>
          </a:p>
          <a:p>
            <a:r>
              <a:rPr lang="en-GB" sz="1500" dirty="0"/>
              <a:t>Pre-visit to the school, an example of a typical daily routine, tips for organisation and time management. </a:t>
            </a:r>
          </a:p>
          <a:p>
            <a:r>
              <a:rPr lang="en-GB" sz="1500" dirty="0"/>
              <a:t>As above a timetable of events, what the children will be learning about. </a:t>
            </a:r>
          </a:p>
          <a:p>
            <a:r>
              <a:rPr lang="en-GB" sz="1500" dirty="0"/>
              <a:t>Possible a brief breakdown of what a standard day looks like to help child understand at home what they can expect. </a:t>
            </a:r>
          </a:p>
          <a:p>
            <a:r>
              <a:rPr lang="en-GB" sz="1500" dirty="0"/>
              <a:t>What we can do to prepare him ahead of transition over summer. what differences there might be to the school day/learning styles to begin to familiarise him ahead of new year. </a:t>
            </a:r>
          </a:p>
          <a:p>
            <a:endParaRPr lang="en-GB" dirty="0"/>
          </a:p>
          <a:p>
            <a:endParaRPr lang="en-GB" dirty="0"/>
          </a:p>
        </p:txBody>
      </p:sp>
    </p:spTree>
    <p:extLst>
      <p:ext uri="{BB962C8B-B14F-4D97-AF65-F5344CB8AC3E}">
        <p14:creationId xmlns:p14="http://schemas.microsoft.com/office/powerpoint/2010/main" val="28295514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67</TotalTime>
  <Words>1852</Words>
  <Application>Microsoft Office PowerPoint</Application>
  <PresentationFormat>Widescreen</PresentationFormat>
  <Paragraphs>100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Transition Questionnaire Feedback </vt:lpstr>
      <vt:lpstr>PowerPoint Presentation</vt:lpstr>
      <vt:lpstr>How do you feel your child settled into their current year group? </vt:lpstr>
      <vt:lpstr>How do you feel your child settled into their current year group? </vt:lpstr>
      <vt:lpstr>What information and experiences did you receive prior to the transition that supported the transition?  </vt:lpstr>
      <vt:lpstr>What information and experiences did you receive prior to the transition that supported the transition?  </vt:lpstr>
      <vt:lpstr>What information and experiences would have made this experience better for you and your child?   </vt:lpstr>
      <vt:lpstr>What information would you like to receive prior to the move to the next year group to support the transition?    </vt:lpstr>
      <vt:lpstr>What information would you like to receive prior to the move to the next year group to support the transition?    </vt:lpstr>
      <vt:lpstr>What experiences do you think would benefit you and your child prior to moving to the next year group?     </vt:lpstr>
      <vt:lpstr>Any other comments to improve our transition between year groups?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Questionnaire Feedback</dc:title>
  <dc:creator>jenny Garner</dc:creator>
  <cp:lastModifiedBy>jenny Garner</cp:lastModifiedBy>
  <cp:revision>4</cp:revision>
  <dcterms:created xsi:type="dcterms:W3CDTF">2023-03-16T13:52:45Z</dcterms:created>
  <dcterms:modified xsi:type="dcterms:W3CDTF">2023-03-29T13:31:13Z</dcterms:modified>
</cp:coreProperties>
</file>