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3"/>
  </p:notesMasterIdLst>
  <p:sldIdLst>
    <p:sldId id="256" r:id="rId5"/>
    <p:sldId id="307" r:id="rId6"/>
    <p:sldId id="316" r:id="rId7"/>
    <p:sldId id="317" r:id="rId8"/>
    <p:sldId id="318" r:id="rId9"/>
    <p:sldId id="319" r:id="rId10"/>
    <p:sldId id="320" r:id="rId11"/>
    <p:sldId id="3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F870E6-7DF9-AC87-F249-A11577589E26}" name="Boden, Daniel" initials="BD" userId="S::daniel.boden@taw.org.uk::9980552c-25fc-40bd-a180-17eb0e75ab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CC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6124D-BD62-43D9-89BE-C1158E9182BF}" v="3" dt="2023-06-06T09:27:20.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63" d="100"/>
          <a:sy n="63" d="100"/>
        </p:scale>
        <p:origin x="6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Tom" userId="0f19044a-af07-42eb-b77d-9185a2b2bb0d" providerId="ADAL" clId="{3AE6124D-BD62-43D9-89BE-C1158E9182BF}"/>
    <pc:docChg chg="custSel modSld">
      <pc:chgData name="Allen, Tom" userId="0f19044a-af07-42eb-b77d-9185a2b2bb0d" providerId="ADAL" clId="{3AE6124D-BD62-43D9-89BE-C1158E9182BF}" dt="2023-06-06T09:27:20.218" v="8" actId="113"/>
      <pc:docMkLst>
        <pc:docMk/>
      </pc:docMkLst>
      <pc:sldChg chg="modSp">
        <pc:chgData name="Allen, Tom" userId="0f19044a-af07-42eb-b77d-9185a2b2bb0d" providerId="ADAL" clId="{3AE6124D-BD62-43D9-89BE-C1158E9182BF}" dt="2023-06-06T09:27:20.218" v="8" actId="113"/>
        <pc:sldMkLst>
          <pc:docMk/>
          <pc:sldMk cId="3320052313" sldId="316"/>
        </pc:sldMkLst>
        <pc:spChg chg="mod">
          <ac:chgData name="Allen, Tom" userId="0f19044a-af07-42eb-b77d-9185a2b2bb0d" providerId="ADAL" clId="{3AE6124D-BD62-43D9-89BE-C1158E9182BF}" dt="2023-06-06T09:27:20.218" v="8" actId="113"/>
          <ac:spMkLst>
            <pc:docMk/>
            <pc:sldMk cId="3320052313" sldId="316"/>
            <ac:spMk id="3" creationId="{319BF249-F23B-B9E5-69AA-3BDDF0844EFA}"/>
          </ac:spMkLst>
        </pc:spChg>
      </pc:sldChg>
      <pc:sldChg chg="modSp">
        <pc:chgData name="Allen, Tom" userId="0f19044a-af07-42eb-b77d-9185a2b2bb0d" providerId="ADAL" clId="{3AE6124D-BD62-43D9-89BE-C1158E9182BF}" dt="2023-06-06T09:26:58.364" v="7" actId="113"/>
        <pc:sldMkLst>
          <pc:docMk/>
          <pc:sldMk cId="1108377921" sldId="319"/>
        </pc:sldMkLst>
        <pc:spChg chg="mod">
          <ac:chgData name="Allen, Tom" userId="0f19044a-af07-42eb-b77d-9185a2b2bb0d" providerId="ADAL" clId="{3AE6124D-BD62-43D9-89BE-C1158E9182BF}" dt="2023-06-06T09:26:58.364" v="7" actId="113"/>
          <ac:spMkLst>
            <pc:docMk/>
            <pc:sldMk cId="1108377921" sldId="319"/>
            <ac:spMk id="3" creationId="{7BAD2ED7-FE18-F416-BF89-44DE7104877C}"/>
          </ac:spMkLst>
        </pc:spChg>
      </pc:sldChg>
      <pc:sldChg chg="addSp delSp modSp mod">
        <pc:chgData name="Allen, Tom" userId="0f19044a-af07-42eb-b77d-9185a2b2bb0d" providerId="ADAL" clId="{3AE6124D-BD62-43D9-89BE-C1158E9182BF}" dt="2023-06-06T09:26:50.694" v="6" actId="14100"/>
        <pc:sldMkLst>
          <pc:docMk/>
          <pc:sldMk cId="133399105" sldId="321"/>
        </pc:sldMkLst>
        <pc:picChg chg="add mod">
          <ac:chgData name="Allen, Tom" userId="0f19044a-af07-42eb-b77d-9185a2b2bb0d" providerId="ADAL" clId="{3AE6124D-BD62-43D9-89BE-C1158E9182BF}" dt="2023-06-06T09:26:50.694" v="6" actId="14100"/>
          <ac:picMkLst>
            <pc:docMk/>
            <pc:sldMk cId="133399105" sldId="321"/>
            <ac:picMk id="4" creationId="{D16445B9-85E5-00C3-5A4C-2062FBA1B3DF}"/>
          </ac:picMkLst>
        </pc:picChg>
        <pc:picChg chg="del">
          <ac:chgData name="Allen, Tom" userId="0f19044a-af07-42eb-b77d-9185a2b2bb0d" providerId="ADAL" clId="{3AE6124D-BD62-43D9-89BE-C1158E9182BF}" dt="2023-06-06T09:25:46.995" v="0" actId="478"/>
          <ac:picMkLst>
            <pc:docMk/>
            <pc:sldMk cId="133399105" sldId="321"/>
            <ac:picMk id="5" creationId="{36504E9E-E4A0-9395-623A-2BF7E8C85B34}"/>
          </ac:picMkLst>
        </pc:picChg>
      </pc:sldChg>
    </pc:docChg>
  </pc:docChgLst>
  <pc:docChgLst>
    <pc:chgData name="Allen, Tom" userId="0f19044a-af07-42eb-b77d-9185a2b2bb0d" providerId="ADAL" clId="{96DDCB6C-DC7C-435A-8B8F-E57848B7570C}"/>
    <pc:docChg chg="custSel modSld">
      <pc:chgData name="Allen, Tom" userId="0f19044a-af07-42eb-b77d-9185a2b2bb0d" providerId="ADAL" clId="{96DDCB6C-DC7C-435A-8B8F-E57848B7570C}" dt="2022-09-29T14:51:00.830" v="131" actId="113"/>
      <pc:docMkLst>
        <pc:docMk/>
      </pc:docMkLst>
      <pc:sldChg chg="modSp modAnim">
        <pc:chgData name="Allen, Tom" userId="0f19044a-af07-42eb-b77d-9185a2b2bb0d" providerId="ADAL" clId="{96DDCB6C-DC7C-435A-8B8F-E57848B7570C}" dt="2022-09-29T14:36:12.608" v="20" actId="20577"/>
        <pc:sldMkLst>
          <pc:docMk/>
          <pc:sldMk cId="2498214880" sldId="307"/>
        </pc:sldMkLst>
        <pc:graphicFrameChg chg="mod">
          <ac:chgData name="Allen, Tom" userId="0f19044a-af07-42eb-b77d-9185a2b2bb0d" providerId="ADAL" clId="{96DDCB6C-DC7C-435A-8B8F-E57848B7570C}" dt="2022-09-29T14:36:12.608" v="20" actId="20577"/>
          <ac:graphicFrameMkLst>
            <pc:docMk/>
            <pc:sldMk cId="2498214880" sldId="307"/>
            <ac:graphicFrameMk id="13" creationId="{7C6D734D-73EE-4C7E-A621-DF682986DBD8}"/>
          </ac:graphicFrameMkLst>
        </pc:graphicFrameChg>
      </pc:sldChg>
      <pc:sldChg chg="modSp">
        <pc:chgData name="Allen, Tom" userId="0f19044a-af07-42eb-b77d-9185a2b2bb0d" providerId="ADAL" clId="{96DDCB6C-DC7C-435A-8B8F-E57848B7570C}" dt="2022-09-29T14:47:16.502" v="121" actId="113"/>
        <pc:sldMkLst>
          <pc:docMk/>
          <pc:sldMk cId="3320052313" sldId="316"/>
        </pc:sldMkLst>
        <pc:spChg chg="mod">
          <ac:chgData name="Allen, Tom" userId="0f19044a-af07-42eb-b77d-9185a2b2bb0d" providerId="ADAL" clId="{96DDCB6C-DC7C-435A-8B8F-E57848B7570C}" dt="2022-09-29T14:47:16.502" v="121" actId="113"/>
          <ac:spMkLst>
            <pc:docMk/>
            <pc:sldMk cId="3320052313" sldId="316"/>
            <ac:spMk id="3" creationId="{319BF249-F23B-B9E5-69AA-3BDDF0844EFA}"/>
          </ac:spMkLst>
        </pc:spChg>
      </pc:sldChg>
      <pc:sldChg chg="modSp mod modAnim">
        <pc:chgData name="Allen, Tom" userId="0f19044a-af07-42eb-b77d-9185a2b2bb0d" providerId="ADAL" clId="{96DDCB6C-DC7C-435A-8B8F-E57848B7570C}" dt="2022-09-29T14:47:34.894" v="125" actId="113"/>
        <pc:sldMkLst>
          <pc:docMk/>
          <pc:sldMk cId="4162963851" sldId="317"/>
        </pc:sldMkLst>
        <pc:spChg chg="mod">
          <ac:chgData name="Allen, Tom" userId="0f19044a-af07-42eb-b77d-9185a2b2bb0d" providerId="ADAL" clId="{96DDCB6C-DC7C-435A-8B8F-E57848B7570C}" dt="2022-09-29T14:47:34.894" v="125" actId="113"/>
          <ac:spMkLst>
            <pc:docMk/>
            <pc:sldMk cId="4162963851" sldId="317"/>
            <ac:spMk id="3" creationId="{73E27B09-5ACA-4926-5434-48BD18823B22}"/>
          </ac:spMkLst>
        </pc:spChg>
      </pc:sldChg>
      <pc:sldChg chg="addSp modSp mod">
        <pc:chgData name="Allen, Tom" userId="0f19044a-af07-42eb-b77d-9185a2b2bb0d" providerId="ADAL" clId="{96DDCB6C-DC7C-435A-8B8F-E57848B7570C}" dt="2022-09-29T14:50:15.079" v="129" actId="113"/>
        <pc:sldMkLst>
          <pc:docMk/>
          <pc:sldMk cId="3030162265" sldId="318"/>
        </pc:sldMkLst>
        <pc:spChg chg="mod">
          <ac:chgData name="Allen, Tom" userId="0f19044a-af07-42eb-b77d-9185a2b2bb0d" providerId="ADAL" clId="{96DDCB6C-DC7C-435A-8B8F-E57848B7570C}" dt="2022-09-29T14:50:15.079" v="129" actId="113"/>
          <ac:spMkLst>
            <pc:docMk/>
            <pc:sldMk cId="3030162265" sldId="318"/>
            <ac:spMk id="3" creationId="{C57B8E34-7D09-1175-2B0D-C66BBC5D051C}"/>
          </ac:spMkLst>
        </pc:spChg>
        <pc:picChg chg="mod">
          <ac:chgData name="Allen, Tom" userId="0f19044a-af07-42eb-b77d-9185a2b2bb0d" providerId="ADAL" clId="{96DDCB6C-DC7C-435A-8B8F-E57848B7570C}" dt="2022-09-29T14:46:38.755" v="113" actId="14100"/>
          <ac:picMkLst>
            <pc:docMk/>
            <pc:sldMk cId="3030162265" sldId="318"/>
            <ac:picMk id="4" creationId="{14120625-5A69-EF7E-1EAE-9A971330C450}"/>
          </ac:picMkLst>
        </pc:picChg>
        <pc:picChg chg="mod">
          <ac:chgData name="Allen, Tom" userId="0f19044a-af07-42eb-b77d-9185a2b2bb0d" providerId="ADAL" clId="{96DDCB6C-DC7C-435A-8B8F-E57848B7570C}" dt="2022-09-29T14:46:39.979" v="114" actId="1076"/>
          <ac:picMkLst>
            <pc:docMk/>
            <pc:sldMk cId="3030162265" sldId="318"/>
            <ac:picMk id="5" creationId="{12758B57-7F23-CD96-32AC-9041CFE24E02}"/>
          </ac:picMkLst>
        </pc:picChg>
        <pc:picChg chg="mod">
          <ac:chgData name="Allen, Tom" userId="0f19044a-af07-42eb-b77d-9185a2b2bb0d" providerId="ADAL" clId="{96DDCB6C-DC7C-435A-8B8F-E57848B7570C}" dt="2022-09-29T14:46:43.571" v="115" actId="1076"/>
          <ac:picMkLst>
            <pc:docMk/>
            <pc:sldMk cId="3030162265" sldId="318"/>
            <ac:picMk id="6" creationId="{92B078DA-6FED-96E8-9FB4-D28A6354E0CD}"/>
          </ac:picMkLst>
        </pc:picChg>
        <pc:picChg chg="add mod">
          <ac:chgData name="Allen, Tom" userId="0f19044a-af07-42eb-b77d-9185a2b2bb0d" providerId="ADAL" clId="{96DDCB6C-DC7C-435A-8B8F-E57848B7570C}" dt="2022-09-29T14:43:42.211" v="77" actId="1076"/>
          <ac:picMkLst>
            <pc:docMk/>
            <pc:sldMk cId="3030162265" sldId="318"/>
            <ac:picMk id="7" creationId="{B824CE3F-4FC8-9272-3FE5-4535F316C3C3}"/>
          </ac:picMkLst>
        </pc:picChg>
      </pc:sldChg>
      <pc:sldChg chg="modSp mod">
        <pc:chgData name="Allen, Tom" userId="0f19044a-af07-42eb-b77d-9185a2b2bb0d" providerId="ADAL" clId="{96DDCB6C-DC7C-435A-8B8F-E57848B7570C}" dt="2022-09-29T14:46:09.075" v="100" actId="14100"/>
        <pc:sldMkLst>
          <pc:docMk/>
          <pc:sldMk cId="1108377921" sldId="319"/>
        </pc:sldMkLst>
        <pc:spChg chg="mod">
          <ac:chgData name="Allen, Tom" userId="0f19044a-af07-42eb-b77d-9185a2b2bb0d" providerId="ADAL" clId="{96DDCB6C-DC7C-435A-8B8F-E57848B7570C}" dt="2022-09-29T14:46:09.075" v="100" actId="14100"/>
          <ac:spMkLst>
            <pc:docMk/>
            <pc:sldMk cId="1108377921" sldId="319"/>
            <ac:spMk id="2" creationId="{C3CF2A76-0675-4A12-197E-53DF2922F566}"/>
          </ac:spMkLst>
        </pc:spChg>
        <pc:spChg chg="mod">
          <ac:chgData name="Allen, Tom" userId="0f19044a-af07-42eb-b77d-9185a2b2bb0d" providerId="ADAL" clId="{96DDCB6C-DC7C-435A-8B8F-E57848B7570C}" dt="2022-09-29T14:46:03.216" v="99" actId="27636"/>
          <ac:spMkLst>
            <pc:docMk/>
            <pc:sldMk cId="1108377921" sldId="319"/>
            <ac:spMk id="3" creationId="{7BAD2ED7-FE18-F416-BF89-44DE7104877C}"/>
          </ac:spMkLst>
        </pc:spChg>
      </pc:sldChg>
      <pc:sldChg chg="modSp mod">
        <pc:chgData name="Allen, Tom" userId="0f19044a-af07-42eb-b77d-9185a2b2bb0d" providerId="ADAL" clId="{96DDCB6C-DC7C-435A-8B8F-E57848B7570C}" dt="2022-09-29T14:51:00.830" v="131" actId="113"/>
        <pc:sldMkLst>
          <pc:docMk/>
          <pc:sldMk cId="2916681366" sldId="320"/>
        </pc:sldMkLst>
        <pc:spChg chg="mod">
          <ac:chgData name="Allen, Tom" userId="0f19044a-af07-42eb-b77d-9185a2b2bb0d" providerId="ADAL" clId="{96DDCB6C-DC7C-435A-8B8F-E57848B7570C}" dt="2022-09-29T14:51:00.830" v="131" actId="113"/>
          <ac:spMkLst>
            <pc:docMk/>
            <pc:sldMk cId="2916681366" sldId="320"/>
            <ac:spMk id="3" creationId="{A5BC99C3-4781-63F0-5AD9-7E8255C73D48}"/>
          </ac:spMkLst>
        </pc:spChg>
      </pc:sldChg>
      <pc:sldChg chg="modSp mod">
        <pc:chgData name="Allen, Tom" userId="0f19044a-af07-42eb-b77d-9185a2b2bb0d" providerId="ADAL" clId="{96DDCB6C-DC7C-435A-8B8F-E57848B7570C}" dt="2022-09-29T14:45:46.604" v="95" actId="27636"/>
        <pc:sldMkLst>
          <pc:docMk/>
          <pc:sldMk cId="133399105" sldId="321"/>
        </pc:sldMkLst>
        <pc:spChg chg="mod">
          <ac:chgData name="Allen, Tom" userId="0f19044a-af07-42eb-b77d-9185a2b2bb0d" providerId="ADAL" clId="{96DDCB6C-DC7C-435A-8B8F-E57848B7570C}" dt="2022-09-29T14:45:41.590" v="93" actId="2711"/>
          <ac:spMkLst>
            <pc:docMk/>
            <pc:sldMk cId="133399105" sldId="321"/>
            <ac:spMk id="2" creationId="{1EB4575F-939F-6824-D0EF-5F2DFEF440E3}"/>
          </ac:spMkLst>
        </pc:spChg>
        <pc:spChg chg="mod">
          <ac:chgData name="Allen, Tom" userId="0f19044a-af07-42eb-b77d-9185a2b2bb0d" providerId="ADAL" clId="{96DDCB6C-DC7C-435A-8B8F-E57848B7570C}" dt="2022-09-29T14:45:46.604" v="95" actId="27636"/>
          <ac:spMkLst>
            <pc:docMk/>
            <pc:sldMk cId="133399105" sldId="321"/>
            <ac:spMk id="3" creationId="{F1480967-CDCA-C133-7F1F-FF8E913783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1FD10-E3C6-4BF5-984C-31C5A599025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6A450F-A8E5-41C8-BDC7-AE89CBAF6E32}">
      <dgm:prSet custT="1"/>
      <dgm:spPr>
        <a:solidFill>
          <a:srgbClr val="C00000"/>
        </a:solidFill>
      </dgm:spPr>
      <dgm:t>
        <a:bodyPr/>
        <a:lstStyle/>
        <a:p>
          <a:r>
            <a:rPr lang="en-GB" sz="2800" b="1" dirty="0">
              <a:latin typeface="Century Gothic" panose="020B0502020202020204" pitchFamily="34" charset="0"/>
            </a:rPr>
            <a:t>High Potential – students with clear and significant abilities that are in one or more subjects.</a:t>
          </a:r>
          <a:endParaRPr lang="en-US" sz="800" b="1" dirty="0">
            <a:latin typeface="Century Gothic" panose="020B0502020202020204" pitchFamily="34" charset="0"/>
          </a:endParaRPr>
        </a:p>
      </dgm:t>
    </dgm:pt>
    <dgm:pt modelId="{DF55F6CC-2EE6-4BE2-B1EC-14E6C131BB12}" type="parTrans" cxnId="{D1DE68E0-82B5-4749-92E5-F598784657E6}">
      <dgm:prSet/>
      <dgm:spPr/>
      <dgm:t>
        <a:bodyPr/>
        <a:lstStyle/>
        <a:p>
          <a:endParaRPr lang="en-US" sz="2400" b="1"/>
        </a:p>
      </dgm:t>
    </dgm:pt>
    <dgm:pt modelId="{D805F360-3CA3-4F17-8529-91B2E2612AC2}" type="sibTrans" cxnId="{D1DE68E0-82B5-4749-92E5-F598784657E6}">
      <dgm:prSet/>
      <dgm:spPr/>
      <dgm:t>
        <a:bodyPr/>
        <a:lstStyle/>
        <a:p>
          <a:endParaRPr lang="en-US" sz="2400" b="1"/>
        </a:p>
      </dgm:t>
    </dgm:pt>
    <dgm:pt modelId="{B1B63F95-F015-4E8A-826C-E6050C1133D7}">
      <dgm:prSet custT="1"/>
      <dgm:spPr>
        <a:solidFill>
          <a:srgbClr val="CC99FF"/>
        </a:solidFill>
      </dgm:spPr>
      <dgm:t>
        <a:bodyPr/>
        <a:lstStyle/>
        <a:p>
          <a:r>
            <a:rPr lang="en-US" sz="2800" b="1" dirty="0">
              <a:solidFill>
                <a:srgbClr val="7030A0"/>
              </a:solidFill>
              <a:latin typeface="Century Gothic" panose="020B0502020202020204" pitchFamily="34" charset="0"/>
            </a:rPr>
            <a:t>Exceptional Ability – students whose abilities in one or more subjects puts them amongst the top 2% nationally.</a:t>
          </a:r>
        </a:p>
      </dgm:t>
    </dgm:pt>
    <dgm:pt modelId="{90C2E39A-0AC3-4A3D-ADA5-9715275DA095}" type="parTrans" cxnId="{B8F1D83A-3E7A-4D56-B261-1E6E75A29F76}">
      <dgm:prSet/>
      <dgm:spPr/>
      <dgm:t>
        <a:bodyPr/>
        <a:lstStyle/>
        <a:p>
          <a:endParaRPr lang="en-US" sz="2400" b="1"/>
        </a:p>
      </dgm:t>
    </dgm:pt>
    <dgm:pt modelId="{42477814-0CF0-4571-A2FB-9709CE99CB51}" type="sibTrans" cxnId="{B8F1D83A-3E7A-4D56-B261-1E6E75A29F76}">
      <dgm:prSet/>
      <dgm:spPr/>
      <dgm:t>
        <a:bodyPr/>
        <a:lstStyle/>
        <a:p>
          <a:endParaRPr lang="en-US" sz="2400" b="1"/>
        </a:p>
      </dgm:t>
    </dgm:pt>
    <dgm:pt modelId="{D0F23D02-9525-462D-BA81-7922EEEF0EFF}">
      <dgm:prSet custT="1"/>
      <dgm:spPr>
        <a:solidFill>
          <a:schemeClr val="accent6">
            <a:lumMod val="40000"/>
            <a:lumOff val="60000"/>
          </a:schemeClr>
        </a:solidFill>
      </dgm:spPr>
      <dgm:t>
        <a:bodyPr/>
        <a:lstStyle/>
        <a:p>
          <a:r>
            <a:rPr lang="en-US" sz="2400" b="1" dirty="0">
              <a:solidFill>
                <a:srgbClr val="00B050"/>
              </a:solidFill>
              <a:latin typeface="Century Gothic" panose="020B0502020202020204" pitchFamily="34" charset="0"/>
            </a:rPr>
            <a:t>Ability is Fluid – we believe that all students develop at different rates and so we keep in mind that all students could display these levels of ability at any point during their time with us.</a:t>
          </a:r>
        </a:p>
      </dgm:t>
    </dgm:pt>
    <dgm:pt modelId="{F63F6242-0B96-41D1-8AD2-A71B597908E1}" type="parTrans" cxnId="{49074CFE-4D48-436A-9DC7-D4757ABBF05D}">
      <dgm:prSet/>
      <dgm:spPr/>
      <dgm:t>
        <a:bodyPr/>
        <a:lstStyle/>
        <a:p>
          <a:endParaRPr lang="en-US" sz="2400" b="1"/>
        </a:p>
      </dgm:t>
    </dgm:pt>
    <dgm:pt modelId="{E99552D3-D694-4306-93E1-3535CBE81FD9}" type="sibTrans" cxnId="{49074CFE-4D48-436A-9DC7-D4757ABBF05D}">
      <dgm:prSet/>
      <dgm:spPr/>
      <dgm:t>
        <a:bodyPr/>
        <a:lstStyle/>
        <a:p>
          <a:endParaRPr lang="en-US" sz="2400" b="1"/>
        </a:p>
      </dgm:t>
    </dgm:pt>
    <dgm:pt modelId="{7E6DD9C9-6E8A-4512-862C-5E3F0A360C61}" type="pres">
      <dgm:prSet presAssocID="{A881FD10-E3C6-4BF5-984C-31C5A599025A}" presName="linear" presStyleCnt="0">
        <dgm:presLayoutVars>
          <dgm:animLvl val="lvl"/>
          <dgm:resizeHandles val="exact"/>
        </dgm:presLayoutVars>
      </dgm:prSet>
      <dgm:spPr/>
    </dgm:pt>
    <dgm:pt modelId="{41158324-5D25-4DD0-BDB7-132EDBB23D7D}" type="pres">
      <dgm:prSet presAssocID="{406A450F-A8E5-41C8-BDC7-AE89CBAF6E32}" presName="parentText" presStyleLbl="node1" presStyleIdx="0" presStyleCnt="3">
        <dgm:presLayoutVars>
          <dgm:chMax val="0"/>
          <dgm:bulletEnabled val="1"/>
        </dgm:presLayoutVars>
      </dgm:prSet>
      <dgm:spPr/>
    </dgm:pt>
    <dgm:pt modelId="{820ED043-623E-4E2C-A0DC-EA3A968D50BF}" type="pres">
      <dgm:prSet presAssocID="{D805F360-3CA3-4F17-8529-91B2E2612AC2}" presName="spacer" presStyleCnt="0"/>
      <dgm:spPr/>
    </dgm:pt>
    <dgm:pt modelId="{61E71B6E-E798-4B07-9B77-70BA36A5071A}" type="pres">
      <dgm:prSet presAssocID="{B1B63F95-F015-4E8A-826C-E6050C1133D7}" presName="parentText" presStyleLbl="node1" presStyleIdx="1" presStyleCnt="3" custLinFactNeighborX="-1034" custLinFactNeighborY="11759">
        <dgm:presLayoutVars>
          <dgm:chMax val="0"/>
          <dgm:bulletEnabled val="1"/>
        </dgm:presLayoutVars>
      </dgm:prSet>
      <dgm:spPr/>
    </dgm:pt>
    <dgm:pt modelId="{8B762AF9-AC1F-46B5-A946-F5120505AD61}" type="pres">
      <dgm:prSet presAssocID="{42477814-0CF0-4571-A2FB-9709CE99CB51}" presName="spacer" presStyleCnt="0"/>
      <dgm:spPr/>
    </dgm:pt>
    <dgm:pt modelId="{DD011573-B884-4303-AB96-D5BFEEF98764}" type="pres">
      <dgm:prSet presAssocID="{D0F23D02-9525-462D-BA81-7922EEEF0EFF}" presName="parentText" presStyleLbl="node1" presStyleIdx="2" presStyleCnt="3">
        <dgm:presLayoutVars>
          <dgm:chMax val="0"/>
          <dgm:bulletEnabled val="1"/>
        </dgm:presLayoutVars>
      </dgm:prSet>
      <dgm:spPr/>
    </dgm:pt>
  </dgm:ptLst>
  <dgm:cxnLst>
    <dgm:cxn modelId="{CBEF0D1F-3595-4AC7-AFBA-3FF36DE9FA78}" type="presOf" srcId="{A881FD10-E3C6-4BF5-984C-31C5A599025A}" destId="{7E6DD9C9-6E8A-4512-862C-5E3F0A360C61}" srcOrd="0" destOrd="0" presId="urn:microsoft.com/office/officeart/2005/8/layout/vList2"/>
    <dgm:cxn modelId="{E5149D2A-1045-4BE5-935D-5CF61BFA0B17}" type="presOf" srcId="{406A450F-A8E5-41C8-BDC7-AE89CBAF6E32}" destId="{41158324-5D25-4DD0-BDB7-132EDBB23D7D}" srcOrd="0" destOrd="0" presId="urn:microsoft.com/office/officeart/2005/8/layout/vList2"/>
    <dgm:cxn modelId="{B8F1D83A-3E7A-4D56-B261-1E6E75A29F76}" srcId="{A881FD10-E3C6-4BF5-984C-31C5A599025A}" destId="{B1B63F95-F015-4E8A-826C-E6050C1133D7}" srcOrd="1" destOrd="0" parTransId="{90C2E39A-0AC3-4A3D-ADA5-9715275DA095}" sibTransId="{42477814-0CF0-4571-A2FB-9709CE99CB51}"/>
    <dgm:cxn modelId="{993F4463-827F-463B-BEFC-C91517E59CCB}" type="presOf" srcId="{D0F23D02-9525-462D-BA81-7922EEEF0EFF}" destId="{DD011573-B884-4303-AB96-D5BFEEF98764}" srcOrd="0" destOrd="0" presId="urn:microsoft.com/office/officeart/2005/8/layout/vList2"/>
    <dgm:cxn modelId="{3EFDAE4B-6C2F-4F29-9703-BB8D073A28E6}" type="presOf" srcId="{B1B63F95-F015-4E8A-826C-E6050C1133D7}" destId="{61E71B6E-E798-4B07-9B77-70BA36A5071A}" srcOrd="0" destOrd="0" presId="urn:microsoft.com/office/officeart/2005/8/layout/vList2"/>
    <dgm:cxn modelId="{D1DE68E0-82B5-4749-92E5-F598784657E6}" srcId="{A881FD10-E3C6-4BF5-984C-31C5A599025A}" destId="{406A450F-A8E5-41C8-BDC7-AE89CBAF6E32}" srcOrd="0" destOrd="0" parTransId="{DF55F6CC-2EE6-4BE2-B1EC-14E6C131BB12}" sibTransId="{D805F360-3CA3-4F17-8529-91B2E2612AC2}"/>
    <dgm:cxn modelId="{49074CFE-4D48-436A-9DC7-D4757ABBF05D}" srcId="{A881FD10-E3C6-4BF5-984C-31C5A599025A}" destId="{D0F23D02-9525-462D-BA81-7922EEEF0EFF}" srcOrd="2" destOrd="0" parTransId="{F63F6242-0B96-41D1-8AD2-A71B597908E1}" sibTransId="{E99552D3-D694-4306-93E1-3535CBE81FD9}"/>
    <dgm:cxn modelId="{2CADC3CC-B532-4DA9-BA54-63017B82FA06}" type="presParOf" srcId="{7E6DD9C9-6E8A-4512-862C-5E3F0A360C61}" destId="{41158324-5D25-4DD0-BDB7-132EDBB23D7D}" srcOrd="0" destOrd="0" presId="urn:microsoft.com/office/officeart/2005/8/layout/vList2"/>
    <dgm:cxn modelId="{C3D75014-AF83-4C78-A956-0FFD045F52E2}" type="presParOf" srcId="{7E6DD9C9-6E8A-4512-862C-5E3F0A360C61}" destId="{820ED043-623E-4E2C-A0DC-EA3A968D50BF}" srcOrd="1" destOrd="0" presId="urn:microsoft.com/office/officeart/2005/8/layout/vList2"/>
    <dgm:cxn modelId="{01796602-3D9E-4A88-BDA3-3999AD7B5A7B}" type="presParOf" srcId="{7E6DD9C9-6E8A-4512-862C-5E3F0A360C61}" destId="{61E71B6E-E798-4B07-9B77-70BA36A5071A}" srcOrd="2" destOrd="0" presId="urn:microsoft.com/office/officeart/2005/8/layout/vList2"/>
    <dgm:cxn modelId="{3561C969-37AF-49B3-BA72-6CB6FB921F47}" type="presParOf" srcId="{7E6DD9C9-6E8A-4512-862C-5E3F0A360C61}" destId="{8B762AF9-AC1F-46B5-A946-F5120505AD61}" srcOrd="3" destOrd="0" presId="urn:microsoft.com/office/officeart/2005/8/layout/vList2"/>
    <dgm:cxn modelId="{5E6DC022-C443-41D7-9C92-726BFF314494}" type="presParOf" srcId="{7E6DD9C9-6E8A-4512-862C-5E3F0A360C61}" destId="{DD011573-B884-4303-AB96-D5BFEEF987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58324-5D25-4DD0-BDB7-132EDBB23D7D}">
      <dsp:nvSpPr>
        <dsp:cNvPr id="0" name=""/>
        <dsp:cNvSpPr/>
      </dsp:nvSpPr>
      <dsp:spPr>
        <a:xfrm>
          <a:off x="0" y="9947"/>
          <a:ext cx="6263640" cy="210243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dirty="0">
              <a:latin typeface="Century Gothic" panose="020B0502020202020204" pitchFamily="34" charset="0"/>
            </a:rPr>
            <a:t>High Potential – students with clear and significant abilities that are in one or more subjects.</a:t>
          </a:r>
          <a:endParaRPr lang="en-US" sz="800" b="1" kern="1200" dirty="0">
            <a:latin typeface="Century Gothic" panose="020B0502020202020204" pitchFamily="34" charset="0"/>
          </a:endParaRPr>
        </a:p>
      </dsp:txBody>
      <dsp:txXfrm>
        <a:off x="102632" y="112579"/>
        <a:ext cx="6058376" cy="1897171"/>
      </dsp:txXfrm>
    </dsp:sp>
    <dsp:sp modelId="{61E71B6E-E798-4B07-9B77-70BA36A5071A}">
      <dsp:nvSpPr>
        <dsp:cNvPr id="0" name=""/>
        <dsp:cNvSpPr/>
      </dsp:nvSpPr>
      <dsp:spPr>
        <a:xfrm>
          <a:off x="0" y="2244347"/>
          <a:ext cx="6263640" cy="2102435"/>
        </a:xfrm>
        <a:prstGeom prst="roundRect">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7030A0"/>
              </a:solidFill>
              <a:latin typeface="Century Gothic" panose="020B0502020202020204" pitchFamily="34" charset="0"/>
            </a:rPr>
            <a:t>Exceptional Ability – students whose abilities in one or more subjects puts them amongst the top 2% nationally.</a:t>
          </a:r>
        </a:p>
      </dsp:txBody>
      <dsp:txXfrm>
        <a:off x="102632" y="2346979"/>
        <a:ext cx="6058376" cy="1897171"/>
      </dsp:txXfrm>
    </dsp:sp>
    <dsp:sp modelId="{DD011573-B884-4303-AB96-D5BFEEF98764}">
      <dsp:nvSpPr>
        <dsp:cNvPr id="0" name=""/>
        <dsp:cNvSpPr/>
      </dsp:nvSpPr>
      <dsp:spPr>
        <a:xfrm>
          <a:off x="0" y="4450977"/>
          <a:ext cx="6263640" cy="2102435"/>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B050"/>
              </a:solidFill>
              <a:latin typeface="Century Gothic" panose="020B0502020202020204" pitchFamily="34" charset="0"/>
            </a:rPr>
            <a:t>Ability is Fluid – we believe that all students develop at different rates and so we keep in mind that all students could display these levels of ability at any point during their time with us.</a:t>
          </a:r>
        </a:p>
      </dsp:txBody>
      <dsp:txXfrm>
        <a:off x="102632" y="4553609"/>
        <a:ext cx="6058376" cy="18971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53A01-9460-4191-A0E7-836C19C1F901}"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635CD-1CEC-4120-9FC0-E43A9D6A85F3}" type="slidenum">
              <a:rPr lang="en-GB" smtClean="0"/>
              <a:t>‹#›</a:t>
            </a:fld>
            <a:endParaRPr lang="en-GB"/>
          </a:p>
        </p:txBody>
      </p:sp>
    </p:spTree>
    <p:extLst>
      <p:ext uri="{BB962C8B-B14F-4D97-AF65-F5344CB8AC3E}">
        <p14:creationId xmlns:p14="http://schemas.microsoft.com/office/powerpoint/2010/main" val="373687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3A5993-77F5-4CD5-AD32-282BC652730E}"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193959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3A5993-77F5-4CD5-AD32-282BC652730E}"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107464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3A5993-77F5-4CD5-AD32-282BC652730E}"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33277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3A5993-77F5-4CD5-AD32-282BC652730E}"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408551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3A5993-77F5-4CD5-AD32-282BC652730E}" type="datetimeFigureOut">
              <a:rPr lang="en-GB" smtClean="0"/>
              <a:t>06/06/2023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180484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3A5993-77F5-4CD5-AD32-282BC652730E}"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139403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3A5993-77F5-4CD5-AD32-282BC652730E}" type="datetimeFigureOut">
              <a:rPr lang="en-GB" smtClean="0"/>
              <a:t>06/06/2023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268496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3A5993-77F5-4CD5-AD32-282BC652730E}" type="datetimeFigureOut">
              <a:rPr lang="en-GB" smtClean="0"/>
              <a:t>06/06/2023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362135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A5993-77F5-4CD5-AD32-282BC652730E}" type="datetimeFigureOut">
              <a:rPr lang="en-GB" smtClean="0"/>
              <a:t>06/06/2023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270473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3A5993-77F5-4CD5-AD32-282BC652730E}"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387233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3A5993-77F5-4CD5-AD32-282BC652730E}" type="datetimeFigureOut">
              <a:rPr lang="en-GB" smtClean="0"/>
              <a:t>06/06/2023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E1A8C4-3826-4587-BEFE-797A26EAFEA0}" type="slidenum">
              <a:rPr lang="en-GB" smtClean="0"/>
              <a:t>‹#›</a:t>
            </a:fld>
            <a:endParaRPr lang="en-GB"/>
          </a:p>
        </p:txBody>
      </p:sp>
    </p:spTree>
    <p:extLst>
      <p:ext uri="{BB962C8B-B14F-4D97-AF65-F5344CB8AC3E}">
        <p14:creationId xmlns:p14="http://schemas.microsoft.com/office/powerpoint/2010/main" val="2979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A5993-77F5-4CD5-AD32-282BC652730E}" type="datetimeFigureOut">
              <a:rPr lang="en-GB" smtClean="0"/>
              <a:t>06/06/2023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1A8C4-3826-4587-BEFE-797A26EAFEA0}" type="slidenum">
              <a:rPr lang="en-GB" smtClean="0"/>
              <a:t>‹#›</a:t>
            </a:fld>
            <a:endParaRPr lang="en-GB"/>
          </a:p>
        </p:txBody>
      </p:sp>
    </p:spTree>
    <p:extLst>
      <p:ext uri="{BB962C8B-B14F-4D97-AF65-F5344CB8AC3E}">
        <p14:creationId xmlns:p14="http://schemas.microsoft.com/office/powerpoint/2010/main" val="33476229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90701"/>
            <a:ext cx="9144000" cy="2387600"/>
          </a:xfrm>
        </p:spPr>
        <p:txBody>
          <a:bodyPr>
            <a:normAutofit fontScale="90000"/>
          </a:bodyPr>
          <a:lstStyle/>
          <a:p>
            <a:r>
              <a:rPr lang="en-GB" b="1" dirty="0">
                <a:latin typeface="Century Gothic" panose="020B0502020202020204" pitchFamily="34" charset="0"/>
              </a:rPr>
              <a:t>Burton Borough School </a:t>
            </a:r>
            <a:br>
              <a:rPr lang="en-GB" b="1" dirty="0">
                <a:latin typeface="Century Gothic" panose="020B0502020202020204" pitchFamily="34" charset="0"/>
              </a:rPr>
            </a:br>
            <a:br>
              <a:rPr lang="en-GB" dirty="0">
                <a:latin typeface="Century Gothic" panose="020B0502020202020204" pitchFamily="34" charset="0"/>
              </a:rPr>
            </a:br>
            <a:r>
              <a:rPr lang="en-GB" sz="5400" dirty="0">
                <a:latin typeface="Century Gothic" panose="020B0502020202020204" pitchFamily="34" charset="0"/>
              </a:rPr>
              <a:t>How to Support High Potential Students</a:t>
            </a:r>
            <a:endParaRPr lang="en-GB" sz="6600" dirty="0">
              <a:latin typeface="Century Gothic" panose="020B0502020202020204" pitchFamily="34" charset="0"/>
            </a:endParaRPr>
          </a:p>
        </p:txBody>
      </p:sp>
      <p:sp>
        <p:nvSpPr>
          <p:cNvPr id="3" name="Subtitle 2"/>
          <p:cNvSpPr>
            <a:spLocks noGrp="1"/>
          </p:cNvSpPr>
          <p:nvPr>
            <p:ph type="subTitle" idx="1"/>
          </p:nvPr>
        </p:nvSpPr>
        <p:spPr>
          <a:xfrm>
            <a:off x="1524000" y="3646435"/>
            <a:ext cx="9144000" cy="1655762"/>
          </a:xfrm>
        </p:spPr>
        <p:txBody>
          <a:bodyPr>
            <a:normAutofit lnSpcReduction="10000"/>
          </a:bodyPr>
          <a:lstStyle/>
          <a:p>
            <a:endParaRPr lang="en-GB" b="1" dirty="0">
              <a:latin typeface="Century Gothic" panose="020B0502020202020204" pitchFamily="34" charset="0"/>
            </a:endParaRPr>
          </a:p>
          <a:p>
            <a:endParaRPr lang="en-GB" b="1" dirty="0">
              <a:latin typeface="Century Gothic" panose="020B0502020202020204" pitchFamily="34" charset="0"/>
            </a:endParaRPr>
          </a:p>
          <a:p>
            <a:r>
              <a:rPr lang="en-GB" b="1" dirty="0">
                <a:latin typeface="Century Gothic" panose="020B0502020202020204" pitchFamily="34" charset="0"/>
              </a:rPr>
              <a:t>Tom Allen</a:t>
            </a:r>
          </a:p>
          <a:p>
            <a:r>
              <a:rPr lang="en-GB" b="1" dirty="0">
                <a:latin typeface="Century Gothic" panose="020B0502020202020204" pitchFamily="34" charset="0"/>
              </a:rPr>
              <a:t>Head of High Potential Students and English Teacher</a:t>
            </a:r>
          </a:p>
          <a:p>
            <a:endParaRPr lang="en-GB" b="1" dirty="0">
              <a:latin typeface="Century Gothic" panose="020B0502020202020204" pitchFamily="34" charset="0"/>
            </a:endParaRPr>
          </a:p>
          <a:p>
            <a:endParaRPr lang="en-GB" dirty="0">
              <a:latin typeface="Century Gothic" panose="020B0502020202020204" pitchFamily="34" charset="0"/>
            </a:endParaRPr>
          </a:p>
        </p:txBody>
      </p:sp>
      <p:pic>
        <p:nvPicPr>
          <p:cNvPr id="4" name="Picture 3"/>
          <p:cNvPicPr>
            <a:picLocks noChangeAspect="1"/>
          </p:cNvPicPr>
          <p:nvPr/>
        </p:nvPicPr>
        <p:blipFill rotWithShape="1">
          <a:blip r:embed="rId2"/>
          <a:srcRect l="13405" t="41392" r="53225" b="36545"/>
          <a:stretch/>
        </p:blipFill>
        <p:spPr>
          <a:xfrm>
            <a:off x="8872152" y="202898"/>
            <a:ext cx="2990336" cy="1112108"/>
          </a:xfrm>
          <a:prstGeom prst="rect">
            <a:avLst/>
          </a:prstGeom>
        </p:spPr>
      </p:pic>
    </p:spTree>
    <p:extLst>
      <p:ext uri="{BB962C8B-B14F-4D97-AF65-F5344CB8AC3E}">
        <p14:creationId xmlns:p14="http://schemas.microsoft.com/office/powerpoint/2010/main" val="46354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38F633-4DEE-4B89-BB0D-5F6055D598AF}"/>
              </a:ext>
            </a:extLst>
          </p:cNvPr>
          <p:cNvSpPr>
            <a:spLocks noGrp="1"/>
          </p:cNvSpPr>
          <p:nvPr>
            <p:ph type="title"/>
          </p:nvPr>
        </p:nvSpPr>
        <p:spPr>
          <a:xfrm>
            <a:off x="-2" y="2346960"/>
            <a:ext cx="5093209" cy="2153920"/>
          </a:xfrm>
        </p:spPr>
        <p:txBody>
          <a:bodyPr>
            <a:normAutofit/>
          </a:bodyPr>
          <a:lstStyle/>
          <a:p>
            <a:pPr algn="ctr"/>
            <a:r>
              <a:rPr lang="en-GB" sz="6000" b="1" dirty="0">
                <a:solidFill>
                  <a:schemeClr val="bg1"/>
                </a:solidFill>
                <a:latin typeface="Century Gothic" panose="020B0502020202020204" pitchFamily="34" charset="0"/>
              </a:rPr>
              <a:t>Definitions</a:t>
            </a:r>
            <a:endParaRPr lang="en-GB" sz="6000" dirty="0">
              <a:solidFill>
                <a:schemeClr val="bg1"/>
              </a:solidFill>
              <a:latin typeface="Century Gothic" panose="020B0502020202020204" pitchFamily="34" charset="0"/>
            </a:endParaRPr>
          </a:p>
        </p:txBody>
      </p:sp>
      <p:graphicFrame>
        <p:nvGraphicFramePr>
          <p:cNvPr id="13" name="Content Placeholder 2">
            <a:extLst>
              <a:ext uri="{FF2B5EF4-FFF2-40B4-BE49-F238E27FC236}">
                <a16:creationId xmlns:a16="http://schemas.microsoft.com/office/drawing/2014/main" id="{7C6D734D-73EE-4C7E-A621-DF682986DBD8}"/>
              </a:ext>
            </a:extLst>
          </p:cNvPr>
          <p:cNvGraphicFramePr>
            <a:graphicFrameLocks noGrp="1"/>
          </p:cNvGraphicFramePr>
          <p:nvPr>
            <p:ph idx="1"/>
            <p:extLst>
              <p:ext uri="{D42A27DB-BD31-4B8C-83A1-F6EECF244321}">
                <p14:modId xmlns:p14="http://schemas.microsoft.com/office/powerpoint/2010/main" val="3557679445"/>
              </p:ext>
            </p:extLst>
          </p:nvPr>
        </p:nvGraphicFramePr>
        <p:xfrm>
          <a:off x="5468389" y="132080"/>
          <a:ext cx="6263640" cy="656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2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41158324-5D25-4DD0-BDB7-132EDBB23D7D}"/>
                                            </p:graphicEl>
                                          </p:spTgt>
                                        </p:tgtEl>
                                        <p:attrNameLst>
                                          <p:attrName>style.visibility</p:attrName>
                                        </p:attrNameLst>
                                      </p:cBhvr>
                                      <p:to>
                                        <p:strVal val="visible"/>
                                      </p:to>
                                    </p:set>
                                    <p:animEffect transition="in" filter="fade">
                                      <p:cBhvr>
                                        <p:cTn id="7" dur="500"/>
                                        <p:tgtEl>
                                          <p:spTgt spid="13">
                                            <p:graphicEl>
                                              <a:dgm id="{41158324-5D25-4DD0-BDB7-132EDBB23D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61E71B6E-E798-4B07-9B77-70BA36A5071A}"/>
                                            </p:graphicEl>
                                          </p:spTgt>
                                        </p:tgtEl>
                                        <p:attrNameLst>
                                          <p:attrName>style.visibility</p:attrName>
                                        </p:attrNameLst>
                                      </p:cBhvr>
                                      <p:to>
                                        <p:strVal val="visible"/>
                                      </p:to>
                                    </p:set>
                                    <p:animEffect transition="in" filter="fade">
                                      <p:cBhvr>
                                        <p:cTn id="12" dur="500"/>
                                        <p:tgtEl>
                                          <p:spTgt spid="13">
                                            <p:graphicEl>
                                              <a:dgm id="{61E71B6E-E798-4B07-9B77-70BA36A5071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DD011573-B884-4303-AB96-D5BFEEF98764}"/>
                                            </p:graphicEl>
                                          </p:spTgt>
                                        </p:tgtEl>
                                        <p:attrNameLst>
                                          <p:attrName>style.visibility</p:attrName>
                                        </p:attrNameLst>
                                      </p:cBhvr>
                                      <p:to>
                                        <p:strVal val="visible"/>
                                      </p:to>
                                    </p:set>
                                    <p:animEffect transition="in" filter="fade">
                                      <p:cBhvr>
                                        <p:cTn id="17" dur="500"/>
                                        <p:tgtEl>
                                          <p:spTgt spid="13">
                                            <p:graphicEl>
                                              <a:dgm id="{DD011573-B884-4303-AB96-D5BFEEF987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5B1C-A420-8B96-AEE1-0D7195C67043}"/>
              </a:ext>
            </a:extLst>
          </p:cNvPr>
          <p:cNvSpPr>
            <a:spLocks noGrp="1"/>
          </p:cNvSpPr>
          <p:nvPr>
            <p:ph type="title"/>
          </p:nvPr>
        </p:nvSpPr>
        <p:spPr/>
        <p:txBody>
          <a:bodyPr/>
          <a:lstStyle/>
          <a:p>
            <a:r>
              <a:rPr lang="en-GB" b="1" dirty="0">
                <a:latin typeface="Century Gothic" panose="020B0502020202020204" pitchFamily="34" charset="0"/>
              </a:rPr>
              <a:t>1. Be Interested</a:t>
            </a:r>
          </a:p>
        </p:txBody>
      </p:sp>
      <p:sp>
        <p:nvSpPr>
          <p:cNvPr id="3" name="Content Placeholder 2">
            <a:extLst>
              <a:ext uri="{FF2B5EF4-FFF2-40B4-BE49-F238E27FC236}">
                <a16:creationId xmlns:a16="http://schemas.microsoft.com/office/drawing/2014/main" id="{319BF249-F23B-B9E5-69AA-3BDDF0844EFA}"/>
              </a:ext>
            </a:extLst>
          </p:cNvPr>
          <p:cNvSpPr>
            <a:spLocks noGrp="1"/>
          </p:cNvSpPr>
          <p:nvPr>
            <p:ph idx="1"/>
          </p:nvPr>
        </p:nvSpPr>
        <p:spPr>
          <a:xfrm>
            <a:off x="838200" y="2186305"/>
            <a:ext cx="10515600" cy="4351338"/>
          </a:xfrm>
        </p:spPr>
        <p:txBody>
          <a:bodyPr>
            <a:normAutofit lnSpcReduction="10000"/>
          </a:bodyPr>
          <a:lstStyle/>
          <a:p>
            <a:pPr marL="0" indent="0">
              <a:buNone/>
            </a:pPr>
            <a:r>
              <a:rPr lang="en-GB" sz="3200" dirty="0">
                <a:effectLst/>
                <a:latin typeface="Century Gothic" panose="020B0502020202020204" pitchFamily="34" charset="0"/>
                <a:ea typeface="Calibri" panose="020F0502020204030204" pitchFamily="34" charset="0"/>
                <a:cs typeface="Times New Roman" panose="02020603050405020304" pitchFamily="18" charset="0"/>
              </a:rPr>
              <a:t>The biggest difference a parent can make to their child’s performance is to be interested in and </a:t>
            </a: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appreciative</a:t>
            </a:r>
            <a:r>
              <a:rPr lang="en-GB" sz="3200" dirty="0">
                <a:effectLst/>
                <a:latin typeface="Century Gothic" panose="020B0502020202020204" pitchFamily="34" charset="0"/>
                <a:ea typeface="Calibri" panose="020F0502020204030204" pitchFamily="34" charset="0"/>
                <a:cs typeface="Times New Roman" panose="02020603050405020304" pitchFamily="18" charset="0"/>
              </a:rPr>
              <a:t> of what they are doing.</a:t>
            </a:r>
            <a:endParaRPr lang="en-GB" sz="3200" dirty="0">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r>
              <a:rPr lang="en-GB" sz="3200" dirty="0">
                <a:effectLst/>
                <a:latin typeface="Century Gothic" panose="020B0502020202020204" pitchFamily="34" charset="0"/>
                <a:ea typeface="Calibri" panose="020F0502020204030204" pitchFamily="34" charset="0"/>
                <a:cs typeface="Times New Roman" panose="02020603050405020304" pitchFamily="18" charset="0"/>
              </a:rPr>
              <a:t>This does not mean that you have to be an expert in all their subjects or that you need to be “on their case” all the time.</a:t>
            </a:r>
          </a:p>
          <a:p>
            <a:pPr marL="0" indent="0">
              <a:buNone/>
            </a:pPr>
            <a:r>
              <a:rPr lang="en-GB" sz="3200" dirty="0">
                <a:effectLst/>
                <a:latin typeface="Century Gothic" panose="020B0502020202020204" pitchFamily="34" charset="0"/>
                <a:ea typeface="Calibri" panose="020F0502020204030204" pitchFamily="34" charset="0"/>
                <a:cs typeface="Times New Roman" panose="02020603050405020304" pitchFamily="18" charset="0"/>
              </a:rPr>
              <a:t>Gentle </a:t>
            </a: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encouragement</a:t>
            </a:r>
            <a:r>
              <a:rPr lang="en-GB" sz="3200" dirty="0">
                <a:effectLst/>
                <a:latin typeface="Century Gothic" panose="020B0502020202020204" pitchFamily="34" charset="0"/>
                <a:ea typeface="Calibri" panose="020F0502020204030204" pitchFamily="34" charset="0"/>
                <a:cs typeface="Times New Roman" panose="02020603050405020304" pitchFamily="18" charset="0"/>
              </a:rPr>
              <a:t>, interested </a:t>
            </a: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questioning</a:t>
            </a:r>
            <a:r>
              <a:rPr lang="en-GB" sz="3200"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concern</a:t>
            </a:r>
            <a:r>
              <a:rPr lang="en-GB" sz="3200" dirty="0">
                <a:effectLst/>
                <a:latin typeface="Century Gothic" panose="020B0502020202020204" pitchFamily="34" charset="0"/>
                <a:ea typeface="Calibri" panose="020F0502020204030204" pitchFamily="34" charset="0"/>
                <a:cs typeface="Times New Roman" panose="02020603050405020304" pitchFamily="18" charset="0"/>
              </a:rPr>
              <a:t> when you feel there is a problem, and a habit of showing </a:t>
            </a:r>
            <a:r>
              <a:rPr lang="en-GB" sz="3200" b="1" dirty="0">
                <a:effectLst/>
                <a:latin typeface="Century Gothic" panose="020B0502020202020204" pitchFamily="34" charset="0"/>
                <a:ea typeface="Calibri" panose="020F0502020204030204" pitchFamily="34" charset="0"/>
                <a:cs typeface="Times New Roman" panose="02020603050405020304" pitchFamily="18" charset="0"/>
              </a:rPr>
              <a:t>curiosity</a:t>
            </a:r>
            <a:r>
              <a:rPr lang="en-GB" sz="3200" dirty="0">
                <a:effectLst/>
                <a:latin typeface="Century Gothic" panose="020B0502020202020204" pitchFamily="34" charset="0"/>
                <a:ea typeface="Calibri" panose="020F0502020204030204" pitchFamily="34" charset="0"/>
                <a:cs typeface="Times New Roman" panose="02020603050405020304" pitchFamily="18" charset="0"/>
              </a:rPr>
              <a:t> about the world yourself are all very important. </a:t>
            </a:r>
          </a:p>
        </p:txBody>
      </p:sp>
      <p:pic>
        <p:nvPicPr>
          <p:cNvPr id="1026" name="Picture 2" descr="Illustration of men and women who are interested - Stock Illustration  [68139295] - PIXTA">
            <a:extLst>
              <a:ext uri="{FF2B5EF4-FFF2-40B4-BE49-F238E27FC236}">
                <a16:creationId xmlns:a16="http://schemas.microsoft.com/office/drawing/2014/main" id="{4957FBA6-E8A0-4D1B-A9EA-18F2A81CA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5080"/>
            <a:ext cx="2095500"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05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9728-C8EB-BEB3-3B94-CC14489B100A}"/>
              </a:ext>
            </a:extLst>
          </p:cNvPr>
          <p:cNvSpPr>
            <a:spLocks noGrp="1"/>
          </p:cNvSpPr>
          <p:nvPr>
            <p:ph type="title"/>
          </p:nvPr>
        </p:nvSpPr>
        <p:spPr/>
        <p:txBody>
          <a:bodyPr/>
          <a:lstStyle/>
          <a:p>
            <a:r>
              <a:rPr lang="en-GB" b="1" dirty="0">
                <a:latin typeface="Century Gothic" panose="020B0502020202020204" pitchFamily="34" charset="0"/>
              </a:rPr>
              <a:t>2. Help to Reduce Language Limits</a:t>
            </a:r>
          </a:p>
        </p:txBody>
      </p:sp>
      <p:sp>
        <p:nvSpPr>
          <p:cNvPr id="3" name="Content Placeholder 2">
            <a:extLst>
              <a:ext uri="{FF2B5EF4-FFF2-40B4-BE49-F238E27FC236}">
                <a16:creationId xmlns:a16="http://schemas.microsoft.com/office/drawing/2014/main" id="{73E27B09-5ACA-4926-5434-48BD18823B22}"/>
              </a:ext>
            </a:extLst>
          </p:cNvPr>
          <p:cNvSpPr>
            <a:spLocks noGrp="1"/>
          </p:cNvSpPr>
          <p:nvPr>
            <p:ph idx="1"/>
          </p:nvPr>
        </p:nvSpPr>
        <p:spPr>
          <a:xfrm>
            <a:off x="172720" y="1825624"/>
            <a:ext cx="10190480" cy="4758055"/>
          </a:xfrm>
        </p:spPr>
        <p:txBody>
          <a:bodyPr>
            <a:normAutofit lnSpcReduction="10000"/>
          </a:bodyPr>
          <a:lstStyle/>
          <a:p>
            <a:pPr marL="0" indent="0">
              <a:buNone/>
            </a:pPr>
            <a:r>
              <a:rPr lang="en-GB" dirty="0">
                <a:latin typeface="Century Gothic" panose="020B0502020202020204" pitchFamily="34" charset="0"/>
              </a:rPr>
              <a:t>The philosopher Ludwig Wittgenstein said “The limits of my language mean the limits of my world.” </a:t>
            </a:r>
          </a:p>
          <a:p>
            <a:r>
              <a:rPr lang="en-GB" dirty="0">
                <a:latin typeface="Century Gothic" panose="020B0502020202020204" pitchFamily="34" charset="0"/>
              </a:rPr>
              <a:t>ask about and discuss new </a:t>
            </a:r>
            <a:r>
              <a:rPr lang="en-GB" b="1" dirty="0">
                <a:latin typeface="Century Gothic" panose="020B0502020202020204" pitchFamily="34" charset="0"/>
              </a:rPr>
              <a:t>vocabulary</a:t>
            </a:r>
            <a:r>
              <a:rPr lang="en-GB" dirty="0">
                <a:latin typeface="Century Gothic" panose="020B0502020202020204" pitchFamily="34" charset="0"/>
              </a:rPr>
              <a:t> learned by your child at school, ask them to explain the terms and what they refer to</a:t>
            </a:r>
          </a:p>
          <a:p>
            <a:r>
              <a:rPr lang="en-GB" dirty="0">
                <a:latin typeface="Century Gothic" panose="020B0502020202020204" pitchFamily="34" charset="0"/>
              </a:rPr>
              <a:t>puzzles, crosswords, logic </a:t>
            </a:r>
            <a:r>
              <a:rPr lang="en-GB" b="1" dirty="0">
                <a:latin typeface="Century Gothic" panose="020B0502020202020204" pitchFamily="34" charset="0"/>
              </a:rPr>
              <a:t>games</a:t>
            </a:r>
            <a:r>
              <a:rPr lang="en-GB" dirty="0">
                <a:latin typeface="Century Gothic" panose="020B0502020202020204" pitchFamily="34" charset="0"/>
              </a:rPr>
              <a:t>, word games, card games, board games and computer games all help to </a:t>
            </a:r>
            <a:r>
              <a:rPr lang="en-GB" b="1" dirty="0">
                <a:latin typeface="Century Gothic" panose="020B0502020202020204" pitchFamily="34" charset="0"/>
              </a:rPr>
              <a:t>develop thinking skills </a:t>
            </a:r>
            <a:r>
              <a:rPr lang="en-GB" dirty="0">
                <a:latin typeface="Century Gothic" panose="020B0502020202020204" pitchFamily="34" charset="0"/>
              </a:rPr>
              <a:t>and social interaction</a:t>
            </a:r>
          </a:p>
          <a:p>
            <a:r>
              <a:rPr lang="en-GB" dirty="0">
                <a:latin typeface="Century Gothic" panose="020B0502020202020204" pitchFamily="34" charset="0"/>
              </a:rPr>
              <a:t>try learning a whole new </a:t>
            </a:r>
            <a:r>
              <a:rPr lang="en-GB" b="1" dirty="0">
                <a:latin typeface="Century Gothic" panose="020B0502020202020204" pitchFamily="34" charset="0"/>
              </a:rPr>
              <a:t>language</a:t>
            </a:r>
            <a:r>
              <a:rPr lang="en-GB" dirty="0">
                <a:latin typeface="Century Gothic" panose="020B0502020202020204" pitchFamily="34" charset="0"/>
              </a:rPr>
              <a:t> together – the Duolingo app can help with this</a:t>
            </a:r>
          </a:p>
          <a:p>
            <a:r>
              <a:rPr lang="en-GB" dirty="0">
                <a:latin typeface="Century Gothic" panose="020B0502020202020204" pitchFamily="34" charset="0"/>
              </a:rPr>
              <a:t>having a new word of the day or week at home</a:t>
            </a:r>
          </a:p>
        </p:txBody>
      </p:sp>
      <p:pic>
        <p:nvPicPr>
          <p:cNvPr id="4" name="Picture 3">
            <a:extLst>
              <a:ext uri="{FF2B5EF4-FFF2-40B4-BE49-F238E27FC236}">
                <a16:creationId xmlns:a16="http://schemas.microsoft.com/office/drawing/2014/main" id="{118E7937-6FE4-13F1-C858-BB097AE51A46}"/>
              </a:ext>
            </a:extLst>
          </p:cNvPr>
          <p:cNvPicPr>
            <a:picLocks noChangeAspect="1"/>
          </p:cNvPicPr>
          <p:nvPr/>
        </p:nvPicPr>
        <p:blipFill rotWithShape="1">
          <a:blip r:embed="rId2"/>
          <a:srcRect l="31853" r="31853"/>
          <a:stretch/>
        </p:blipFill>
        <p:spPr>
          <a:xfrm>
            <a:off x="10495280" y="4101640"/>
            <a:ext cx="1696720" cy="2756360"/>
          </a:xfrm>
          <a:prstGeom prst="rect">
            <a:avLst/>
          </a:prstGeom>
        </p:spPr>
      </p:pic>
    </p:spTree>
    <p:extLst>
      <p:ext uri="{BB962C8B-B14F-4D97-AF65-F5344CB8AC3E}">
        <p14:creationId xmlns:p14="http://schemas.microsoft.com/office/powerpoint/2010/main" val="41629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6F28-A5C2-55E3-2F98-A878C111DFD5}"/>
              </a:ext>
            </a:extLst>
          </p:cNvPr>
          <p:cNvSpPr>
            <a:spLocks noGrp="1"/>
          </p:cNvSpPr>
          <p:nvPr>
            <p:ph type="title"/>
          </p:nvPr>
        </p:nvSpPr>
        <p:spPr/>
        <p:txBody>
          <a:bodyPr/>
          <a:lstStyle/>
          <a:p>
            <a:r>
              <a:rPr lang="en-GB" b="1" dirty="0">
                <a:latin typeface="Century Gothic" panose="020B0502020202020204" pitchFamily="34" charset="0"/>
              </a:rPr>
              <a:t>3. Cultural Capital</a:t>
            </a:r>
          </a:p>
        </p:txBody>
      </p:sp>
      <p:sp>
        <p:nvSpPr>
          <p:cNvPr id="3" name="Content Placeholder 2">
            <a:extLst>
              <a:ext uri="{FF2B5EF4-FFF2-40B4-BE49-F238E27FC236}">
                <a16:creationId xmlns:a16="http://schemas.microsoft.com/office/drawing/2014/main" id="{C57B8E34-7D09-1175-2B0D-C66BBC5D051C}"/>
              </a:ext>
            </a:extLst>
          </p:cNvPr>
          <p:cNvSpPr>
            <a:spLocks noGrp="1"/>
          </p:cNvSpPr>
          <p:nvPr>
            <p:ph idx="1"/>
          </p:nvPr>
        </p:nvSpPr>
        <p:spPr>
          <a:xfrm>
            <a:off x="838200" y="1463041"/>
            <a:ext cx="10515600" cy="3820159"/>
          </a:xfrm>
        </p:spPr>
        <p:txBody>
          <a:bodyPr>
            <a:normAutofit fontScale="92500" lnSpcReduction="20000"/>
          </a:bodyPr>
          <a:lstStyle/>
          <a:p>
            <a:pPr marL="0" indent="0">
              <a:buNone/>
            </a:pPr>
            <a:r>
              <a:rPr lang="en-GB" sz="4000" dirty="0">
                <a:latin typeface="Century Gothic" panose="020B0502020202020204" pitchFamily="34" charset="0"/>
              </a:rPr>
              <a:t>Share your day and ask about your child’s day; encourage </a:t>
            </a:r>
            <a:r>
              <a:rPr lang="en-GB" sz="4000" b="1" dirty="0">
                <a:latin typeface="Century Gothic" panose="020B0502020202020204" pitchFamily="34" charset="0"/>
              </a:rPr>
              <a:t>active</a:t>
            </a:r>
            <a:r>
              <a:rPr lang="en-GB" sz="4000" dirty="0">
                <a:latin typeface="Century Gothic" panose="020B0502020202020204" pitchFamily="34" charset="0"/>
              </a:rPr>
              <a:t> family discussions. Talk about the news and select issues or </a:t>
            </a:r>
            <a:r>
              <a:rPr lang="en-GB" sz="4000" b="1" dirty="0">
                <a:latin typeface="Century Gothic" panose="020B0502020202020204" pitchFamily="34" charset="0"/>
              </a:rPr>
              <a:t>concepts</a:t>
            </a:r>
            <a:r>
              <a:rPr lang="en-GB" sz="4000" dirty="0">
                <a:latin typeface="Century Gothic" panose="020B0502020202020204" pitchFamily="34" charset="0"/>
              </a:rPr>
              <a:t> to discuss.</a:t>
            </a:r>
          </a:p>
          <a:p>
            <a:pPr marL="0" indent="0">
              <a:buNone/>
            </a:pPr>
            <a:r>
              <a:rPr lang="en-GB" sz="4000" dirty="0">
                <a:latin typeface="Century Gothic" panose="020B0502020202020204" pitchFamily="34" charset="0"/>
              </a:rPr>
              <a:t>As far as possible, try to provide a wide range or </a:t>
            </a:r>
            <a:r>
              <a:rPr lang="en-GB" sz="4000" b="1" dirty="0">
                <a:latin typeface="Century Gothic" panose="020B0502020202020204" pitchFamily="34" charset="0"/>
              </a:rPr>
              <a:t>experiences</a:t>
            </a:r>
            <a:r>
              <a:rPr lang="en-GB" sz="4000" dirty="0">
                <a:latin typeface="Century Gothic" panose="020B0502020202020204" pitchFamily="34" charset="0"/>
              </a:rPr>
              <a:t> so that they have access to the cultural capital that can be so important for long term success.</a:t>
            </a:r>
          </a:p>
        </p:txBody>
      </p:sp>
      <p:pic>
        <p:nvPicPr>
          <p:cNvPr id="4" name="Picture 3">
            <a:extLst>
              <a:ext uri="{FF2B5EF4-FFF2-40B4-BE49-F238E27FC236}">
                <a16:creationId xmlns:a16="http://schemas.microsoft.com/office/drawing/2014/main" id="{14120625-5A69-EF7E-1EAE-9A971330C450}"/>
              </a:ext>
            </a:extLst>
          </p:cNvPr>
          <p:cNvPicPr>
            <a:picLocks noChangeAspect="1"/>
          </p:cNvPicPr>
          <p:nvPr/>
        </p:nvPicPr>
        <p:blipFill>
          <a:blip r:embed="rId2"/>
          <a:stretch>
            <a:fillRect/>
          </a:stretch>
        </p:blipFill>
        <p:spPr>
          <a:xfrm>
            <a:off x="9203337" y="4869179"/>
            <a:ext cx="2988664" cy="1988820"/>
          </a:xfrm>
          <a:prstGeom prst="rect">
            <a:avLst/>
          </a:prstGeom>
        </p:spPr>
      </p:pic>
      <p:pic>
        <p:nvPicPr>
          <p:cNvPr id="5" name="Picture 4">
            <a:extLst>
              <a:ext uri="{FF2B5EF4-FFF2-40B4-BE49-F238E27FC236}">
                <a16:creationId xmlns:a16="http://schemas.microsoft.com/office/drawing/2014/main" id="{12758B57-7F23-CD96-32AC-9041CFE24E02}"/>
              </a:ext>
            </a:extLst>
          </p:cNvPr>
          <p:cNvPicPr>
            <a:picLocks noChangeAspect="1"/>
          </p:cNvPicPr>
          <p:nvPr/>
        </p:nvPicPr>
        <p:blipFill>
          <a:blip r:embed="rId3"/>
          <a:stretch>
            <a:fillRect/>
          </a:stretch>
        </p:blipFill>
        <p:spPr>
          <a:xfrm>
            <a:off x="6279228" y="4866640"/>
            <a:ext cx="2992483" cy="1991361"/>
          </a:xfrm>
          <a:prstGeom prst="rect">
            <a:avLst/>
          </a:prstGeom>
        </p:spPr>
      </p:pic>
      <p:pic>
        <p:nvPicPr>
          <p:cNvPr id="6" name="Picture 5">
            <a:extLst>
              <a:ext uri="{FF2B5EF4-FFF2-40B4-BE49-F238E27FC236}">
                <a16:creationId xmlns:a16="http://schemas.microsoft.com/office/drawing/2014/main" id="{92B078DA-6FED-96E8-9FB4-D28A6354E0CD}"/>
              </a:ext>
            </a:extLst>
          </p:cNvPr>
          <p:cNvPicPr>
            <a:picLocks noChangeAspect="1"/>
          </p:cNvPicPr>
          <p:nvPr/>
        </p:nvPicPr>
        <p:blipFill>
          <a:blip r:embed="rId4"/>
          <a:stretch>
            <a:fillRect/>
          </a:stretch>
        </p:blipFill>
        <p:spPr>
          <a:xfrm>
            <a:off x="2941111" y="4866640"/>
            <a:ext cx="3338117" cy="1991359"/>
          </a:xfrm>
          <a:prstGeom prst="rect">
            <a:avLst/>
          </a:prstGeom>
        </p:spPr>
      </p:pic>
      <p:pic>
        <p:nvPicPr>
          <p:cNvPr id="7" name="Picture 6">
            <a:extLst>
              <a:ext uri="{FF2B5EF4-FFF2-40B4-BE49-F238E27FC236}">
                <a16:creationId xmlns:a16="http://schemas.microsoft.com/office/drawing/2014/main" id="{B824CE3F-4FC8-9272-3FE5-4535F316C3C3}"/>
              </a:ext>
            </a:extLst>
          </p:cNvPr>
          <p:cNvPicPr>
            <a:picLocks noChangeAspect="1"/>
          </p:cNvPicPr>
          <p:nvPr/>
        </p:nvPicPr>
        <p:blipFill>
          <a:blip r:embed="rId5"/>
          <a:stretch>
            <a:fillRect/>
          </a:stretch>
        </p:blipFill>
        <p:spPr>
          <a:xfrm>
            <a:off x="0" y="5740717"/>
            <a:ext cx="1288350" cy="1117283"/>
          </a:xfrm>
          <a:prstGeom prst="rect">
            <a:avLst/>
          </a:prstGeom>
        </p:spPr>
      </p:pic>
    </p:spTree>
    <p:extLst>
      <p:ext uri="{BB962C8B-B14F-4D97-AF65-F5344CB8AC3E}">
        <p14:creationId xmlns:p14="http://schemas.microsoft.com/office/powerpoint/2010/main" val="30301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2A76-0675-4A12-197E-53DF2922F566}"/>
              </a:ext>
            </a:extLst>
          </p:cNvPr>
          <p:cNvSpPr>
            <a:spLocks noGrp="1"/>
          </p:cNvSpPr>
          <p:nvPr>
            <p:ph type="title"/>
          </p:nvPr>
        </p:nvSpPr>
        <p:spPr>
          <a:xfrm>
            <a:off x="121920" y="365125"/>
            <a:ext cx="11231880" cy="894715"/>
          </a:xfrm>
        </p:spPr>
        <p:txBody>
          <a:bodyPr/>
          <a:lstStyle/>
          <a:p>
            <a:r>
              <a:rPr lang="en-GB" b="1" dirty="0">
                <a:latin typeface="Century Gothic" panose="020B0502020202020204" pitchFamily="34" charset="0"/>
              </a:rPr>
              <a:t>4. Balanced Perspective and Work Ethic</a:t>
            </a:r>
          </a:p>
        </p:txBody>
      </p:sp>
      <p:sp>
        <p:nvSpPr>
          <p:cNvPr id="3" name="Content Placeholder 2">
            <a:extLst>
              <a:ext uri="{FF2B5EF4-FFF2-40B4-BE49-F238E27FC236}">
                <a16:creationId xmlns:a16="http://schemas.microsoft.com/office/drawing/2014/main" id="{7BAD2ED7-FE18-F416-BF89-44DE7104877C}"/>
              </a:ext>
            </a:extLst>
          </p:cNvPr>
          <p:cNvSpPr>
            <a:spLocks noGrp="1"/>
          </p:cNvSpPr>
          <p:nvPr>
            <p:ph idx="1"/>
          </p:nvPr>
        </p:nvSpPr>
        <p:spPr>
          <a:xfrm>
            <a:off x="121920" y="1430174"/>
            <a:ext cx="9203055" cy="5427826"/>
          </a:xfrm>
        </p:spPr>
        <p:txBody>
          <a:bodyPr>
            <a:normAutofit fontScale="92500" lnSpcReduction="10000"/>
          </a:bodyPr>
          <a:lstStyle/>
          <a:p>
            <a:pPr marL="0" indent="0">
              <a:buNone/>
            </a:pPr>
            <a:r>
              <a:rPr lang="en-GB" sz="3200" dirty="0">
                <a:latin typeface="Century Gothic" panose="020B0502020202020204" pitchFamily="34" charset="0"/>
              </a:rPr>
              <a:t>There are times when it may not be the best course to focus on your child’s obvious abilities. Often the right thing will be to </a:t>
            </a:r>
            <a:r>
              <a:rPr lang="en-GB" sz="3200" b="1" dirty="0">
                <a:latin typeface="Century Gothic" panose="020B0502020202020204" pitchFamily="34" charset="0"/>
              </a:rPr>
              <a:t>encourage a broad range of interests </a:t>
            </a:r>
            <a:r>
              <a:rPr lang="en-GB" sz="3200" dirty="0">
                <a:latin typeface="Century Gothic" panose="020B0502020202020204" pitchFamily="34" charset="0"/>
              </a:rPr>
              <a:t>and skills.</a:t>
            </a:r>
          </a:p>
          <a:p>
            <a:pPr marL="0" indent="0">
              <a:buNone/>
            </a:pPr>
            <a:r>
              <a:rPr lang="en-GB" sz="3200" dirty="0">
                <a:latin typeface="Century Gothic" panose="020B0502020202020204" pitchFamily="34" charset="0"/>
              </a:rPr>
              <a:t>Talent is one thing but without the appropriate work ethic many children will not achieve their full potential. </a:t>
            </a:r>
            <a:r>
              <a:rPr lang="en-GB" sz="3200" b="1" dirty="0">
                <a:latin typeface="Century Gothic" panose="020B0502020202020204" pitchFamily="34" charset="0"/>
              </a:rPr>
              <a:t>Praise</a:t>
            </a:r>
            <a:r>
              <a:rPr lang="en-GB" sz="3200" dirty="0">
                <a:latin typeface="Century Gothic" panose="020B0502020202020204" pitchFamily="34" charset="0"/>
              </a:rPr>
              <a:t> </a:t>
            </a:r>
            <a:r>
              <a:rPr lang="en-GB" sz="3200" b="1" dirty="0">
                <a:latin typeface="Century Gothic" panose="020B0502020202020204" pitchFamily="34" charset="0"/>
              </a:rPr>
              <a:t>effort and perseverance</a:t>
            </a:r>
            <a:r>
              <a:rPr lang="en-GB" sz="3200" dirty="0">
                <a:latin typeface="Century Gothic" panose="020B0502020202020204" pitchFamily="34" charset="0"/>
              </a:rPr>
              <a:t>, not just achievement.</a:t>
            </a:r>
          </a:p>
          <a:p>
            <a:pPr marL="0" indent="0">
              <a:buNone/>
            </a:pPr>
            <a:r>
              <a:rPr lang="en-GB" sz="3200" dirty="0">
                <a:latin typeface="Century Gothic" panose="020B0502020202020204" pitchFamily="34" charset="0"/>
              </a:rPr>
              <a:t>Try to not focus only on what is done at school because the </a:t>
            </a:r>
            <a:r>
              <a:rPr lang="en-GB" sz="3200" b="1" dirty="0">
                <a:latin typeface="Century Gothic" panose="020B0502020202020204" pitchFamily="34" charset="0"/>
              </a:rPr>
              <a:t>school is not a microcosm of the whole world</a:t>
            </a:r>
            <a:r>
              <a:rPr lang="en-GB" sz="3200" dirty="0">
                <a:latin typeface="Century Gothic" panose="020B0502020202020204" pitchFamily="34" charset="0"/>
              </a:rPr>
              <a:t>. Your child will benefit from wider knowledge and experiences and this can often be best led by them, supported by you.</a:t>
            </a:r>
          </a:p>
        </p:txBody>
      </p:sp>
      <p:pic>
        <p:nvPicPr>
          <p:cNvPr id="4" name="Picture 3">
            <a:extLst>
              <a:ext uri="{FF2B5EF4-FFF2-40B4-BE49-F238E27FC236}">
                <a16:creationId xmlns:a16="http://schemas.microsoft.com/office/drawing/2014/main" id="{93D99975-2816-B825-CF52-230C5741F160}"/>
              </a:ext>
            </a:extLst>
          </p:cNvPr>
          <p:cNvPicPr>
            <a:picLocks noChangeAspect="1"/>
          </p:cNvPicPr>
          <p:nvPr/>
        </p:nvPicPr>
        <p:blipFill>
          <a:blip r:embed="rId2"/>
          <a:stretch>
            <a:fillRect/>
          </a:stretch>
        </p:blipFill>
        <p:spPr>
          <a:xfrm>
            <a:off x="9324975" y="5257800"/>
            <a:ext cx="2867025" cy="1600200"/>
          </a:xfrm>
          <a:prstGeom prst="rect">
            <a:avLst/>
          </a:prstGeom>
        </p:spPr>
      </p:pic>
      <p:pic>
        <p:nvPicPr>
          <p:cNvPr id="2050" name="Picture 2" descr="262,732 Effort Stock Photos and Images - 123RF">
            <a:extLst>
              <a:ext uri="{FF2B5EF4-FFF2-40B4-BE49-F238E27FC236}">
                <a16:creationId xmlns:a16="http://schemas.microsoft.com/office/drawing/2014/main" id="{8053EA20-B269-82AD-37BD-48B63B7AA9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1430175"/>
            <a:ext cx="2867025" cy="382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D64A-E017-850D-E134-718A0A1F5778}"/>
              </a:ext>
            </a:extLst>
          </p:cNvPr>
          <p:cNvSpPr>
            <a:spLocks noGrp="1"/>
          </p:cNvSpPr>
          <p:nvPr>
            <p:ph type="title"/>
          </p:nvPr>
        </p:nvSpPr>
        <p:spPr/>
        <p:txBody>
          <a:bodyPr/>
          <a:lstStyle/>
          <a:p>
            <a:r>
              <a:rPr lang="en-GB" b="1" dirty="0">
                <a:latin typeface="Century Gothic" panose="020B0502020202020204" pitchFamily="34" charset="0"/>
              </a:rPr>
              <a:t>5. Extra-curricular talents and abilities</a:t>
            </a:r>
          </a:p>
        </p:txBody>
      </p:sp>
      <p:sp>
        <p:nvSpPr>
          <p:cNvPr id="3" name="Content Placeholder 2">
            <a:extLst>
              <a:ext uri="{FF2B5EF4-FFF2-40B4-BE49-F238E27FC236}">
                <a16:creationId xmlns:a16="http://schemas.microsoft.com/office/drawing/2014/main" id="{A5BC99C3-4781-63F0-5AD9-7E8255C73D48}"/>
              </a:ext>
            </a:extLst>
          </p:cNvPr>
          <p:cNvSpPr>
            <a:spLocks noGrp="1"/>
          </p:cNvSpPr>
          <p:nvPr>
            <p:ph idx="1"/>
          </p:nvPr>
        </p:nvSpPr>
        <p:spPr>
          <a:xfrm>
            <a:off x="6258562" y="1856104"/>
            <a:ext cx="5720078" cy="4849495"/>
          </a:xfrm>
        </p:spPr>
        <p:txBody>
          <a:bodyPr>
            <a:normAutofit fontScale="92500" lnSpcReduction="20000"/>
          </a:bodyPr>
          <a:lstStyle/>
          <a:p>
            <a:pPr marL="0" indent="0">
              <a:buNone/>
            </a:pPr>
            <a:r>
              <a:rPr lang="en-GB" sz="3200" dirty="0">
                <a:latin typeface="Century Gothic" panose="020B0502020202020204" pitchFamily="34" charset="0"/>
              </a:rPr>
              <a:t>There are many abilities that necessitate hours and hours of training and practice during the course of a week. This can be extremely difficult to </a:t>
            </a:r>
            <a:r>
              <a:rPr lang="en-GB" sz="3200" b="1" dirty="0">
                <a:latin typeface="Century Gothic" panose="020B0502020202020204" pitchFamily="34" charset="0"/>
              </a:rPr>
              <a:t>balance</a:t>
            </a:r>
            <a:r>
              <a:rPr lang="en-GB" sz="3200" dirty="0">
                <a:latin typeface="Century Gothic" panose="020B0502020202020204" pitchFamily="34" charset="0"/>
              </a:rPr>
              <a:t> with the demands of school. </a:t>
            </a:r>
          </a:p>
          <a:p>
            <a:pPr marL="0" indent="0">
              <a:buNone/>
            </a:pPr>
            <a:r>
              <a:rPr lang="en-GB" sz="3200" dirty="0">
                <a:latin typeface="Century Gothic" panose="020B0502020202020204" pitchFamily="34" charset="0"/>
              </a:rPr>
              <a:t>We would ask all parents for whom this is a concern to </a:t>
            </a:r>
            <a:r>
              <a:rPr lang="en-GB" sz="3200" b="1" dirty="0">
                <a:latin typeface="Century Gothic" panose="020B0502020202020204" pitchFamily="34" charset="0"/>
              </a:rPr>
              <a:t>contact the school </a:t>
            </a:r>
            <a:r>
              <a:rPr lang="en-GB" sz="3200" dirty="0">
                <a:latin typeface="Century Gothic" panose="020B0502020202020204" pitchFamily="34" charset="0"/>
              </a:rPr>
              <a:t>and we will do our very best to help with managing these demands without compromising their ambitions.</a:t>
            </a:r>
          </a:p>
        </p:txBody>
      </p:sp>
      <p:pic>
        <p:nvPicPr>
          <p:cNvPr id="3074" name="Picture 2">
            <a:extLst>
              <a:ext uri="{FF2B5EF4-FFF2-40B4-BE49-F238E27FC236}">
                <a16:creationId xmlns:a16="http://schemas.microsoft.com/office/drawing/2014/main" id="{53F465BA-E2D8-9C66-57D0-8D9994133A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33" y="1490980"/>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0A8BCD1-0FFA-B576-FBE2-97BCC23D9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503" y="2939733"/>
            <a:ext cx="2293937" cy="25073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FA6DCD1-9971-B697-B4D7-7C1B9CE5C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33" y="4733924"/>
            <a:ext cx="2990013"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68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575F-939F-6824-D0EF-5F2DFEF440E3}"/>
              </a:ext>
            </a:extLst>
          </p:cNvPr>
          <p:cNvSpPr>
            <a:spLocks noGrp="1"/>
          </p:cNvSpPr>
          <p:nvPr>
            <p:ph type="title"/>
          </p:nvPr>
        </p:nvSpPr>
        <p:spPr>
          <a:xfrm>
            <a:off x="0" y="0"/>
            <a:ext cx="11033760" cy="1325563"/>
          </a:xfrm>
        </p:spPr>
        <p:txBody>
          <a:bodyPr/>
          <a:lstStyle/>
          <a:p>
            <a:r>
              <a:rPr lang="en-GB" b="1" dirty="0">
                <a:latin typeface="Century Gothic" panose="020B0502020202020204" pitchFamily="34" charset="0"/>
              </a:rPr>
              <a:t>6. Social and Emotional Needs</a:t>
            </a:r>
          </a:p>
        </p:txBody>
      </p:sp>
      <p:sp>
        <p:nvSpPr>
          <p:cNvPr id="3" name="Content Placeholder 2">
            <a:extLst>
              <a:ext uri="{FF2B5EF4-FFF2-40B4-BE49-F238E27FC236}">
                <a16:creationId xmlns:a16="http://schemas.microsoft.com/office/drawing/2014/main" id="{F1480967-CDCA-C133-7F1F-FF8E91378379}"/>
              </a:ext>
            </a:extLst>
          </p:cNvPr>
          <p:cNvSpPr>
            <a:spLocks noGrp="1"/>
          </p:cNvSpPr>
          <p:nvPr>
            <p:ph idx="1"/>
          </p:nvPr>
        </p:nvSpPr>
        <p:spPr>
          <a:xfrm>
            <a:off x="0" y="1145903"/>
            <a:ext cx="4812030" cy="5712097"/>
          </a:xfrm>
        </p:spPr>
        <p:txBody>
          <a:bodyPr>
            <a:normAutofit fontScale="92500" lnSpcReduction="10000"/>
          </a:bodyPr>
          <a:lstStyle/>
          <a:p>
            <a:pPr marL="0" indent="0">
              <a:buNone/>
            </a:pPr>
            <a:r>
              <a:rPr lang="en-GB" dirty="0">
                <a:latin typeface="Century Gothic" panose="020B0502020202020204" pitchFamily="34" charset="0"/>
              </a:rPr>
              <a:t>It is important to understand that we are working together to support children. As a result we must respect the fact that they have the social and emotional needs of children.</a:t>
            </a:r>
          </a:p>
          <a:p>
            <a:pPr marL="514350" indent="-514350">
              <a:buFont typeface="+mj-lt"/>
              <a:buAutoNum type="alphaLcParenR"/>
            </a:pPr>
            <a:r>
              <a:rPr lang="en-GB" b="1" dirty="0">
                <a:latin typeface="Century Gothic" panose="020B0502020202020204" pitchFamily="34" charset="0"/>
              </a:rPr>
              <a:t>Recognise</a:t>
            </a:r>
            <a:r>
              <a:rPr lang="en-GB" dirty="0">
                <a:latin typeface="Century Gothic" panose="020B0502020202020204" pitchFamily="34" charset="0"/>
              </a:rPr>
              <a:t> their unique profile of strengths and weaknesses</a:t>
            </a:r>
          </a:p>
          <a:p>
            <a:pPr marL="514350" indent="-514350">
              <a:buFont typeface="+mj-lt"/>
              <a:buAutoNum type="alphaLcParenR"/>
            </a:pPr>
            <a:r>
              <a:rPr lang="en-GB" b="1" dirty="0">
                <a:latin typeface="Century Gothic" panose="020B0502020202020204" pitchFamily="34" charset="0"/>
              </a:rPr>
              <a:t>Be</a:t>
            </a:r>
            <a:r>
              <a:rPr lang="en-GB" dirty="0">
                <a:latin typeface="Century Gothic" panose="020B0502020202020204" pitchFamily="34" charset="0"/>
              </a:rPr>
              <a:t> </a:t>
            </a:r>
            <a:r>
              <a:rPr lang="en-GB" b="1" dirty="0">
                <a:latin typeface="Century Gothic" panose="020B0502020202020204" pitchFamily="34" charset="0"/>
              </a:rPr>
              <a:t>proud</a:t>
            </a:r>
            <a:r>
              <a:rPr lang="en-GB" dirty="0">
                <a:latin typeface="Century Gothic" panose="020B0502020202020204" pitchFamily="34" charset="0"/>
              </a:rPr>
              <a:t> of the whole child</a:t>
            </a:r>
          </a:p>
          <a:p>
            <a:pPr marL="514350" indent="-514350">
              <a:buFont typeface="+mj-lt"/>
              <a:buAutoNum type="alphaLcParenR"/>
            </a:pPr>
            <a:r>
              <a:rPr lang="en-GB" dirty="0">
                <a:latin typeface="Century Gothic" panose="020B0502020202020204" pitchFamily="34" charset="0"/>
              </a:rPr>
              <a:t>Failure IS an option and a genuine risk. </a:t>
            </a:r>
            <a:r>
              <a:rPr lang="en-GB" b="1" dirty="0">
                <a:latin typeface="Century Gothic" panose="020B0502020202020204" pitchFamily="34" charset="0"/>
              </a:rPr>
              <a:t>Help</a:t>
            </a:r>
            <a:r>
              <a:rPr lang="en-GB" dirty="0">
                <a:latin typeface="Century Gothic" panose="020B0502020202020204" pitchFamily="34" charset="0"/>
              </a:rPr>
              <a:t> </a:t>
            </a:r>
            <a:r>
              <a:rPr lang="en-GB" b="1" dirty="0">
                <a:latin typeface="Century Gothic" panose="020B0502020202020204" pitchFamily="34" charset="0"/>
              </a:rPr>
              <a:t>them</a:t>
            </a:r>
            <a:r>
              <a:rPr lang="en-GB" dirty="0">
                <a:latin typeface="Century Gothic" panose="020B0502020202020204" pitchFamily="34" charset="0"/>
              </a:rPr>
              <a:t> manage it.</a:t>
            </a:r>
          </a:p>
        </p:txBody>
      </p:sp>
      <p:pic>
        <p:nvPicPr>
          <p:cNvPr id="4" name="Picture 3">
            <a:extLst>
              <a:ext uri="{FF2B5EF4-FFF2-40B4-BE49-F238E27FC236}">
                <a16:creationId xmlns:a16="http://schemas.microsoft.com/office/drawing/2014/main" id="{D16445B9-85E5-00C3-5A4C-2062FBA1B3DF}"/>
              </a:ext>
            </a:extLst>
          </p:cNvPr>
          <p:cNvPicPr>
            <a:picLocks noChangeAspect="1"/>
          </p:cNvPicPr>
          <p:nvPr/>
        </p:nvPicPr>
        <p:blipFill>
          <a:blip r:embed="rId2"/>
          <a:stretch>
            <a:fillRect/>
          </a:stretch>
        </p:blipFill>
        <p:spPr>
          <a:xfrm>
            <a:off x="4897120" y="995680"/>
            <a:ext cx="7223760" cy="5781040"/>
          </a:xfrm>
          <a:prstGeom prst="rect">
            <a:avLst/>
          </a:prstGeom>
        </p:spPr>
      </p:pic>
    </p:spTree>
    <p:extLst>
      <p:ext uri="{BB962C8B-B14F-4D97-AF65-F5344CB8AC3E}">
        <p14:creationId xmlns:p14="http://schemas.microsoft.com/office/powerpoint/2010/main" val="13339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8489FB66F463408A77E0CBAADD4D55" ma:contentTypeVersion="9" ma:contentTypeDescription="Create a new document." ma:contentTypeScope="" ma:versionID="29aed848adec6a1f5a12c7ec427af2a1">
  <xsd:schema xmlns:xsd="http://www.w3.org/2001/XMLSchema" xmlns:xs="http://www.w3.org/2001/XMLSchema" xmlns:p="http://schemas.microsoft.com/office/2006/metadata/properties" xmlns:ns2="78c21e85-0f5d-4f05-8dc3-0d31c54eaa62" xmlns:ns3="6a19e214-ee66-49b5-9489-99575c5961cd" targetNamespace="http://schemas.microsoft.com/office/2006/metadata/properties" ma:root="true" ma:fieldsID="35356b6c54895aa6dea1607a78acc08b" ns2:_="" ns3:_="">
    <xsd:import namespace="78c21e85-0f5d-4f05-8dc3-0d31c54eaa62"/>
    <xsd:import namespace="6a19e214-ee66-49b5-9489-99575c5961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21e85-0f5d-4f05-8dc3-0d31c54eaa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9e214-ee66-49b5-9489-99575c5961c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FB207-1BBF-4D55-97D1-3422A0C0A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c21e85-0f5d-4f05-8dc3-0d31c54eaa62"/>
    <ds:schemaRef ds:uri="6a19e214-ee66-49b5-9489-99575c596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662CA-6175-44A2-8417-E0BA7CA1730C}">
  <ds:schemaRefs>
    <ds:schemaRef ds:uri="http://purl.org/dc/terms/"/>
    <ds:schemaRef ds:uri="http://schemas.microsoft.com/office/2006/documentManagement/types"/>
    <ds:schemaRef ds:uri="78c21e85-0f5d-4f05-8dc3-0d31c54eaa62"/>
    <ds:schemaRef ds:uri="http://purl.org/dc/dcmitype/"/>
    <ds:schemaRef ds:uri="6a19e214-ee66-49b5-9489-99575c5961c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5EBD69-4CD8-4006-9075-9093AF1F4D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924</TotalTime>
  <Words>604</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Burton Borough School   How to Support High Potential Students</vt:lpstr>
      <vt:lpstr>Definitions</vt:lpstr>
      <vt:lpstr>1. Be Interested</vt:lpstr>
      <vt:lpstr>2. Help to Reduce Language Limits</vt:lpstr>
      <vt:lpstr>3. Cultural Capital</vt:lpstr>
      <vt:lpstr>4. Balanced Perspective and Work Ethic</vt:lpstr>
      <vt:lpstr>5. Extra-curricular talents and abilities</vt:lpstr>
      <vt:lpstr>6. Social and Emotional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Burton Borough School   Appraisal 2020/2021</dc:title>
  <dc:creator>Mahon, Jude</dc:creator>
  <cp:lastModifiedBy>Allen, Tom</cp:lastModifiedBy>
  <cp:revision>8</cp:revision>
  <dcterms:created xsi:type="dcterms:W3CDTF">2020-08-30T19:11:15Z</dcterms:created>
  <dcterms:modified xsi:type="dcterms:W3CDTF">2023-06-06T09:27:29Z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0x0101000C8489FB66F463408A77E0CBAADD4D55</vt:lpwstr>
  </property>
</Properties>
</file>