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1"/>
  </p:notesMasterIdLst>
  <p:handoutMasterIdLst>
    <p:handoutMasterId r:id="rId22"/>
  </p:handoutMasterIdLst>
  <p:sldIdLst>
    <p:sldId id="267" r:id="rId5"/>
    <p:sldId id="269" r:id="rId6"/>
    <p:sldId id="268" r:id="rId7"/>
    <p:sldId id="271" r:id="rId8"/>
    <p:sldId id="272" r:id="rId9"/>
    <p:sldId id="273" r:id="rId10"/>
    <p:sldId id="270" r:id="rId11"/>
    <p:sldId id="277" r:id="rId12"/>
    <p:sldId id="282" r:id="rId13"/>
    <p:sldId id="283" r:id="rId14"/>
    <p:sldId id="286" r:id="rId15"/>
    <p:sldId id="281" r:id="rId16"/>
    <p:sldId id="280" r:id="rId17"/>
    <p:sldId id="278" r:id="rId18"/>
    <p:sldId id="279" r:id="rId19"/>
    <p:sldId id="285" r:id="rId20"/>
  </p:sldIdLst>
  <p:sldSz cx="12192000" cy="6858000"/>
  <p:notesSz cx="6858000" cy="9144000"/>
  <p:defaultTextStyle>
    <a:defPPr rtl="0">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F54E9B-9F99-4563-9506-854B27A26531}" v="28" dt="2025-09-10T11:32:19.8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5017" autoAdjust="0"/>
  </p:normalViewPr>
  <p:slideViewPr>
    <p:cSldViewPr snapToGrid="0">
      <p:cViewPr varScale="1">
        <p:scale>
          <a:sx n="111" d="100"/>
          <a:sy n="111" d="100"/>
        </p:scale>
        <p:origin x="480" y="9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ughurst, Gina (Burton Borough School)" userId="a633fd51-5000-4176-bbf5-c36ed0e0e181" providerId="ADAL" clId="{5834C33D-3CF2-4EE3-88D3-859DD61A08DE}"/>
    <pc:docChg chg="undo custSel modSld">
      <pc:chgData name="Baughurst, Gina (Burton Borough School)" userId="a633fd51-5000-4176-bbf5-c36ed0e0e181" providerId="ADAL" clId="{5834C33D-3CF2-4EE3-88D3-859DD61A08DE}" dt="2025-06-06T14:46:41.189" v="8" actId="1076"/>
      <pc:docMkLst>
        <pc:docMk/>
      </pc:docMkLst>
      <pc:sldChg chg="addSp delSp modSp mod">
        <pc:chgData name="Baughurst, Gina (Burton Borough School)" userId="a633fd51-5000-4176-bbf5-c36ed0e0e181" providerId="ADAL" clId="{5834C33D-3CF2-4EE3-88D3-859DD61A08DE}" dt="2025-06-06T14:46:41.189" v="8" actId="1076"/>
        <pc:sldMkLst>
          <pc:docMk/>
          <pc:sldMk cId="1925682625" sldId="268"/>
        </pc:sldMkLst>
      </pc:sldChg>
    </pc:docChg>
  </pc:docChgLst>
  <pc:docChgLst>
    <pc:chgData name="Baughurst, Gina (Burton Borough School)" userId="a633fd51-5000-4176-bbf5-c36ed0e0e181" providerId="ADAL" clId="{F2F54E9B-9F99-4563-9506-854B27A26531}"/>
    <pc:docChg chg="undo custSel modSld">
      <pc:chgData name="Baughurst, Gina (Burton Borough School)" userId="a633fd51-5000-4176-bbf5-c36ed0e0e181" providerId="ADAL" clId="{F2F54E9B-9F99-4563-9506-854B27A26531}" dt="2025-09-15T07:51:59.573" v="278" actId="20577"/>
      <pc:docMkLst>
        <pc:docMk/>
      </pc:docMkLst>
      <pc:sldChg chg="addSp delSp modSp mod">
        <pc:chgData name="Baughurst, Gina (Burton Borough School)" userId="a633fd51-5000-4176-bbf5-c36ed0e0e181" providerId="ADAL" clId="{F2F54E9B-9F99-4563-9506-854B27A26531}" dt="2025-09-15T07:51:59.573" v="278" actId="20577"/>
        <pc:sldMkLst>
          <pc:docMk/>
          <pc:sldMk cId="1925682625" sldId="268"/>
        </pc:sldMkLst>
        <pc:graphicFrameChg chg="mod modGraphic">
          <ac:chgData name="Baughurst, Gina (Burton Borough School)" userId="a633fd51-5000-4176-bbf5-c36ed0e0e181" providerId="ADAL" clId="{F2F54E9B-9F99-4563-9506-854B27A26531}" dt="2025-09-15T07:51:59.573" v="278" actId="20577"/>
          <ac:graphicFrameMkLst>
            <pc:docMk/>
            <pc:sldMk cId="1925682625" sldId="268"/>
            <ac:graphicFrameMk id="4" creationId="{00816ABB-824C-49B1-C202-5B6E701F5702}"/>
          </ac:graphicFrameMkLst>
        </pc:graphicFrameChg>
        <pc:picChg chg="add mod">
          <ac:chgData name="Baughurst, Gina (Burton Borough School)" userId="a633fd51-5000-4176-bbf5-c36ed0e0e181" providerId="ADAL" clId="{F2F54E9B-9F99-4563-9506-854B27A26531}" dt="2025-09-04T13:10:41.898" v="258" actId="1076"/>
          <ac:picMkLst>
            <pc:docMk/>
            <pc:sldMk cId="1925682625" sldId="268"/>
            <ac:picMk id="5" creationId="{F921F6BD-31CF-3F72-9BFB-9DBCBDF24E76}"/>
          </ac:picMkLst>
        </pc:picChg>
        <pc:picChg chg="mod">
          <ac:chgData name="Baughurst, Gina (Burton Borough School)" userId="a633fd51-5000-4176-bbf5-c36ed0e0e181" providerId="ADAL" clId="{F2F54E9B-9F99-4563-9506-854B27A26531}" dt="2025-09-04T12:40:29.813" v="115" actId="1076"/>
          <ac:picMkLst>
            <pc:docMk/>
            <pc:sldMk cId="1925682625" sldId="268"/>
            <ac:picMk id="7" creationId="{5A5DBEA0-65FC-233F-FB24-31DEFDE89574}"/>
          </ac:picMkLst>
        </pc:picChg>
        <pc:picChg chg="add mod">
          <ac:chgData name="Baughurst, Gina (Burton Borough School)" userId="a633fd51-5000-4176-bbf5-c36ed0e0e181" providerId="ADAL" clId="{F2F54E9B-9F99-4563-9506-854B27A26531}" dt="2025-09-10T11:32:45.377" v="277" actId="14100"/>
          <ac:picMkLst>
            <pc:docMk/>
            <pc:sldMk cId="1925682625" sldId="268"/>
            <ac:picMk id="9" creationId="{F549EFF8-799A-0F12-3148-01234AA52244}"/>
          </ac:picMkLst>
        </pc:picChg>
        <pc:picChg chg="mod">
          <ac:chgData name="Baughurst, Gina (Burton Borough School)" userId="a633fd51-5000-4176-bbf5-c36ed0e0e181" providerId="ADAL" clId="{F2F54E9B-9F99-4563-9506-854B27A26531}" dt="2025-09-04T12:40:20.851" v="111" actId="1076"/>
          <ac:picMkLst>
            <pc:docMk/>
            <pc:sldMk cId="1925682625" sldId="268"/>
            <ac:picMk id="10" creationId="{BCE3A19E-002A-6B66-2B71-CD4FEBE592DD}"/>
          </ac:picMkLst>
        </pc:picChg>
        <pc:picChg chg="mod">
          <ac:chgData name="Baughurst, Gina (Burton Borough School)" userId="a633fd51-5000-4176-bbf5-c36ed0e0e181" providerId="ADAL" clId="{F2F54E9B-9F99-4563-9506-854B27A26531}" dt="2025-09-04T12:40:24.292" v="112" actId="1076"/>
          <ac:picMkLst>
            <pc:docMk/>
            <pc:sldMk cId="1925682625" sldId="268"/>
            <ac:picMk id="11" creationId="{1D3A9F07-A6A2-689F-7B9A-ED5D9405B7EA}"/>
          </ac:picMkLst>
        </pc:picChg>
        <pc:picChg chg="add mod">
          <ac:chgData name="Baughurst, Gina (Burton Borough School)" userId="a633fd51-5000-4176-bbf5-c36ed0e0e181" providerId="ADAL" clId="{F2F54E9B-9F99-4563-9506-854B27A26531}" dt="2025-09-04T13:10:46.363" v="260" actId="14100"/>
          <ac:picMkLst>
            <pc:docMk/>
            <pc:sldMk cId="1925682625" sldId="268"/>
            <ac:picMk id="12" creationId="{DB78E0A5-F27F-1FEE-03A4-BB60F952BBDF}"/>
          </ac:picMkLst>
        </pc:picChg>
        <pc:picChg chg="mod">
          <ac:chgData name="Baughurst, Gina (Burton Borough School)" userId="a633fd51-5000-4176-bbf5-c36ed0e0e181" providerId="ADAL" clId="{F2F54E9B-9F99-4563-9506-854B27A26531}" dt="2025-09-04T12:40:34.186" v="117" actId="1076"/>
          <ac:picMkLst>
            <pc:docMk/>
            <pc:sldMk cId="1925682625" sldId="268"/>
            <ac:picMk id="13" creationId="{B5A2AB3E-A2F5-C9FA-E492-21E5E8D99165}"/>
          </ac:picMkLst>
        </pc:picChg>
      </pc:sldChg>
      <pc:sldChg chg="modSp mod">
        <pc:chgData name="Baughurst, Gina (Burton Borough School)" userId="a633fd51-5000-4176-bbf5-c36ed0e0e181" providerId="ADAL" clId="{F2F54E9B-9F99-4563-9506-854B27A26531}" dt="2025-09-05T12:07:48.638" v="261" actId="20577"/>
        <pc:sldMkLst>
          <pc:docMk/>
          <pc:sldMk cId="3563718132" sldId="273"/>
        </pc:sldMkLst>
        <pc:spChg chg="mod">
          <ac:chgData name="Baughurst, Gina (Burton Borough School)" userId="a633fd51-5000-4176-bbf5-c36ed0e0e181" providerId="ADAL" clId="{F2F54E9B-9F99-4563-9506-854B27A26531}" dt="2025-09-05T12:07:48.638" v="261" actId="20577"/>
          <ac:spMkLst>
            <pc:docMk/>
            <pc:sldMk cId="3563718132" sldId="273"/>
            <ac:spMk id="2" creationId="{5FAED89B-BDA2-AE83-996E-2F48F1B68B33}"/>
          </ac:spMkLst>
        </pc:spChg>
        <pc:spChg chg="mod">
          <ac:chgData name="Baughurst, Gina (Burton Borough School)" userId="a633fd51-5000-4176-bbf5-c36ed0e0e181" providerId="ADAL" clId="{F2F54E9B-9F99-4563-9506-854B27A26531}" dt="2025-09-04T12:41:36.670" v="190" actId="20577"/>
          <ac:spMkLst>
            <pc:docMk/>
            <pc:sldMk cId="3563718132" sldId="273"/>
            <ac:spMk id="3" creationId="{093C44B9-DDB8-CA50-8374-AECA19F89826}"/>
          </ac:spMkLst>
        </pc:spChg>
      </pc:sldChg>
      <pc:sldChg chg="modSp mod">
        <pc:chgData name="Baughurst, Gina (Burton Borough School)" userId="a633fd51-5000-4176-bbf5-c36ed0e0e181" providerId="ADAL" clId="{F2F54E9B-9F99-4563-9506-854B27A26531}" dt="2025-09-04T12:43:13.298" v="230" actId="20577"/>
        <pc:sldMkLst>
          <pc:docMk/>
          <pc:sldMk cId="3619610986" sldId="281"/>
        </pc:sldMkLst>
        <pc:spChg chg="mod">
          <ac:chgData name="Baughurst, Gina (Burton Borough School)" userId="a633fd51-5000-4176-bbf5-c36ed0e0e181" providerId="ADAL" clId="{F2F54E9B-9F99-4563-9506-854B27A26531}" dt="2025-09-04T12:43:13.298" v="230" actId="20577"/>
          <ac:spMkLst>
            <pc:docMk/>
            <pc:sldMk cId="3619610986" sldId="281"/>
            <ac:spMk id="3" creationId="{1CDC2F75-7BF9-7DBC-1013-54561B0075D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4077EFF-735C-4C2B-AC37-775D99B0F77E}" type="datetime1">
              <a:rPr lang="en-GB" smtClean="0"/>
              <a:t>15/09/2025</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6F79B2A-BF25-4862-8EEB-C1ACE5554C14}" type="slidenum">
              <a:rPr lang="en-GB" smtClean="0"/>
              <a:t>‹#›</a:t>
            </a:fld>
            <a:endParaRPr lang="en-GB" dirty="0"/>
          </a:p>
        </p:txBody>
      </p:sp>
    </p:spTree>
    <p:extLst>
      <p:ext uri="{BB962C8B-B14F-4D97-AF65-F5344CB8AC3E}">
        <p14:creationId xmlns:p14="http://schemas.microsoft.com/office/powerpoint/2010/main" val="2027355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20603-05A2-4A86-B47E-9F050EB80F50}" type="datetime1">
              <a:rPr lang="en-GB" smtClean="0"/>
              <a:pPr/>
              <a:t>15/09/2025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dirty="0"/>
              <a:t>Click to edit Master text styles</a:t>
            </a:r>
          </a:p>
          <a:p>
            <a:pPr lvl="1" rtl="0"/>
            <a:r>
              <a:rPr lang="en-GB" noProof="0" dirty="0"/>
              <a:t>Second level</a:t>
            </a:r>
          </a:p>
          <a:p>
            <a:pPr lvl="2" rtl="0"/>
            <a:r>
              <a:rPr lang="en-GB" noProof="0" dirty="0"/>
              <a:t>Third level</a:t>
            </a:r>
          </a:p>
          <a:p>
            <a:pPr lvl="3" rtl="0"/>
            <a:r>
              <a:rPr lang="en-GB" noProof="0" dirty="0"/>
              <a:t>Fourth level</a:t>
            </a:r>
          </a:p>
          <a:p>
            <a:pPr lvl="4" rtl="0"/>
            <a:r>
              <a:rPr lang="en-GB"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2B46F2B-1084-40BA-9F0A-B1F6847335C5}" type="slidenum">
              <a:rPr lang="en-GB" noProof="0" smtClean="0"/>
              <a:t>‹#›</a:t>
            </a:fld>
            <a:endParaRPr lang="en-GB" noProof="0" dirty="0"/>
          </a:p>
        </p:txBody>
      </p:sp>
    </p:spTree>
    <p:extLst>
      <p:ext uri="{BB962C8B-B14F-4D97-AF65-F5344CB8AC3E}">
        <p14:creationId xmlns:p14="http://schemas.microsoft.com/office/powerpoint/2010/main" val="381207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10"/>
          </p:nvPr>
        </p:nvSpPr>
        <p:spPr/>
        <p:txBody>
          <a:bodyPr rtlCol="0"/>
          <a:lstStyle/>
          <a:p>
            <a:pPr rtl="0"/>
            <a:fld id="{62B46F2B-1084-40BA-9F0A-B1F6847335C5}" type="slidenum">
              <a:rPr lang="en-GB" smtClean="0"/>
              <a:t>1</a:t>
            </a:fld>
            <a:endParaRPr lang="en-GB" dirty="0"/>
          </a:p>
        </p:txBody>
      </p:sp>
    </p:spTree>
    <p:extLst>
      <p:ext uri="{BB962C8B-B14F-4D97-AF65-F5344CB8AC3E}">
        <p14:creationId xmlns:p14="http://schemas.microsoft.com/office/powerpoint/2010/main" val="337825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rtlCol="0" anchor="ctr">
            <a:noAutofit/>
          </a:bodyPr>
          <a:lstStyle>
            <a:lvl1pPr algn="ctr">
              <a:defRPr sz="10000" spc="800" baseline="0"/>
            </a:lvl1pPr>
          </a:lstStyle>
          <a:p>
            <a:pPr rtl="0"/>
            <a:r>
              <a:rPr lang="en-US" noProof="0"/>
              <a:t>Click to edit Master title style</a:t>
            </a:r>
            <a:endParaRPr lang="en-GB" noProof="0" dirty="0"/>
          </a:p>
        </p:txBody>
      </p:sp>
      <p:sp>
        <p:nvSpPr>
          <p:cNvPr id="3" name="Subtitle 2"/>
          <p:cNvSpPr>
            <a:spLocks noGrp="1"/>
          </p:cNvSpPr>
          <p:nvPr>
            <p:ph type="subTitle" idx="1"/>
          </p:nvPr>
        </p:nvSpPr>
        <p:spPr>
          <a:xfrm>
            <a:off x="2215045" y="5979196"/>
            <a:ext cx="8045373" cy="742279"/>
          </a:xfrm>
        </p:spPr>
        <p:txBody>
          <a:bodyPr rtlCol="0"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dirty="0"/>
          </a:p>
        </p:txBody>
      </p:sp>
      <p:sp>
        <p:nvSpPr>
          <p:cNvPr id="4" name="Date Placeholder 3"/>
          <p:cNvSpPr>
            <a:spLocks noGrp="1"/>
          </p:cNvSpPr>
          <p:nvPr>
            <p:ph type="dt" sz="half" idx="10"/>
          </p:nvPr>
        </p:nvSpPr>
        <p:spPr>
          <a:xfrm>
            <a:off x="1078523" y="6375679"/>
            <a:ext cx="2329722" cy="348462"/>
          </a:xfrm>
        </p:spPr>
        <p:txBody>
          <a:bodyPr rtlCol="0"/>
          <a:lstStyle>
            <a:lvl1pPr>
              <a:defRPr baseline="0">
                <a:solidFill>
                  <a:schemeClr val="accent1">
                    <a:lumMod val="50000"/>
                  </a:schemeClr>
                </a:solidFill>
              </a:defRPr>
            </a:lvl1pPr>
          </a:lstStyle>
          <a:p>
            <a:pPr rtl="0"/>
            <a:fld id="{5644966D-3ED2-44C3-A09B-50F4D7F240CA}" type="datetime1">
              <a:rPr lang="en-GB" noProof="0" smtClean="0"/>
              <a:t>15/09/2025</a:t>
            </a:fld>
            <a:endParaRPr lang="en-GB" noProof="0" dirty="0"/>
          </a:p>
        </p:txBody>
      </p:sp>
      <p:sp>
        <p:nvSpPr>
          <p:cNvPr id="5" name="Footer Placeholder 4"/>
          <p:cNvSpPr>
            <a:spLocks noGrp="1"/>
          </p:cNvSpPr>
          <p:nvPr>
            <p:ph type="ftr" sz="quarter" idx="11"/>
          </p:nvPr>
        </p:nvSpPr>
        <p:spPr>
          <a:xfrm>
            <a:off x="4180332" y="6375679"/>
            <a:ext cx="4114800" cy="345796"/>
          </a:xfrm>
        </p:spPr>
        <p:txBody>
          <a:bodyPr rtlCol="0"/>
          <a:lstStyle>
            <a:lvl1pPr>
              <a:defRPr baseline="0">
                <a:solidFill>
                  <a:schemeClr val="accent1">
                    <a:lumMod val="50000"/>
                  </a:schemeClr>
                </a:solidFill>
              </a:defRPr>
            </a:lvl1pPr>
          </a:lstStyle>
          <a:p>
            <a:pPr rtl="0"/>
            <a:endParaRPr lang="en-GB" noProof="0" dirty="0"/>
          </a:p>
        </p:txBody>
      </p:sp>
      <p:sp>
        <p:nvSpPr>
          <p:cNvPr id="6" name="Slide Number Placeholder 5"/>
          <p:cNvSpPr>
            <a:spLocks noGrp="1"/>
          </p:cNvSpPr>
          <p:nvPr>
            <p:ph type="sldNum" sz="quarter" idx="12"/>
          </p:nvPr>
        </p:nvSpPr>
        <p:spPr>
          <a:xfrm>
            <a:off x="9067218" y="6375679"/>
            <a:ext cx="2329723" cy="345796"/>
          </a:xfrm>
        </p:spPr>
        <p:txBody>
          <a:bodyPr rtlCol="0"/>
          <a:lstStyle>
            <a:lvl1pPr>
              <a:defRPr baseline="0">
                <a:solidFill>
                  <a:schemeClr val="accent1">
                    <a:lumMod val="50000"/>
                  </a:schemeClr>
                </a:solidFill>
              </a:defRPr>
            </a:lvl1pPr>
          </a:lstStyle>
          <a:p>
            <a:pPr rtl="0"/>
            <a:fld id="{71766878-3199-4EAB-94E7-2D6D11070E14}" type="slidenum">
              <a:rPr lang="en-GB" noProof="0" smtClean="0"/>
              <a:pPr/>
              <a:t>‹#›</a:t>
            </a:fld>
            <a:endParaRPr lang="en-GB" noProof="0"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p:txBody>
          <a:bodyPr vert="eaVert"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p:cNvSpPr>
            <a:spLocks noGrp="1"/>
          </p:cNvSpPr>
          <p:nvPr>
            <p:ph type="dt" sz="half" idx="10"/>
          </p:nvPr>
        </p:nvSpPr>
        <p:spPr/>
        <p:txBody>
          <a:bodyPr rtlCol="0"/>
          <a:lstStyle/>
          <a:p>
            <a:pPr rtl="0"/>
            <a:fld id="{E0DBD45D-96DF-4786-9D97-9AE33A142FB5}" type="datetime1">
              <a:rPr lang="en-GB" noProof="0" smtClean="0"/>
              <a:t>15/09/2025</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6" name="Slide Number Placeholder 5"/>
          <p:cNvSpPr>
            <a:spLocks noGrp="1"/>
          </p:cNvSpPr>
          <p:nvPr>
            <p:ph type="sldNum" sz="quarter" idx="12"/>
          </p:nvPr>
        </p:nvSpPr>
        <p:spPr/>
        <p:txBody>
          <a:bodyPr rtlCol="0"/>
          <a:lstStyle/>
          <a:p>
            <a:pPr rtl="0"/>
            <a:fld id="{71766878-3199-4EAB-94E7-2D6D11070E14}" type="slidenum">
              <a:rPr lang="en-GB" noProof="0" smtClean="0"/>
              <a:t>‹#›</a:t>
            </a:fld>
            <a:endParaRPr lang="en-GB"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rtlCol="0"/>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a:xfrm>
            <a:off x="1257300" y="382385"/>
            <a:ext cx="8392585" cy="5600405"/>
          </a:xfrm>
        </p:spPr>
        <p:txBody>
          <a:bodyPr vert="eaVert"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p:cNvSpPr>
            <a:spLocks noGrp="1"/>
          </p:cNvSpPr>
          <p:nvPr>
            <p:ph type="dt" sz="half" idx="10"/>
          </p:nvPr>
        </p:nvSpPr>
        <p:spPr/>
        <p:txBody>
          <a:bodyPr rtlCol="0"/>
          <a:lstStyle/>
          <a:p>
            <a:pPr rtl="0"/>
            <a:fld id="{B2EEC5A7-AFEE-4249-9E0C-EDC4B88D0FDC}" type="datetime1">
              <a:rPr lang="en-GB" noProof="0" smtClean="0"/>
              <a:t>15/09/2025</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6" name="Slide Number Placeholder 5"/>
          <p:cNvSpPr>
            <a:spLocks noGrp="1"/>
          </p:cNvSpPr>
          <p:nvPr>
            <p:ph type="sldNum" sz="quarter" idx="12"/>
          </p:nvPr>
        </p:nvSpPr>
        <p:spPr/>
        <p:txBody>
          <a:bodyPr rtlCol="0"/>
          <a:lstStyle/>
          <a:p>
            <a:pPr rtl="0"/>
            <a:fld id="{71766878-3199-4EAB-94E7-2D6D11070E14}" type="slidenum">
              <a:rPr lang="en-GB" noProof="0" smtClean="0"/>
              <a:t>‹#›</a:t>
            </a:fld>
            <a:endParaRPr lang="en-GB"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idx="1"/>
          </p:nvPr>
        </p:nvSpPr>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p:cNvSpPr>
            <a:spLocks noGrp="1"/>
          </p:cNvSpPr>
          <p:nvPr>
            <p:ph type="dt" sz="half" idx="10"/>
          </p:nvPr>
        </p:nvSpPr>
        <p:spPr/>
        <p:txBody>
          <a:bodyPr rtlCol="0"/>
          <a:lstStyle/>
          <a:p>
            <a:pPr rtl="0"/>
            <a:fld id="{2D621671-2017-4008-BF5D-37B1B01604B3}" type="datetime1">
              <a:rPr lang="en-GB" noProof="0" smtClean="0"/>
              <a:t>15/09/2025</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6" name="Slide Number Placeholder 5"/>
          <p:cNvSpPr>
            <a:spLocks noGrp="1"/>
          </p:cNvSpPr>
          <p:nvPr>
            <p:ph type="sldNum" sz="quarter" idx="12"/>
          </p:nvPr>
        </p:nvSpPr>
        <p:spPr/>
        <p:txBody>
          <a:bodyPr rtlCol="0"/>
          <a:lstStyle/>
          <a:p>
            <a:pPr rtl="0"/>
            <a:fld id="{71766878-3199-4EAB-94E7-2D6D11070E14}" type="slidenum">
              <a:rPr lang="en-GB" noProof="0" smtClean="0"/>
              <a:t>‹#›</a:t>
            </a:fld>
            <a:endParaRPr lang="en-GB"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rtlCol="0" anchor="b">
            <a:normAutofit/>
          </a:bodyPr>
          <a:lstStyle>
            <a:lvl1pPr>
              <a:defRPr sz="8400" spc="800" baseline="0">
                <a:solidFill>
                  <a:schemeClr val="tx2"/>
                </a:solidFill>
              </a:defRPr>
            </a:lvl1p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3242930" y="5159781"/>
            <a:ext cx="7017488" cy="951135"/>
          </a:xfrm>
        </p:spPr>
        <p:txBody>
          <a:bodyPr rtlCol="0">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sp>
        <p:nvSpPr>
          <p:cNvPr id="4" name="Date Placeholder 3"/>
          <p:cNvSpPr>
            <a:spLocks noGrp="1"/>
          </p:cNvSpPr>
          <p:nvPr>
            <p:ph type="dt" sz="half" idx="10"/>
          </p:nvPr>
        </p:nvSpPr>
        <p:spPr>
          <a:xfrm>
            <a:off x="3236546" y="6375679"/>
            <a:ext cx="1493947" cy="348462"/>
          </a:xfrm>
        </p:spPr>
        <p:txBody>
          <a:bodyPr rtlCol="0"/>
          <a:lstStyle>
            <a:lvl1pPr>
              <a:defRPr baseline="0">
                <a:solidFill>
                  <a:schemeClr val="tx2"/>
                </a:solidFill>
              </a:defRPr>
            </a:lvl1pPr>
          </a:lstStyle>
          <a:p>
            <a:pPr rtl="0"/>
            <a:fld id="{67486514-03AD-45F9-84EC-C36735C5D0F5}" type="datetime1">
              <a:rPr lang="en-GB" noProof="0" smtClean="0"/>
              <a:t>15/09/2025</a:t>
            </a:fld>
            <a:endParaRPr lang="en-GB" noProof="0" dirty="0"/>
          </a:p>
        </p:txBody>
      </p:sp>
      <p:sp>
        <p:nvSpPr>
          <p:cNvPr id="5" name="Footer Placeholder 4"/>
          <p:cNvSpPr>
            <a:spLocks noGrp="1"/>
          </p:cNvSpPr>
          <p:nvPr>
            <p:ph type="ftr" sz="quarter" idx="11"/>
          </p:nvPr>
        </p:nvSpPr>
        <p:spPr>
          <a:xfrm>
            <a:off x="5279064" y="6375679"/>
            <a:ext cx="4114800" cy="345796"/>
          </a:xfrm>
        </p:spPr>
        <p:txBody>
          <a:bodyPr rtlCol="0"/>
          <a:lstStyle>
            <a:lvl1pPr>
              <a:defRPr baseline="0">
                <a:solidFill>
                  <a:schemeClr val="tx2"/>
                </a:solidFill>
              </a:defRPr>
            </a:lvl1pPr>
          </a:lstStyle>
          <a:p>
            <a:pPr rtl="0"/>
            <a:endParaRPr lang="en-GB" noProof="0" dirty="0"/>
          </a:p>
        </p:txBody>
      </p:sp>
      <p:sp>
        <p:nvSpPr>
          <p:cNvPr id="6" name="Slide Number Placeholder 5"/>
          <p:cNvSpPr>
            <a:spLocks noGrp="1"/>
          </p:cNvSpPr>
          <p:nvPr>
            <p:ph type="sldNum" sz="quarter" idx="12"/>
          </p:nvPr>
        </p:nvSpPr>
        <p:spPr>
          <a:xfrm>
            <a:off x="9942434" y="6375679"/>
            <a:ext cx="1487566" cy="345796"/>
          </a:xfrm>
        </p:spPr>
        <p:txBody>
          <a:bodyPr rtlCol="0"/>
          <a:lstStyle>
            <a:lvl1pPr>
              <a:defRPr baseline="0">
                <a:solidFill>
                  <a:schemeClr val="tx2"/>
                </a:solidFill>
              </a:defRPr>
            </a:lvl1pPr>
          </a:lstStyle>
          <a:p>
            <a:pPr rtl="0"/>
            <a:fld id="{71766878-3199-4EAB-94E7-2D6D11070E14}" type="slidenum">
              <a:rPr lang="en-GB" noProof="0" smtClean="0"/>
              <a:pPr/>
              <a:t>‹#›</a:t>
            </a:fld>
            <a:endParaRPr lang="en-GB" noProof="0"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sz="half" idx="1"/>
          </p:nvPr>
        </p:nvSpPr>
        <p:spPr>
          <a:xfrm>
            <a:off x="1257300" y="2286000"/>
            <a:ext cx="4800600" cy="3619500"/>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Content Placeholder 3"/>
          <p:cNvSpPr>
            <a:spLocks noGrp="1"/>
          </p:cNvSpPr>
          <p:nvPr>
            <p:ph sz="half" idx="2"/>
          </p:nvPr>
        </p:nvSpPr>
        <p:spPr>
          <a:xfrm>
            <a:off x="6647796" y="2286000"/>
            <a:ext cx="4800600" cy="3619500"/>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Date Placeholder 4"/>
          <p:cNvSpPr>
            <a:spLocks noGrp="1"/>
          </p:cNvSpPr>
          <p:nvPr>
            <p:ph type="dt" sz="half" idx="10"/>
          </p:nvPr>
        </p:nvSpPr>
        <p:spPr/>
        <p:txBody>
          <a:bodyPr rtlCol="0"/>
          <a:lstStyle/>
          <a:p>
            <a:pPr rtl="0"/>
            <a:fld id="{15E3DB38-7BAE-48B1-B618-15BEC71A15D1}" type="datetime1">
              <a:rPr lang="en-GB" noProof="0" smtClean="0"/>
              <a:t>15/09/2025</a:t>
            </a:fld>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7" name="Slide Number Placeholder 6"/>
          <p:cNvSpPr>
            <a:spLocks noGrp="1"/>
          </p:cNvSpPr>
          <p:nvPr>
            <p:ph type="sldNum" sz="quarter" idx="12"/>
          </p:nvPr>
        </p:nvSpPr>
        <p:spPr/>
        <p:txBody>
          <a:bodyPr rtlCol="0"/>
          <a:lstStyle/>
          <a:p>
            <a:pPr rtl="0"/>
            <a:fld id="{71766878-3199-4EAB-94E7-2D6D11070E14}" type="slidenum">
              <a:rPr lang="en-GB" noProof="0" smtClean="0"/>
              <a:t>‹#›</a:t>
            </a:fld>
            <a:endParaRPr lang="en-GB" noProof="0"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rtlCol="0"/>
          <a:lstStyle/>
          <a:p>
            <a:pPr rtl="0"/>
            <a:r>
              <a:rPr lang="en-US" noProof="0"/>
              <a:t>Click to edit Master title style</a:t>
            </a:r>
            <a:endParaRPr lang="en-GB" noProof="0" dirty="0"/>
          </a:p>
        </p:txBody>
      </p:sp>
      <p:sp>
        <p:nvSpPr>
          <p:cNvPr id="3" name="Text Placeholder 2"/>
          <p:cNvSpPr>
            <a:spLocks noGrp="1"/>
          </p:cNvSpPr>
          <p:nvPr>
            <p:ph type="body" idx="1"/>
          </p:nvPr>
        </p:nvSpPr>
        <p:spPr>
          <a:xfrm>
            <a:off x="1251678" y="2199633"/>
            <a:ext cx="4800600" cy="632529"/>
          </a:xfrm>
        </p:spPr>
        <p:txBody>
          <a:bodyPr rtlCol="0"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1257300" y="2909102"/>
            <a:ext cx="4800600" cy="299639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Text Placeholder 4"/>
          <p:cNvSpPr>
            <a:spLocks noGrp="1"/>
          </p:cNvSpPr>
          <p:nvPr>
            <p:ph type="body" sz="quarter" idx="3"/>
          </p:nvPr>
        </p:nvSpPr>
        <p:spPr>
          <a:xfrm>
            <a:off x="6633864" y="2199633"/>
            <a:ext cx="4800600" cy="632529"/>
          </a:xfrm>
        </p:spPr>
        <p:txBody>
          <a:bodyPr rtlCol="0"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p:cNvSpPr>
            <a:spLocks noGrp="1"/>
          </p:cNvSpPr>
          <p:nvPr>
            <p:ph sz="quarter" idx="4"/>
          </p:nvPr>
        </p:nvSpPr>
        <p:spPr>
          <a:xfrm>
            <a:off x="6633864" y="2909102"/>
            <a:ext cx="4800600" cy="299639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7" name="Date Placeholder 6"/>
          <p:cNvSpPr>
            <a:spLocks noGrp="1"/>
          </p:cNvSpPr>
          <p:nvPr>
            <p:ph type="dt" sz="half" idx="10"/>
          </p:nvPr>
        </p:nvSpPr>
        <p:spPr/>
        <p:txBody>
          <a:bodyPr rtlCol="0"/>
          <a:lstStyle/>
          <a:p>
            <a:pPr rtl="0"/>
            <a:fld id="{CE583D31-B11C-4359-AC9B-EA4DCADD4DF2}" type="datetime1">
              <a:rPr lang="en-GB" noProof="0" smtClean="0"/>
              <a:t>15/09/2025</a:t>
            </a:fld>
            <a:endParaRPr lang="en-GB" noProof="0" dirty="0"/>
          </a:p>
        </p:txBody>
      </p:sp>
      <p:sp>
        <p:nvSpPr>
          <p:cNvPr id="8" name="Footer Placeholder 7"/>
          <p:cNvSpPr>
            <a:spLocks noGrp="1"/>
          </p:cNvSpPr>
          <p:nvPr>
            <p:ph type="ftr" sz="quarter" idx="11"/>
          </p:nvPr>
        </p:nvSpPr>
        <p:spPr/>
        <p:txBody>
          <a:bodyPr rtlCol="0"/>
          <a:lstStyle/>
          <a:p>
            <a:pPr rtl="0"/>
            <a:endParaRPr lang="en-GB" noProof="0" dirty="0"/>
          </a:p>
        </p:txBody>
      </p:sp>
      <p:sp>
        <p:nvSpPr>
          <p:cNvPr id="9" name="Slide Number Placeholder 8"/>
          <p:cNvSpPr>
            <a:spLocks noGrp="1"/>
          </p:cNvSpPr>
          <p:nvPr>
            <p:ph type="sldNum" sz="quarter" idx="12"/>
          </p:nvPr>
        </p:nvSpPr>
        <p:spPr/>
        <p:txBody>
          <a:bodyPr rtlCol="0"/>
          <a:lstStyle/>
          <a:p>
            <a:pPr rtl="0"/>
            <a:fld id="{71766878-3199-4EAB-94E7-2D6D11070E14}" type="slidenum">
              <a:rPr lang="en-GB" noProof="0" smtClean="0"/>
              <a:t>‹#›</a:t>
            </a:fld>
            <a:endParaRPr lang="en-GB" noProof="0"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Date Placeholder 2"/>
          <p:cNvSpPr>
            <a:spLocks noGrp="1"/>
          </p:cNvSpPr>
          <p:nvPr>
            <p:ph type="dt" sz="half" idx="10"/>
          </p:nvPr>
        </p:nvSpPr>
        <p:spPr/>
        <p:txBody>
          <a:bodyPr rtlCol="0"/>
          <a:lstStyle/>
          <a:p>
            <a:pPr rtl="0"/>
            <a:fld id="{5E38C2AE-742F-48BD-A0A8-E8F8724C5D88}" type="datetime1">
              <a:rPr lang="en-GB" noProof="0" smtClean="0"/>
              <a:t>15/09/2025</a:t>
            </a:fld>
            <a:endParaRPr lang="en-GB" noProof="0" dirty="0"/>
          </a:p>
        </p:txBody>
      </p:sp>
      <p:sp>
        <p:nvSpPr>
          <p:cNvPr id="4" name="Footer Placeholder 3"/>
          <p:cNvSpPr>
            <a:spLocks noGrp="1"/>
          </p:cNvSpPr>
          <p:nvPr>
            <p:ph type="ftr" sz="quarter" idx="11"/>
          </p:nvPr>
        </p:nvSpPr>
        <p:spPr/>
        <p:txBody>
          <a:bodyPr rtlCol="0"/>
          <a:lstStyle/>
          <a:p>
            <a:pPr rtl="0"/>
            <a:endParaRPr lang="en-GB" noProof="0" dirty="0"/>
          </a:p>
        </p:txBody>
      </p:sp>
      <p:sp>
        <p:nvSpPr>
          <p:cNvPr id="5" name="Slide Number Placeholder 4"/>
          <p:cNvSpPr>
            <a:spLocks noGrp="1"/>
          </p:cNvSpPr>
          <p:nvPr>
            <p:ph type="sldNum" sz="quarter" idx="12"/>
          </p:nvPr>
        </p:nvSpPr>
        <p:spPr/>
        <p:txBody>
          <a:bodyPr rtlCol="0"/>
          <a:lstStyle/>
          <a:p>
            <a:pPr rtl="0"/>
            <a:fld id="{71766878-3199-4EAB-94E7-2D6D11070E14}" type="slidenum">
              <a:rPr lang="en-GB" noProof="0" smtClean="0"/>
              <a:t>‹#›</a:t>
            </a:fld>
            <a:endParaRPr lang="en-GB"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2FCF73C7-2D9C-4801-9389-7C4DAB0697F2}" type="datetime1">
              <a:rPr lang="en-GB" noProof="0" smtClean="0"/>
              <a:t>15/09/2025</a:t>
            </a:fld>
            <a:endParaRPr lang="en-GB" noProof="0" dirty="0"/>
          </a:p>
        </p:txBody>
      </p:sp>
      <p:sp>
        <p:nvSpPr>
          <p:cNvPr id="3" name="Footer Placeholder 2"/>
          <p:cNvSpPr>
            <a:spLocks noGrp="1"/>
          </p:cNvSpPr>
          <p:nvPr>
            <p:ph type="ftr" sz="quarter" idx="11"/>
          </p:nvPr>
        </p:nvSpPr>
        <p:spPr/>
        <p:txBody>
          <a:bodyPr rtlCol="0"/>
          <a:lstStyle/>
          <a:p>
            <a:pPr rtl="0"/>
            <a:endParaRPr lang="en-GB" noProof="0" dirty="0"/>
          </a:p>
        </p:txBody>
      </p:sp>
      <p:sp>
        <p:nvSpPr>
          <p:cNvPr id="4" name="Slide Number Placeholder 3"/>
          <p:cNvSpPr>
            <a:spLocks noGrp="1"/>
          </p:cNvSpPr>
          <p:nvPr>
            <p:ph type="sldNum" sz="quarter" idx="12"/>
          </p:nvPr>
        </p:nvSpPr>
        <p:spPr/>
        <p:txBody>
          <a:bodyPr rtlCol="0"/>
          <a:lstStyle/>
          <a:p>
            <a:pPr rtl="0"/>
            <a:fld id="{71766878-3199-4EAB-94E7-2D6D11070E14}" type="slidenum">
              <a:rPr lang="en-GB" noProof="0" smtClean="0"/>
              <a:t>‹#›</a:t>
            </a:fld>
            <a:endParaRPr lang="en-GB"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rtlCol="0" anchor="b">
            <a:normAutofit/>
          </a:bodyPr>
          <a:lstStyle>
            <a:lvl1pPr>
              <a:lnSpc>
                <a:spcPct val="100000"/>
              </a:lnSpc>
              <a:defRPr sz="1900" b="1" i="0" cap="all" spc="300" baseline="0">
                <a:solidFill>
                  <a:schemeClr val="accent1"/>
                </a:solidFill>
                <a:latin typeface="+mn-lt"/>
              </a:defRPr>
            </a:lvl1pPr>
          </a:lstStyle>
          <a:p>
            <a:pPr rtl="0"/>
            <a:r>
              <a:rPr lang="en-US" noProof="0"/>
              <a:t>Click to edit Master title style</a:t>
            </a:r>
            <a:endParaRPr lang="en-GB" noProof="0" dirty="0"/>
          </a:p>
        </p:txBody>
      </p:sp>
      <p:sp>
        <p:nvSpPr>
          <p:cNvPr id="3" name="Content Placeholder 2"/>
          <p:cNvSpPr>
            <a:spLocks noGrp="1"/>
          </p:cNvSpPr>
          <p:nvPr>
            <p:ph idx="1"/>
          </p:nvPr>
        </p:nvSpPr>
        <p:spPr>
          <a:xfrm>
            <a:off x="765051" y="920377"/>
            <a:ext cx="6158418" cy="4985124"/>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Text Placeholder 3"/>
          <p:cNvSpPr>
            <a:spLocks noGrp="1"/>
          </p:cNvSpPr>
          <p:nvPr>
            <p:ph type="body" sz="half" idx="2"/>
          </p:nvPr>
        </p:nvSpPr>
        <p:spPr>
          <a:xfrm>
            <a:off x="8337885" y="1741336"/>
            <a:ext cx="3092115" cy="4164164"/>
          </a:xfrm>
        </p:spPr>
        <p:txBody>
          <a:bodyPr rtlCol="0"/>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5" name="Date Placeholder 4"/>
          <p:cNvSpPr>
            <a:spLocks noGrp="1"/>
          </p:cNvSpPr>
          <p:nvPr>
            <p:ph type="dt" sz="half" idx="10"/>
          </p:nvPr>
        </p:nvSpPr>
        <p:spPr>
          <a:xfrm>
            <a:off x="765051" y="6375679"/>
            <a:ext cx="1233355" cy="348462"/>
          </a:xfrm>
        </p:spPr>
        <p:txBody>
          <a:bodyPr rtlCol="0"/>
          <a:lstStyle/>
          <a:p>
            <a:pPr rtl="0"/>
            <a:fld id="{8BB64B99-244B-4E30-8FED-E240AAED0801}" type="datetime1">
              <a:rPr lang="en-GB" noProof="0" smtClean="0"/>
              <a:t>15/09/2025</a:t>
            </a:fld>
            <a:endParaRPr lang="en-GB" noProof="0" dirty="0"/>
          </a:p>
        </p:txBody>
      </p:sp>
      <p:sp>
        <p:nvSpPr>
          <p:cNvPr id="6" name="Footer Placeholder 5"/>
          <p:cNvSpPr>
            <a:spLocks noGrp="1"/>
          </p:cNvSpPr>
          <p:nvPr>
            <p:ph type="ftr" sz="quarter" idx="11"/>
          </p:nvPr>
        </p:nvSpPr>
        <p:spPr>
          <a:xfrm>
            <a:off x="2103620" y="6375679"/>
            <a:ext cx="3482179" cy="345796"/>
          </a:xfrm>
        </p:spPr>
        <p:txBody>
          <a:bodyPr rtlCol="0"/>
          <a:lstStyle/>
          <a:p>
            <a:pPr rtl="0"/>
            <a:endParaRPr lang="en-GB" noProof="0" dirty="0"/>
          </a:p>
        </p:txBody>
      </p:sp>
      <p:sp>
        <p:nvSpPr>
          <p:cNvPr id="7" name="Slide Number Placeholder 6"/>
          <p:cNvSpPr>
            <a:spLocks noGrp="1"/>
          </p:cNvSpPr>
          <p:nvPr>
            <p:ph type="sldNum" sz="quarter" idx="12"/>
          </p:nvPr>
        </p:nvSpPr>
        <p:spPr>
          <a:xfrm>
            <a:off x="5691014" y="6375679"/>
            <a:ext cx="1232456" cy="345796"/>
          </a:xfrm>
        </p:spPr>
        <p:txBody>
          <a:bodyPr rtlCol="0"/>
          <a:lstStyle/>
          <a:p>
            <a:pPr rtl="0"/>
            <a:fld id="{71766878-3199-4EAB-94E7-2D6D11070E14}" type="slidenum">
              <a:rPr lang="en-GB" noProof="0" smtClean="0"/>
              <a:t>‹#›</a:t>
            </a:fld>
            <a:endParaRPr lang="en-GB" noProof="0"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rtlCol="0" anchor="b">
            <a:normAutofit/>
          </a:bodyPr>
          <a:lstStyle>
            <a:lvl1pPr>
              <a:lnSpc>
                <a:spcPct val="100000"/>
              </a:lnSpc>
              <a:defRPr sz="1900" b="1" i="0" spc="300" baseline="0">
                <a:solidFill>
                  <a:schemeClr val="accent1"/>
                </a:solidFill>
                <a:latin typeface="+mn-lt"/>
              </a:defRPr>
            </a:lvl1pPr>
          </a:lstStyle>
          <a:p>
            <a:pPr rtl="0"/>
            <a:r>
              <a:rPr lang="en-US" noProof="0"/>
              <a:t>Click to edit Master title style</a:t>
            </a:r>
            <a:endParaRPr lang="en-GB" noProof="0" dirty="0"/>
          </a:p>
        </p:txBody>
      </p:sp>
      <p:sp>
        <p:nvSpPr>
          <p:cNvPr id="4" name="Text Placeholder 3"/>
          <p:cNvSpPr>
            <a:spLocks noGrp="1"/>
          </p:cNvSpPr>
          <p:nvPr>
            <p:ph type="body" sz="half" idx="2"/>
          </p:nvPr>
        </p:nvSpPr>
        <p:spPr>
          <a:xfrm>
            <a:off x="8337883" y="1741336"/>
            <a:ext cx="3092117" cy="4164164"/>
          </a:xfrm>
        </p:spPr>
        <p:txBody>
          <a:bodyPr rtlCol="0"/>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5" name="Date Placeholder 4"/>
          <p:cNvSpPr>
            <a:spLocks noGrp="1"/>
          </p:cNvSpPr>
          <p:nvPr>
            <p:ph type="dt" sz="half" idx="10"/>
          </p:nvPr>
        </p:nvSpPr>
        <p:spPr>
          <a:xfrm>
            <a:off x="765950" y="6375679"/>
            <a:ext cx="1232456" cy="348462"/>
          </a:xfrm>
        </p:spPr>
        <p:txBody>
          <a:bodyPr rtlCol="0"/>
          <a:lstStyle/>
          <a:p>
            <a:pPr rtl="0"/>
            <a:fld id="{A92E769A-247F-4013-81C5-199BEDFB530A}" type="datetime1">
              <a:rPr lang="en-GB" noProof="0" smtClean="0"/>
              <a:t>15/09/2025</a:t>
            </a:fld>
            <a:endParaRPr lang="en-GB" noProof="0" dirty="0"/>
          </a:p>
        </p:txBody>
      </p:sp>
      <p:sp>
        <p:nvSpPr>
          <p:cNvPr id="6" name="Footer Placeholder 5"/>
          <p:cNvSpPr>
            <a:spLocks noGrp="1"/>
          </p:cNvSpPr>
          <p:nvPr>
            <p:ph type="ftr" sz="quarter" idx="11"/>
          </p:nvPr>
        </p:nvSpPr>
        <p:spPr>
          <a:xfrm>
            <a:off x="2103621" y="6375679"/>
            <a:ext cx="3482178" cy="345796"/>
          </a:xfrm>
        </p:spPr>
        <p:txBody>
          <a:bodyPr rtlCol="0"/>
          <a:lstStyle/>
          <a:p>
            <a:pPr rtl="0"/>
            <a:endParaRPr lang="en-GB" noProof="0" dirty="0"/>
          </a:p>
        </p:txBody>
      </p:sp>
      <p:sp>
        <p:nvSpPr>
          <p:cNvPr id="7" name="Slide Number Placeholder 6"/>
          <p:cNvSpPr>
            <a:spLocks noGrp="1"/>
          </p:cNvSpPr>
          <p:nvPr>
            <p:ph type="sldNum" sz="quarter" idx="12"/>
          </p:nvPr>
        </p:nvSpPr>
        <p:spPr>
          <a:xfrm>
            <a:off x="5687568" y="6375679"/>
            <a:ext cx="1234440" cy="345796"/>
          </a:xfrm>
        </p:spPr>
        <p:txBody>
          <a:bodyPr rtlCol="0"/>
          <a:lstStyle/>
          <a:p>
            <a:pPr rtl="0"/>
            <a:fld id="{71766878-3199-4EAB-94E7-2D6D11070E14}" type="slidenum">
              <a:rPr lang="en-GB" noProof="0" smtClean="0"/>
              <a:t>‹#›</a:t>
            </a:fld>
            <a:endParaRPr lang="en-GB"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rtl="0"/>
            <a:fld id="{4DFE20F2-B783-4E07-A45D-7F92D6E1780D}" type="datetime1">
              <a:rPr lang="en-GB" noProof="0" smtClean="0"/>
              <a:t>15/09/2025</a:t>
            </a:fld>
            <a:endParaRPr lang="en-GB" noProof="0"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rtl="0"/>
            <a:endParaRPr lang="en-GB" noProof="0"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rtl="0"/>
            <a:fld id="{71766878-3199-4EAB-94E7-2D6D11070E14}" type="slidenum">
              <a:rPr lang="en-GB" noProof="0" smtClean="0"/>
              <a:pPr/>
              <a:t>‹#›</a:t>
            </a:fld>
            <a:endParaRPr lang="en-GB" noProof="0"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telford.gov.uk/info/20667/tenant" TargetMode="External"/><Relationship Id="rId7" Type="http://schemas.openxmlformats.org/officeDocument/2006/relationships/image" Target="../media/image14.png"/><Relationship Id="rId2" Type="http://schemas.openxmlformats.org/officeDocument/2006/relationships/hyperlink" Target="https://www.telford.gov.uk/costofliving" TargetMode="External"/><Relationship Id="rId1" Type="http://schemas.openxmlformats.org/officeDocument/2006/relationships/slideLayout" Target="../slideLayouts/slideLayout2.xml"/><Relationship Id="rId6" Type="http://schemas.openxmlformats.org/officeDocument/2006/relationships/hyperlink" Target="https://www.telford.gov.uk/info/20667/tenant_support/6577/useful_telephone_numbers_and_links" TargetMode="External"/><Relationship Id="rId11" Type="http://schemas.openxmlformats.org/officeDocument/2006/relationships/image" Target="../media/image18.png"/><Relationship Id="rId5" Type="http://schemas.openxmlformats.org/officeDocument/2006/relationships/hyperlink" Target="https://www.telford.gov.uk/info/20806/affordable_warmth" TargetMode="External"/><Relationship Id="rId10" Type="http://schemas.openxmlformats.org/officeDocument/2006/relationships/image" Target="../media/image17.png"/><Relationship Id="rId4" Type="http://schemas.openxmlformats.org/officeDocument/2006/relationships/hyperlink" Target="https://www.telford.gov.uk/info/20667/tenant_support/6580/damp_and_mould" TargetMode="Externa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hyperlink" Target="https://www.podstelford.org/" TargetMode="External"/><Relationship Id="rId2" Type="http://schemas.openxmlformats.org/officeDocument/2006/relationships/hyperlink" Target="https://www.telfordsend.org.uk/info/1/home/13/strengthening_families/2" TargetMode="External"/><Relationship Id="rId1" Type="http://schemas.openxmlformats.org/officeDocument/2006/relationships/slideLayout" Target="../slideLayouts/slideLayout2.xml"/><Relationship Id="rId4" Type="http://schemas.openxmlformats.org/officeDocument/2006/relationships/hyperlink" Target="https://www.telfordsendiass.org.uk/"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telfordcrisissupport.org.uk/?page_id=7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hyperlink" Target="https://assets.publishing.service.gov.uk/media/626669cb8fa8f523b7221b98/UKHSA-should-I-keep-my_child_off_school_guidance-A3-poster.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elsanetwork.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telfordcarers.org.uk/young-carer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donningtonwoodinfants.co.uk/parents/early-help/sleep/" TargetMode="External"/><Relationship Id="rId2" Type="http://schemas.openxmlformats.org/officeDocument/2006/relationships/hyperlink" Target="https://parentingsmart.place2be.org.uk/"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6" name="Picture 5">
            <a:extLst>
              <a:ext uri="{FF2B5EF4-FFF2-40B4-BE49-F238E27FC236}">
                <a16:creationId xmlns:a16="http://schemas.microsoft.com/office/drawing/2014/main" id="{81B33859-B3DA-69C9-8CB0-05C4F5FE40EF}"/>
              </a:ext>
            </a:extLst>
          </p:cNvPr>
          <p:cNvPicPr>
            <a:picLocks noChangeAspect="1"/>
          </p:cNvPicPr>
          <p:nvPr/>
        </p:nvPicPr>
        <p:blipFill>
          <a:blip r:embed="rId3"/>
          <a:stretch>
            <a:fillRect/>
          </a:stretch>
        </p:blipFill>
        <p:spPr>
          <a:xfrm>
            <a:off x="3074472" y="5043545"/>
            <a:ext cx="3548398" cy="1267961"/>
          </a:xfrm>
          <a:prstGeom prst="rect">
            <a:avLst/>
          </a:prstGeom>
        </p:spPr>
      </p:pic>
      <p:sp>
        <p:nvSpPr>
          <p:cNvPr id="19" name="Freeform: Shape 18">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pic>
        <p:nvPicPr>
          <p:cNvPr id="7" name="Picture 6">
            <a:extLst>
              <a:ext uri="{FF2B5EF4-FFF2-40B4-BE49-F238E27FC236}">
                <a16:creationId xmlns:a16="http://schemas.microsoft.com/office/drawing/2014/main" id="{F92AED05-CE03-4017-91A7-1CB221B81A20}"/>
              </a:ext>
            </a:extLst>
          </p:cNvPr>
          <p:cNvPicPr>
            <a:picLocks noChangeAspect="1"/>
          </p:cNvPicPr>
          <p:nvPr/>
        </p:nvPicPr>
        <p:blipFill>
          <a:blip r:embed="rId4"/>
          <a:srcRect l="25929" r="25929"/>
          <a:stretch/>
        </p:blipFill>
        <p:spPr>
          <a:xfrm>
            <a:off x="6909478" y="10"/>
            <a:ext cx="5282519" cy="685799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pic>
        <p:nvPicPr>
          <p:cNvPr id="1026" name="Picture 2">
            <a:extLst>
              <a:ext uri="{FF2B5EF4-FFF2-40B4-BE49-F238E27FC236}">
                <a16:creationId xmlns:a16="http://schemas.microsoft.com/office/drawing/2014/main" id="{2424F617-F45D-0494-4E32-D23052C45F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071" y="5043545"/>
            <a:ext cx="2818855" cy="126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277C2B1C-3834-35BC-97D6-0EF6008328E6}"/>
              </a:ext>
            </a:extLst>
          </p:cNvPr>
          <p:cNvSpPr>
            <a:spLocks noGrp="1"/>
          </p:cNvSpPr>
          <p:nvPr>
            <p:ph type="ctrTitle"/>
          </p:nvPr>
        </p:nvSpPr>
        <p:spPr>
          <a:xfrm>
            <a:off x="303959" y="1083390"/>
            <a:ext cx="6318911" cy="2691453"/>
          </a:xfrm>
        </p:spPr>
        <p:txBody>
          <a:bodyPr/>
          <a:lstStyle/>
          <a:p>
            <a:r>
              <a:rPr lang="en-GB" sz="6000" b="1" dirty="0">
                <a:latin typeface="Century Gothic" panose="020B0502020202020204" pitchFamily="34" charset="0"/>
              </a:rPr>
              <a:t>EARLY HELP AT BURTON BOROUGH SCHOOL</a:t>
            </a:r>
          </a:p>
        </p:txBody>
      </p:sp>
    </p:spTree>
    <p:extLst>
      <p:ext uri="{BB962C8B-B14F-4D97-AF65-F5344CB8AC3E}">
        <p14:creationId xmlns:p14="http://schemas.microsoft.com/office/powerpoint/2010/main" val="2718279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6155D-0C98-2BD7-480A-462A028EBC49}"/>
              </a:ext>
            </a:extLst>
          </p:cNvPr>
          <p:cNvSpPr>
            <a:spLocks noGrp="1"/>
          </p:cNvSpPr>
          <p:nvPr>
            <p:ph type="title"/>
          </p:nvPr>
        </p:nvSpPr>
        <p:spPr/>
        <p:txBody>
          <a:bodyPr/>
          <a:lstStyle/>
          <a:p>
            <a:pPr algn="ctr"/>
            <a:r>
              <a:rPr lang="en-GB" b="1" dirty="0">
                <a:latin typeface="Century Gothic" panose="020B0502020202020204" pitchFamily="34" charset="0"/>
              </a:rPr>
              <a:t>Housing</a:t>
            </a:r>
          </a:p>
        </p:txBody>
      </p:sp>
      <p:sp>
        <p:nvSpPr>
          <p:cNvPr id="3" name="Content Placeholder 2">
            <a:extLst>
              <a:ext uri="{FF2B5EF4-FFF2-40B4-BE49-F238E27FC236}">
                <a16:creationId xmlns:a16="http://schemas.microsoft.com/office/drawing/2014/main" id="{3686338B-7948-D19D-8E93-795673E129EE}"/>
              </a:ext>
            </a:extLst>
          </p:cNvPr>
          <p:cNvSpPr>
            <a:spLocks noGrp="1"/>
          </p:cNvSpPr>
          <p:nvPr>
            <p:ph idx="1"/>
          </p:nvPr>
        </p:nvSpPr>
        <p:spPr>
          <a:xfrm>
            <a:off x="1251678" y="1632419"/>
            <a:ext cx="10178322" cy="4247173"/>
          </a:xfrm>
        </p:spPr>
        <p:txBody>
          <a:bodyPr>
            <a:normAutofit fontScale="92500" lnSpcReduction="20000"/>
          </a:bodyPr>
          <a:lstStyle/>
          <a:p>
            <a:r>
              <a:rPr lang="en-GB" b="0" i="0" dirty="0">
                <a:solidFill>
                  <a:srgbClr val="333333"/>
                </a:solidFill>
                <a:effectLst/>
                <a:latin typeface="Century Gothic" panose="020B0502020202020204" pitchFamily="34" charset="0"/>
              </a:rPr>
              <a:t>Click on the links below for support with </a:t>
            </a:r>
            <a:r>
              <a:rPr lang="en-GB" b="1" i="0" dirty="0">
                <a:solidFill>
                  <a:srgbClr val="333333"/>
                </a:solidFill>
                <a:effectLst/>
                <a:latin typeface="Century Gothic" panose="020B0502020202020204" pitchFamily="34" charset="0"/>
              </a:rPr>
              <a:t>housing and the cost of living</a:t>
            </a:r>
            <a:r>
              <a:rPr lang="en-GB" b="0" i="0" dirty="0">
                <a:solidFill>
                  <a:srgbClr val="333333"/>
                </a:solidFill>
                <a:effectLst/>
                <a:latin typeface="Century Gothic" panose="020B0502020202020204" pitchFamily="34" charset="0"/>
              </a:rPr>
              <a:t> </a:t>
            </a:r>
          </a:p>
          <a:p>
            <a:endParaRPr lang="en-GB" b="0" i="0" dirty="0">
              <a:solidFill>
                <a:srgbClr val="333333"/>
              </a:solidFill>
              <a:effectLst/>
              <a:latin typeface="Century Gothic" panose="020B0502020202020204" pitchFamily="34" charset="0"/>
            </a:endParaRPr>
          </a:p>
          <a:p>
            <a:r>
              <a:rPr lang="en-GB" dirty="0">
                <a:latin typeface="Century Gothic" panose="020B0502020202020204" pitchFamily="34" charset="0"/>
                <a:hlinkClick r:id="rId2"/>
              </a:rPr>
              <a:t>https://www.telford.gov.uk/costofliving</a:t>
            </a:r>
            <a:endParaRPr lang="en-GB" dirty="0">
              <a:latin typeface="Century Gothic" panose="020B0502020202020204" pitchFamily="34" charset="0"/>
            </a:endParaRPr>
          </a:p>
          <a:p>
            <a:pPr marL="0" indent="0">
              <a:buNone/>
            </a:pPr>
            <a:endParaRPr lang="en-GB" dirty="0">
              <a:solidFill>
                <a:srgbClr val="333333"/>
              </a:solidFill>
              <a:latin typeface="Century Gothic" panose="020B0502020202020204" pitchFamily="34" charset="0"/>
            </a:endParaRPr>
          </a:p>
          <a:p>
            <a:r>
              <a:rPr lang="en-GB" dirty="0">
                <a:latin typeface="Century Gothic" panose="020B0502020202020204" pitchFamily="34" charset="0"/>
                <a:hlinkClick r:id="rId3"/>
              </a:rPr>
              <a:t>https://www.telford.gov.uk/info/20667/tenant</a:t>
            </a:r>
            <a:r>
              <a:rPr lang="en-GB" dirty="0">
                <a:solidFill>
                  <a:srgbClr val="333333"/>
                </a:solidFill>
                <a:latin typeface="Century Gothic" panose="020B0502020202020204" pitchFamily="34" charset="0"/>
              </a:rPr>
              <a:t> </a:t>
            </a:r>
          </a:p>
          <a:p>
            <a:pPr marL="0" indent="0">
              <a:buNone/>
            </a:pPr>
            <a:endParaRPr lang="en-GB" dirty="0">
              <a:solidFill>
                <a:srgbClr val="333333"/>
              </a:solidFill>
              <a:latin typeface="Century Gothic" panose="020B0502020202020204" pitchFamily="34" charset="0"/>
            </a:endParaRPr>
          </a:p>
          <a:p>
            <a:r>
              <a:rPr lang="en-GB" dirty="0">
                <a:latin typeface="Century Gothic" panose="020B0502020202020204" pitchFamily="34" charset="0"/>
                <a:hlinkClick r:id="rId4"/>
              </a:rPr>
              <a:t>https://www.telford.gov.uk/info/20667/tenant_support/6580/damp_and_mould</a:t>
            </a:r>
            <a:endParaRPr lang="en-GB" dirty="0">
              <a:latin typeface="Century Gothic" panose="020B0502020202020204" pitchFamily="34" charset="0"/>
            </a:endParaRPr>
          </a:p>
          <a:p>
            <a:pPr marL="0" indent="0">
              <a:buNone/>
            </a:pPr>
            <a:endParaRPr lang="en-GB" dirty="0">
              <a:solidFill>
                <a:srgbClr val="333333"/>
              </a:solidFill>
              <a:latin typeface="Century Gothic" panose="020B0502020202020204" pitchFamily="34" charset="0"/>
            </a:endParaRPr>
          </a:p>
          <a:p>
            <a:r>
              <a:rPr lang="en-GB" dirty="0">
                <a:latin typeface="Century Gothic" panose="020B0502020202020204" pitchFamily="34" charset="0"/>
                <a:hlinkClick r:id="rId5"/>
              </a:rPr>
              <a:t>https://www.telford.gov.uk/info/20806/affordable_warmth</a:t>
            </a:r>
            <a:r>
              <a:rPr lang="en-GB" dirty="0">
                <a:solidFill>
                  <a:srgbClr val="333333"/>
                </a:solidFill>
                <a:latin typeface="Century Gothic" panose="020B0502020202020204" pitchFamily="34" charset="0"/>
              </a:rPr>
              <a:t> </a:t>
            </a:r>
          </a:p>
          <a:p>
            <a:pPr marL="0" indent="0">
              <a:buNone/>
            </a:pPr>
            <a:endParaRPr lang="en-GB" dirty="0">
              <a:solidFill>
                <a:srgbClr val="333333"/>
              </a:solidFill>
              <a:latin typeface="Century Gothic" panose="020B0502020202020204" pitchFamily="34" charset="0"/>
            </a:endParaRPr>
          </a:p>
          <a:p>
            <a:r>
              <a:rPr lang="en-GB" dirty="0">
                <a:latin typeface="Century Gothic" panose="020B0502020202020204" pitchFamily="34" charset="0"/>
                <a:hlinkClick r:id="rId6"/>
              </a:rPr>
              <a:t>https://www.telford.gov.uk/info/20667/tenant_support/6577/useful_telephone_numbers_and_links</a:t>
            </a:r>
            <a:r>
              <a:rPr lang="en-GB" dirty="0">
                <a:solidFill>
                  <a:srgbClr val="333333"/>
                </a:solidFill>
                <a:latin typeface="Century Gothic" panose="020B0502020202020204" pitchFamily="34" charset="0"/>
              </a:rPr>
              <a:t> </a:t>
            </a:r>
            <a:endParaRPr lang="en-GB" dirty="0">
              <a:latin typeface="Century Gothic" panose="020B0502020202020204" pitchFamily="34" charset="0"/>
            </a:endParaRPr>
          </a:p>
        </p:txBody>
      </p:sp>
      <p:pic>
        <p:nvPicPr>
          <p:cNvPr id="4" name="Picture 3">
            <a:extLst>
              <a:ext uri="{FF2B5EF4-FFF2-40B4-BE49-F238E27FC236}">
                <a16:creationId xmlns:a16="http://schemas.microsoft.com/office/drawing/2014/main" id="{82FFE8FE-F97E-0532-6A1E-F691C66D2ADF}"/>
              </a:ext>
            </a:extLst>
          </p:cNvPr>
          <p:cNvPicPr>
            <a:picLocks noChangeAspect="1"/>
          </p:cNvPicPr>
          <p:nvPr/>
        </p:nvPicPr>
        <p:blipFill>
          <a:blip r:embed="rId7"/>
          <a:stretch>
            <a:fillRect/>
          </a:stretch>
        </p:blipFill>
        <p:spPr>
          <a:xfrm>
            <a:off x="8505816" y="4316293"/>
            <a:ext cx="820267" cy="566100"/>
          </a:xfrm>
          <a:prstGeom prst="rect">
            <a:avLst/>
          </a:prstGeom>
        </p:spPr>
      </p:pic>
      <p:pic>
        <p:nvPicPr>
          <p:cNvPr id="5" name="Picture 4">
            <a:extLst>
              <a:ext uri="{FF2B5EF4-FFF2-40B4-BE49-F238E27FC236}">
                <a16:creationId xmlns:a16="http://schemas.microsoft.com/office/drawing/2014/main" id="{87A66905-F8BD-B9ED-F42A-85371BEA74AB}"/>
              </a:ext>
            </a:extLst>
          </p:cNvPr>
          <p:cNvPicPr>
            <a:picLocks noChangeAspect="1"/>
          </p:cNvPicPr>
          <p:nvPr/>
        </p:nvPicPr>
        <p:blipFill>
          <a:blip r:embed="rId8"/>
          <a:stretch>
            <a:fillRect/>
          </a:stretch>
        </p:blipFill>
        <p:spPr>
          <a:xfrm>
            <a:off x="10885794" y="3509060"/>
            <a:ext cx="757629" cy="669362"/>
          </a:xfrm>
          <a:prstGeom prst="rect">
            <a:avLst/>
          </a:prstGeom>
        </p:spPr>
      </p:pic>
      <p:pic>
        <p:nvPicPr>
          <p:cNvPr id="6" name="Picture 5">
            <a:extLst>
              <a:ext uri="{FF2B5EF4-FFF2-40B4-BE49-F238E27FC236}">
                <a16:creationId xmlns:a16="http://schemas.microsoft.com/office/drawing/2014/main" id="{1C5FF4B9-5E85-1E8C-0CCA-C064E1F4EF26}"/>
              </a:ext>
            </a:extLst>
          </p:cNvPr>
          <p:cNvPicPr>
            <a:picLocks noChangeAspect="1"/>
          </p:cNvPicPr>
          <p:nvPr/>
        </p:nvPicPr>
        <p:blipFill>
          <a:blip r:embed="rId9"/>
          <a:stretch>
            <a:fillRect/>
          </a:stretch>
        </p:blipFill>
        <p:spPr>
          <a:xfrm>
            <a:off x="7031684" y="2877606"/>
            <a:ext cx="974769" cy="631454"/>
          </a:xfrm>
          <a:prstGeom prst="rect">
            <a:avLst/>
          </a:prstGeom>
        </p:spPr>
      </p:pic>
      <p:pic>
        <p:nvPicPr>
          <p:cNvPr id="7" name="Picture 6">
            <a:extLst>
              <a:ext uri="{FF2B5EF4-FFF2-40B4-BE49-F238E27FC236}">
                <a16:creationId xmlns:a16="http://schemas.microsoft.com/office/drawing/2014/main" id="{02DAD8D1-5AF1-7A00-D8D6-E2559B7F0116}"/>
              </a:ext>
            </a:extLst>
          </p:cNvPr>
          <p:cNvPicPr>
            <a:picLocks noChangeAspect="1"/>
          </p:cNvPicPr>
          <p:nvPr/>
        </p:nvPicPr>
        <p:blipFill>
          <a:blip r:embed="rId10"/>
          <a:stretch>
            <a:fillRect/>
          </a:stretch>
        </p:blipFill>
        <p:spPr>
          <a:xfrm>
            <a:off x="6165807" y="2212258"/>
            <a:ext cx="1353262" cy="562672"/>
          </a:xfrm>
          <a:prstGeom prst="rect">
            <a:avLst/>
          </a:prstGeom>
        </p:spPr>
      </p:pic>
      <p:pic>
        <p:nvPicPr>
          <p:cNvPr id="8" name="Picture 7">
            <a:extLst>
              <a:ext uri="{FF2B5EF4-FFF2-40B4-BE49-F238E27FC236}">
                <a16:creationId xmlns:a16="http://schemas.microsoft.com/office/drawing/2014/main" id="{2F90EBB4-D48D-5515-7E62-4735B92CD14B}"/>
              </a:ext>
            </a:extLst>
          </p:cNvPr>
          <p:cNvPicPr>
            <a:picLocks noChangeAspect="1"/>
          </p:cNvPicPr>
          <p:nvPr/>
        </p:nvPicPr>
        <p:blipFill>
          <a:blip r:embed="rId11"/>
          <a:stretch>
            <a:fillRect/>
          </a:stretch>
        </p:blipFill>
        <p:spPr>
          <a:xfrm>
            <a:off x="3480404" y="5554411"/>
            <a:ext cx="663757" cy="567093"/>
          </a:xfrm>
          <a:prstGeom prst="rect">
            <a:avLst/>
          </a:prstGeom>
        </p:spPr>
      </p:pic>
    </p:spTree>
    <p:extLst>
      <p:ext uri="{BB962C8B-B14F-4D97-AF65-F5344CB8AC3E}">
        <p14:creationId xmlns:p14="http://schemas.microsoft.com/office/powerpoint/2010/main" val="1038482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E429A-981D-103B-7C0D-DF89E46EE03B}"/>
              </a:ext>
            </a:extLst>
          </p:cNvPr>
          <p:cNvSpPr>
            <a:spLocks noGrp="1"/>
          </p:cNvSpPr>
          <p:nvPr>
            <p:ph type="title"/>
          </p:nvPr>
        </p:nvSpPr>
        <p:spPr/>
        <p:txBody>
          <a:bodyPr/>
          <a:lstStyle/>
          <a:p>
            <a:pPr algn="ctr"/>
            <a:r>
              <a:rPr lang="en-GB" b="1" dirty="0">
                <a:latin typeface="Century Gothic" panose="020B0502020202020204" pitchFamily="34" charset="0"/>
              </a:rPr>
              <a:t>Does your child have additional needs?</a:t>
            </a:r>
          </a:p>
        </p:txBody>
      </p:sp>
      <p:sp>
        <p:nvSpPr>
          <p:cNvPr id="3" name="Content Placeholder 2">
            <a:extLst>
              <a:ext uri="{FF2B5EF4-FFF2-40B4-BE49-F238E27FC236}">
                <a16:creationId xmlns:a16="http://schemas.microsoft.com/office/drawing/2014/main" id="{9A2D9C07-7A31-6A78-F547-645E216E3D78}"/>
              </a:ext>
            </a:extLst>
          </p:cNvPr>
          <p:cNvSpPr>
            <a:spLocks noGrp="1"/>
          </p:cNvSpPr>
          <p:nvPr>
            <p:ph idx="1"/>
          </p:nvPr>
        </p:nvSpPr>
        <p:spPr>
          <a:xfrm>
            <a:off x="1251678" y="1874517"/>
            <a:ext cx="10178322" cy="4649021"/>
          </a:xfrm>
        </p:spPr>
        <p:txBody>
          <a:bodyPr>
            <a:normAutofit fontScale="32500" lnSpcReduction="20000"/>
          </a:bodyPr>
          <a:lstStyle/>
          <a:p>
            <a:pPr marL="0" indent="0">
              <a:buNone/>
            </a:pPr>
            <a:r>
              <a:rPr lang="en-GB" sz="3200" dirty="0">
                <a:solidFill>
                  <a:srgbClr val="00B0F0"/>
                </a:solidFill>
                <a:latin typeface="Century Gothic" panose="020B0502020202020204" pitchFamily="34" charset="0"/>
                <a:hlinkClick r:id="rId2">
                  <a:extLst>
                    <a:ext uri="{A12FA001-AC4F-418D-AE19-62706E023703}">
                      <ahyp:hlinkClr xmlns:ahyp="http://schemas.microsoft.com/office/drawing/2018/hyperlinkcolor" val="tx"/>
                    </a:ext>
                  </a:extLst>
                </a:hlinkClick>
              </a:rPr>
              <a:t>Strengthening Families - SEND - Local offer (telfordsend.org.uk)</a:t>
            </a:r>
            <a:endParaRPr lang="en-GB" sz="3200" dirty="0">
              <a:solidFill>
                <a:srgbClr val="00B0F0"/>
              </a:solidFill>
              <a:latin typeface="Century Gothic" panose="020B0502020202020204" pitchFamily="34" charset="0"/>
            </a:endParaRPr>
          </a:p>
          <a:p>
            <a:r>
              <a:rPr lang="en-GB" sz="3200" dirty="0">
                <a:latin typeface="Century Gothic" panose="020B0502020202020204" pitchFamily="34" charset="0"/>
              </a:rPr>
              <a:t>The most useful children and family support is that which helps families to stabilise and improve their own situation through primary prevention approaches at the earliest time. Strengthening Families provide local services for families with children aged 0-19 through children and family centres, in a planned approach to ensure resources are targeted where they are most effective. </a:t>
            </a:r>
          </a:p>
          <a:p>
            <a:pPr marL="0" indent="0">
              <a:buNone/>
            </a:pPr>
            <a:r>
              <a:rPr lang="en-GB" sz="3200" dirty="0">
                <a:solidFill>
                  <a:srgbClr val="00B0F0"/>
                </a:solidFill>
                <a:latin typeface="Century Gothic" panose="020B0502020202020204" pitchFamily="34" charset="0"/>
                <a:hlinkClick r:id="rId3">
                  <a:extLst>
                    <a:ext uri="{A12FA001-AC4F-418D-AE19-62706E023703}">
                      <ahyp:hlinkClr xmlns:ahyp="http://schemas.microsoft.com/office/drawing/2018/hyperlinkcolor" val="tx"/>
                    </a:ext>
                  </a:extLst>
                </a:hlinkClick>
              </a:rPr>
              <a:t>Home - PODS (podstelford.org)</a:t>
            </a:r>
            <a:endParaRPr lang="en-GB" sz="3200" dirty="0">
              <a:solidFill>
                <a:srgbClr val="00B0F0"/>
              </a:solidFill>
              <a:latin typeface="Century Gothic" panose="020B0502020202020204" pitchFamily="34" charset="0"/>
            </a:endParaRPr>
          </a:p>
          <a:p>
            <a:r>
              <a:rPr lang="en-GB" sz="3200" dirty="0">
                <a:latin typeface="Century Gothic" panose="020B0502020202020204" pitchFamily="34" charset="0"/>
              </a:rPr>
              <a:t>PARENTS OPENING DOORS (PODS)</a:t>
            </a:r>
          </a:p>
          <a:p>
            <a:r>
              <a:rPr lang="en-GB" sz="3200" dirty="0">
                <a:latin typeface="Century Gothic" panose="020B0502020202020204" pitchFamily="34" charset="0"/>
              </a:rPr>
              <a:t>We work across the whole range of services including health, education, social care, and alongside our voluntary sector partners – at a local, regional and national level. </a:t>
            </a:r>
          </a:p>
          <a:p>
            <a:pPr marL="0" indent="0">
              <a:buNone/>
            </a:pPr>
            <a:r>
              <a:rPr lang="en-GB" sz="3200" u="sng" dirty="0">
                <a:solidFill>
                  <a:srgbClr val="00B0F0"/>
                </a:solidFill>
                <a:latin typeface="Century Gothic" panose="020B0502020202020204" pitchFamily="34" charset="0"/>
                <a:hlinkClick r:id="rId4">
                  <a:extLst>
                    <a:ext uri="{A12FA001-AC4F-418D-AE19-62706E023703}">
                      <ahyp:hlinkClr xmlns:ahyp="http://schemas.microsoft.com/office/drawing/2018/hyperlinkcolor" val="tx"/>
                    </a:ext>
                  </a:extLst>
                </a:hlinkClick>
              </a:rPr>
              <a:t>Telford SENDIASS | SENDIASS Telford</a:t>
            </a:r>
            <a:r>
              <a:rPr lang="en-GB" sz="3200" u="sng" dirty="0">
                <a:solidFill>
                  <a:srgbClr val="00B0F0"/>
                </a:solidFill>
                <a:latin typeface="Century Gothic" panose="020B0502020202020204" pitchFamily="34" charset="0"/>
              </a:rPr>
              <a:t> – (telfordsendiass.org.uk)</a:t>
            </a:r>
          </a:p>
          <a:p>
            <a:pPr algn="l" fontAlgn="base">
              <a:buFont typeface="Arial" panose="020B0604020202020204" pitchFamily="34" charset="0"/>
              <a:buChar char="•"/>
            </a:pPr>
            <a:r>
              <a:rPr lang="en-GB" sz="3200" b="0" i="0" dirty="0">
                <a:solidFill>
                  <a:srgbClr val="000000"/>
                </a:solidFill>
                <a:effectLst/>
                <a:latin typeface="Century Gothic" panose="020B0502020202020204" pitchFamily="34" charset="0"/>
              </a:rPr>
              <a:t>Listen to your concerns and provide information and advice on the 'phone or in person</a:t>
            </a:r>
          </a:p>
          <a:p>
            <a:pPr algn="l" fontAlgn="base">
              <a:buFont typeface="Arial" panose="020B0604020202020204" pitchFamily="34" charset="0"/>
              <a:buChar char="•"/>
            </a:pPr>
            <a:r>
              <a:rPr lang="en-GB" sz="3200" b="0" i="0" dirty="0">
                <a:solidFill>
                  <a:srgbClr val="000000"/>
                </a:solidFill>
                <a:effectLst/>
                <a:latin typeface="Century Gothic" panose="020B0502020202020204" pitchFamily="34" charset="0"/>
              </a:rPr>
              <a:t>Work with you to explore your options </a:t>
            </a:r>
          </a:p>
          <a:p>
            <a:pPr algn="l" fontAlgn="base">
              <a:buFont typeface="Arial" panose="020B0604020202020204" pitchFamily="34" charset="0"/>
              <a:buChar char="•"/>
            </a:pPr>
            <a:r>
              <a:rPr lang="en-GB" sz="3200" b="0" i="0" dirty="0">
                <a:solidFill>
                  <a:srgbClr val="000000"/>
                </a:solidFill>
                <a:effectLst/>
                <a:latin typeface="Century Gothic" panose="020B0502020202020204" pitchFamily="34" charset="0"/>
              </a:rPr>
              <a:t>Help you prepare for meetings</a:t>
            </a:r>
          </a:p>
          <a:p>
            <a:pPr algn="l" fontAlgn="base">
              <a:buFont typeface="Arial" panose="020B0604020202020204" pitchFamily="34" charset="0"/>
              <a:buChar char="•"/>
            </a:pPr>
            <a:r>
              <a:rPr lang="en-GB" sz="3200" b="0" i="0" dirty="0">
                <a:solidFill>
                  <a:srgbClr val="000000"/>
                </a:solidFill>
                <a:effectLst/>
                <a:latin typeface="Century Gothic" panose="020B0502020202020204" pitchFamily="34" charset="0"/>
              </a:rPr>
              <a:t>Help to explain reports written by professionals</a:t>
            </a:r>
          </a:p>
          <a:p>
            <a:pPr algn="l" fontAlgn="base">
              <a:buFont typeface="Arial" panose="020B0604020202020204" pitchFamily="34" charset="0"/>
              <a:buChar char="•"/>
            </a:pPr>
            <a:r>
              <a:rPr lang="en-GB" sz="3200" b="0" i="0" dirty="0">
                <a:solidFill>
                  <a:srgbClr val="000000"/>
                </a:solidFill>
                <a:effectLst/>
                <a:latin typeface="Century Gothic" panose="020B0502020202020204" pitchFamily="34" charset="0"/>
              </a:rPr>
              <a:t>Give you information in relation to SEND law to enable you to participate and make informed decisions regarding your child's education</a:t>
            </a:r>
          </a:p>
          <a:p>
            <a:pPr algn="l" fontAlgn="base">
              <a:buFont typeface="Arial" panose="020B0604020202020204" pitchFamily="34" charset="0"/>
              <a:buChar char="•"/>
            </a:pPr>
            <a:r>
              <a:rPr lang="en-GB" sz="3200" b="0" i="0" dirty="0">
                <a:solidFill>
                  <a:srgbClr val="000000"/>
                </a:solidFill>
                <a:effectLst/>
                <a:latin typeface="Century Gothic" panose="020B0502020202020204" pitchFamily="34" charset="0"/>
              </a:rPr>
              <a:t>Signpost you to other sources of information and support</a:t>
            </a:r>
          </a:p>
          <a:p>
            <a:pPr algn="l" fontAlgn="base">
              <a:buFont typeface="Arial" panose="020B0604020202020204" pitchFamily="34" charset="0"/>
              <a:buChar char="•"/>
            </a:pPr>
            <a:r>
              <a:rPr lang="en-GB" sz="3200" b="0" i="0" dirty="0">
                <a:solidFill>
                  <a:srgbClr val="000000"/>
                </a:solidFill>
                <a:effectLst/>
                <a:latin typeface="Century Gothic" panose="020B0502020202020204" pitchFamily="34" charset="0"/>
              </a:rPr>
              <a:t>Work in partnership with schools and the local authority to develop positive relationships and outcomes</a:t>
            </a:r>
          </a:p>
          <a:p>
            <a:pPr marL="0" indent="0" algn="l" fontAlgn="base">
              <a:buNone/>
            </a:pPr>
            <a:r>
              <a:rPr lang="en-GB" sz="3200" u="sng" dirty="0">
                <a:solidFill>
                  <a:srgbClr val="00B0F0"/>
                </a:solidFill>
                <a:latin typeface="Century Gothic" panose="020B0502020202020204" pitchFamily="34" charset="0"/>
              </a:rPr>
              <a:t>Telford Autism Hub – (telfordautismnhub.org.uk)</a:t>
            </a:r>
          </a:p>
          <a:p>
            <a:pPr fontAlgn="base"/>
            <a:r>
              <a:rPr lang="en-GB" sz="3200" b="0" i="0" dirty="0">
                <a:solidFill>
                  <a:schemeClr val="tx1"/>
                </a:solidFill>
                <a:effectLst/>
                <a:latin typeface="Century Gothic" panose="020B0502020202020204" pitchFamily="34" charset="0"/>
              </a:rPr>
              <a:t>Available to children aged 0-18 and their families who have a formal diagnosis. </a:t>
            </a:r>
          </a:p>
          <a:p>
            <a:pPr fontAlgn="base"/>
            <a:r>
              <a:rPr lang="en-GB" sz="3200" b="0" i="0" dirty="0">
                <a:solidFill>
                  <a:schemeClr val="tx1"/>
                </a:solidFill>
                <a:effectLst/>
                <a:latin typeface="Century Gothic" panose="020B0502020202020204" pitchFamily="34" charset="0"/>
              </a:rPr>
              <a:t>Giving advice, information and signposting</a:t>
            </a:r>
          </a:p>
          <a:p>
            <a:pPr fontAlgn="base"/>
            <a:r>
              <a:rPr lang="en-GB" sz="3200" dirty="0">
                <a:solidFill>
                  <a:schemeClr val="tx1"/>
                </a:solidFill>
                <a:latin typeface="Century Gothic" panose="020B0502020202020204" pitchFamily="34" charset="0"/>
              </a:rPr>
              <a:t>P</a:t>
            </a:r>
            <a:r>
              <a:rPr lang="en-GB" sz="3200" b="0" i="0" dirty="0">
                <a:solidFill>
                  <a:schemeClr val="tx1"/>
                </a:solidFill>
                <a:effectLst/>
                <a:latin typeface="Century Gothic" panose="020B0502020202020204" pitchFamily="34" charset="0"/>
              </a:rPr>
              <a:t>roviding workshops where young people and families can receive support in a group setting </a:t>
            </a:r>
          </a:p>
          <a:p>
            <a:pPr fontAlgn="base"/>
            <a:r>
              <a:rPr lang="en-GB" sz="3200" dirty="0">
                <a:solidFill>
                  <a:schemeClr val="tx1"/>
                </a:solidFill>
                <a:latin typeface="Century Gothic" panose="020B0502020202020204" pitchFamily="34" charset="0"/>
              </a:rPr>
              <a:t>Supporting parents to plan and implement strategies within the ASD care plan</a:t>
            </a:r>
            <a:endParaRPr lang="en-GB" sz="3200" b="0" i="0" dirty="0">
              <a:solidFill>
                <a:schemeClr val="tx1"/>
              </a:solidFill>
              <a:effectLst/>
              <a:latin typeface="Century Gothic" panose="020B0502020202020204" pitchFamily="34" charset="0"/>
            </a:endParaRPr>
          </a:p>
          <a:p>
            <a:endParaRPr lang="en-GB" dirty="0"/>
          </a:p>
        </p:txBody>
      </p:sp>
    </p:spTree>
    <p:extLst>
      <p:ext uri="{BB962C8B-B14F-4D97-AF65-F5344CB8AC3E}">
        <p14:creationId xmlns:p14="http://schemas.microsoft.com/office/powerpoint/2010/main" val="547980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CF39-B260-5767-B69B-E78A5CBB8FA6}"/>
              </a:ext>
            </a:extLst>
          </p:cNvPr>
          <p:cNvSpPr>
            <a:spLocks noGrp="1"/>
          </p:cNvSpPr>
          <p:nvPr>
            <p:ph type="title"/>
          </p:nvPr>
        </p:nvSpPr>
        <p:spPr/>
        <p:txBody>
          <a:bodyPr/>
          <a:lstStyle/>
          <a:p>
            <a:pPr algn="ctr"/>
            <a:r>
              <a:rPr lang="en-GB" b="1" dirty="0">
                <a:latin typeface="Century Gothic" panose="020B0502020202020204" pitchFamily="34" charset="0"/>
              </a:rPr>
              <a:t>Practical support</a:t>
            </a:r>
          </a:p>
        </p:txBody>
      </p:sp>
      <p:sp>
        <p:nvSpPr>
          <p:cNvPr id="3" name="Content Placeholder 2">
            <a:extLst>
              <a:ext uri="{FF2B5EF4-FFF2-40B4-BE49-F238E27FC236}">
                <a16:creationId xmlns:a16="http://schemas.microsoft.com/office/drawing/2014/main" id="{1CDC2F75-7BF9-7DBC-1013-54561B0075D2}"/>
              </a:ext>
            </a:extLst>
          </p:cNvPr>
          <p:cNvSpPr>
            <a:spLocks noGrp="1"/>
          </p:cNvSpPr>
          <p:nvPr>
            <p:ph idx="1"/>
          </p:nvPr>
        </p:nvSpPr>
        <p:spPr>
          <a:xfrm>
            <a:off x="1251678" y="1215311"/>
            <a:ext cx="10178322" cy="5084136"/>
          </a:xfrm>
        </p:spPr>
        <p:txBody>
          <a:bodyPr>
            <a:normAutofit fontScale="92500" lnSpcReduction="20000"/>
          </a:bodyPr>
          <a:lstStyle/>
          <a:p>
            <a:pPr marL="342900" lvl="0" indent="-342900">
              <a:buFont typeface="Symbol" panose="05050102010706020507" pitchFamily="18" charset="2"/>
              <a:buChar char=""/>
            </a:pPr>
            <a:r>
              <a:rPr lang="en-GB" sz="1800" dirty="0" err="1">
                <a:solidFill>
                  <a:schemeClr val="tx1"/>
                </a:solidFill>
                <a:latin typeface="Century Gothic" panose="020B0502020202020204" pitchFamily="34" charset="0"/>
                <a:ea typeface="Times New Roman" panose="02020603050405020304" pitchFamily="18" charset="0"/>
                <a:cs typeface="Times New Roman" panose="02020603050405020304" pitchFamily="18" charset="0"/>
              </a:rPr>
              <a:t>Speakout</a:t>
            </a:r>
            <a:r>
              <a:rPr lang="en-GB" sz="1800" dirty="0">
                <a:solidFill>
                  <a:schemeClr val="tx1"/>
                </a:solidFill>
                <a:latin typeface="Century Gothic" panose="020B0502020202020204" pitchFamily="34" charset="0"/>
                <a:ea typeface="Times New Roman" panose="02020603050405020304" pitchFamily="18" charset="0"/>
                <a:cs typeface="Times New Roman" panose="02020603050405020304" pitchFamily="18" charset="0"/>
              </a:rPr>
              <a:t> to report bullying concerns </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Wellbeing Mentors</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Mental Health Lead</a:t>
            </a: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School Counsellor</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Pastoral Head Of Year</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SEND Team</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ELSA Programme</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EWO </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Family Support Worker</a:t>
            </a: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Family Liaison Officer</a:t>
            </a: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School Nurse</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Future Focus</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After school clubs </a:t>
            </a:r>
          </a:p>
          <a:p>
            <a:pPr marL="342900" lvl="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Year 6 Transition Team</a:t>
            </a:r>
          </a:p>
          <a:p>
            <a:pPr marL="342900" indent="-342900">
              <a:buFont typeface="Symbol" panose="05050102010706020507" pitchFamily="18" charset="2"/>
              <a:buChar char=""/>
            </a:pPr>
            <a:r>
              <a:rPr lang="en-GB" sz="18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Mental Health First Aider</a:t>
            </a: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endParaRPr lang="en-GB" sz="1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endParaRPr lang="en-GB" dirty="0">
              <a:highlight>
                <a:srgbClr val="FFFF00"/>
              </a:highlight>
              <a:latin typeface="Century Gothic" panose="020B0502020202020204" pitchFamily="34" charset="0"/>
            </a:endParaRPr>
          </a:p>
        </p:txBody>
      </p:sp>
    </p:spTree>
    <p:extLst>
      <p:ext uri="{BB962C8B-B14F-4D97-AF65-F5344CB8AC3E}">
        <p14:creationId xmlns:p14="http://schemas.microsoft.com/office/powerpoint/2010/main" val="3619610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942C-07E3-4EA9-2B0E-C3B66AE869AD}"/>
              </a:ext>
            </a:extLst>
          </p:cNvPr>
          <p:cNvSpPr>
            <a:spLocks noGrp="1"/>
          </p:cNvSpPr>
          <p:nvPr>
            <p:ph type="title"/>
          </p:nvPr>
        </p:nvSpPr>
        <p:spPr/>
        <p:txBody>
          <a:bodyPr/>
          <a:lstStyle/>
          <a:p>
            <a:pPr algn="ctr"/>
            <a:r>
              <a:rPr lang="en-GB" dirty="0"/>
              <a:t>Parent workshops</a:t>
            </a:r>
          </a:p>
        </p:txBody>
      </p:sp>
      <p:sp>
        <p:nvSpPr>
          <p:cNvPr id="3" name="Content Placeholder 2">
            <a:extLst>
              <a:ext uri="{FF2B5EF4-FFF2-40B4-BE49-F238E27FC236}">
                <a16:creationId xmlns:a16="http://schemas.microsoft.com/office/drawing/2014/main" id="{398AE538-02FE-098C-410C-9EDD34A7C532}"/>
              </a:ext>
            </a:extLst>
          </p:cNvPr>
          <p:cNvSpPr>
            <a:spLocks noGrp="1"/>
          </p:cNvSpPr>
          <p:nvPr>
            <p:ph idx="1"/>
          </p:nvPr>
        </p:nvSpPr>
        <p:spPr>
          <a:xfrm>
            <a:off x="1327179" y="1389893"/>
            <a:ext cx="10178322" cy="5085722"/>
          </a:xfrm>
        </p:spPr>
        <p:txBody>
          <a:bodyPr>
            <a:normAutofit lnSpcReduction="10000"/>
          </a:bodyPr>
          <a:lstStyle/>
          <a:p>
            <a:r>
              <a:rPr lang="en-GB" sz="2800" dirty="0">
                <a:solidFill>
                  <a:schemeClr val="tx1"/>
                </a:solidFill>
                <a:latin typeface="Century Gothic" panose="020B0502020202020204" pitchFamily="34" charset="0"/>
              </a:rPr>
              <a:t>EHCP Information Evening</a:t>
            </a:r>
          </a:p>
          <a:p>
            <a:r>
              <a:rPr lang="en-GB" sz="2800" dirty="0">
                <a:solidFill>
                  <a:schemeClr val="tx1"/>
                </a:solidFill>
                <a:latin typeface="Century Gothic" panose="020B0502020202020204" pitchFamily="34" charset="0"/>
              </a:rPr>
              <a:t>Year 6 SEN Transition Evening</a:t>
            </a:r>
          </a:p>
          <a:p>
            <a:r>
              <a:rPr lang="en-GB" sz="2800" dirty="0">
                <a:solidFill>
                  <a:schemeClr val="tx1"/>
                </a:solidFill>
                <a:latin typeface="Century Gothic" panose="020B0502020202020204" pitchFamily="34" charset="0"/>
              </a:rPr>
              <a:t>Year 6 EHCP student lunch</a:t>
            </a:r>
          </a:p>
          <a:p>
            <a:r>
              <a:rPr lang="en-GB" sz="2800" dirty="0">
                <a:solidFill>
                  <a:schemeClr val="tx1"/>
                </a:solidFill>
                <a:latin typeface="Century Gothic" panose="020B0502020202020204" pitchFamily="34" charset="0"/>
              </a:rPr>
              <a:t>Family Forum – Sessions such as How to revise, Meet the examiner, How to support your child with exam stress, The importance of good attendance</a:t>
            </a:r>
          </a:p>
          <a:p>
            <a:r>
              <a:rPr lang="en-GB" sz="2800" dirty="0">
                <a:solidFill>
                  <a:schemeClr val="tx1"/>
                </a:solidFill>
                <a:latin typeface="Century Gothic" panose="020B0502020202020204" pitchFamily="34" charset="0"/>
              </a:rPr>
              <a:t>Telford College – Offering A-Levels and T-Levels in a variety of courses. Open days are held regularly. </a:t>
            </a:r>
          </a:p>
          <a:p>
            <a:r>
              <a:rPr lang="en-GB" sz="2800" dirty="0">
                <a:solidFill>
                  <a:schemeClr val="tx1"/>
                </a:solidFill>
                <a:latin typeface="Century Gothic" panose="020B0502020202020204" pitchFamily="34" charset="0"/>
              </a:rPr>
              <a:t>Stafford College – Offering A-Levels,  A+ Programmes, T-Levels, Vocational Courses and Progression Pathways</a:t>
            </a:r>
          </a:p>
          <a:p>
            <a:endParaRPr lang="en-GB" sz="2400" dirty="0">
              <a:solidFill>
                <a:srgbClr val="FF0000"/>
              </a:solidFill>
              <a:highlight>
                <a:srgbClr val="FFFF00"/>
              </a:highlight>
            </a:endParaRPr>
          </a:p>
          <a:p>
            <a:endParaRPr lang="en-GB" sz="2400" dirty="0"/>
          </a:p>
          <a:p>
            <a:endParaRPr lang="en-GB" sz="2400" dirty="0"/>
          </a:p>
          <a:p>
            <a:endParaRPr lang="en-GB" sz="2400" dirty="0"/>
          </a:p>
        </p:txBody>
      </p:sp>
    </p:spTree>
    <p:extLst>
      <p:ext uri="{BB962C8B-B14F-4D97-AF65-F5344CB8AC3E}">
        <p14:creationId xmlns:p14="http://schemas.microsoft.com/office/powerpoint/2010/main" val="3195204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3697A-726E-A6C1-9AAF-8C7FD57AEDBF}"/>
              </a:ext>
            </a:extLst>
          </p:cNvPr>
          <p:cNvSpPr>
            <a:spLocks noGrp="1"/>
          </p:cNvSpPr>
          <p:nvPr>
            <p:ph type="title"/>
          </p:nvPr>
        </p:nvSpPr>
        <p:spPr/>
        <p:txBody>
          <a:bodyPr/>
          <a:lstStyle/>
          <a:p>
            <a:pPr algn="ctr"/>
            <a:r>
              <a:rPr lang="en-GB" dirty="0"/>
              <a:t>Sign posting to other agencies</a:t>
            </a:r>
          </a:p>
        </p:txBody>
      </p:sp>
      <p:sp>
        <p:nvSpPr>
          <p:cNvPr id="3" name="Content Placeholder 2">
            <a:extLst>
              <a:ext uri="{FF2B5EF4-FFF2-40B4-BE49-F238E27FC236}">
                <a16:creationId xmlns:a16="http://schemas.microsoft.com/office/drawing/2014/main" id="{B39D0D11-543A-AB8D-E84F-46C9217431F8}"/>
              </a:ext>
            </a:extLst>
          </p:cNvPr>
          <p:cNvSpPr>
            <a:spLocks noGrp="1"/>
          </p:cNvSpPr>
          <p:nvPr>
            <p:ph idx="1"/>
          </p:nvPr>
        </p:nvSpPr>
        <p:spPr>
          <a:xfrm>
            <a:off x="1251678" y="1369851"/>
            <a:ext cx="10178322" cy="5190340"/>
          </a:xfrm>
        </p:spPr>
        <p:txBody>
          <a:bodyPr>
            <a:normAutofit fontScale="85000" lnSpcReduction="10000"/>
          </a:bodyPr>
          <a:lstStyle/>
          <a:p>
            <a:r>
              <a:rPr lang="en-GB" dirty="0">
                <a:solidFill>
                  <a:schemeClr val="tx1"/>
                </a:solidFill>
                <a:highlight>
                  <a:srgbClr val="FFFFFF"/>
                </a:highlight>
                <a:latin typeface="Century Gothic" panose="020B0502020202020204" pitchFamily="34" charset="0"/>
              </a:rPr>
              <a:t>Family Connect – Some families may need some extra help and support for a variety of reasons – Telephone 01952 385385 Monday – Friday 9am – 5pm or familyconnect@telford.gov.uk</a:t>
            </a:r>
          </a:p>
          <a:p>
            <a:r>
              <a:rPr lang="en-GB" dirty="0">
                <a:solidFill>
                  <a:schemeClr val="tx1"/>
                </a:solidFill>
                <a:highlight>
                  <a:srgbClr val="FFFFFF"/>
                </a:highlight>
                <a:latin typeface="Century Gothic" panose="020B0502020202020204" pitchFamily="34" charset="0"/>
              </a:rPr>
              <a:t>School Nurse – Drop-in Sessions on Thursday lunchtime or we can refer your child</a:t>
            </a:r>
          </a:p>
          <a:p>
            <a:r>
              <a:rPr lang="en-GB" dirty="0">
                <a:solidFill>
                  <a:schemeClr val="tx1"/>
                </a:solidFill>
                <a:highlight>
                  <a:srgbClr val="FFFFFF"/>
                </a:highlight>
                <a:latin typeface="Century Gothic" panose="020B0502020202020204" pitchFamily="34" charset="0"/>
              </a:rPr>
              <a:t>Mental health support – BEAM </a:t>
            </a:r>
          </a:p>
          <a:p>
            <a:r>
              <a:rPr lang="en-GB" dirty="0">
                <a:solidFill>
                  <a:schemeClr val="tx1"/>
                </a:solidFill>
                <a:highlight>
                  <a:srgbClr val="FFFFFF"/>
                </a:highlight>
                <a:latin typeface="Century Gothic" panose="020B0502020202020204" pitchFamily="34" charset="0"/>
              </a:rPr>
              <a:t>Crisis Support Telford – Help with information on Foodbank’s, Uniform, Telford Energy Advice and more</a:t>
            </a:r>
          </a:p>
          <a:p>
            <a:r>
              <a:rPr lang="en-GB" dirty="0">
                <a:solidFill>
                  <a:schemeClr val="tx1"/>
                </a:solidFill>
                <a:highlight>
                  <a:srgbClr val="FFFFFF"/>
                </a:highlight>
                <a:latin typeface="Century Gothic" panose="020B0502020202020204" pitchFamily="34" charset="0"/>
              </a:rPr>
              <a:t>Newport Food Bank and Newport Food, Save and Share </a:t>
            </a:r>
          </a:p>
          <a:p>
            <a:r>
              <a:rPr lang="en-GB" dirty="0">
                <a:solidFill>
                  <a:schemeClr val="tx1"/>
                </a:solidFill>
                <a:highlight>
                  <a:srgbClr val="FFFFFF"/>
                </a:highlight>
                <a:latin typeface="Century Gothic" panose="020B0502020202020204" pitchFamily="34" charset="0"/>
              </a:rPr>
              <a:t>Health Visitor</a:t>
            </a:r>
          </a:p>
          <a:p>
            <a:r>
              <a:rPr lang="en-GB" dirty="0">
                <a:solidFill>
                  <a:schemeClr val="tx1"/>
                </a:solidFill>
                <a:highlight>
                  <a:srgbClr val="FFFFFF"/>
                </a:highlight>
                <a:latin typeface="Century Gothic" panose="020B0502020202020204" pitchFamily="34" charset="0"/>
              </a:rPr>
              <a:t>Strengthening Families - There are 3 different areas: Hadley Castle, Lakeside South, The Wrekin</a:t>
            </a:r>
          </a:p>
          <a:p>
            <a:r>
              <a:rPr lang="en-GB" dirty="0">
                <a:solidFill>
                  <a:schemeClr val="tx1"/>
                </a:solidFill>
                <a:highlight>
                  <a:srgbClr val="FFFFFF"/>
                </a:highlight>
                <a:latin typeface="Century Gothic" panose="020B0502020202020204" pitchFamily="34" charset="0"/>
              </a:rPr>
              <a:t>Citizen’s Advice – The Guildhall, Newport - 01952 567193</a:t>
            </a:r>
          </a:p>
          <a:p>
            <a:r>
              <a:rPr lang="en-GB" dirty="0">
                <a:solidFill>
                  <a:schemeClr val="tx1"/>
                </a:solidFill>
                <a:highlight>
                  <a:srgbClr val="FFFFFF"/>
                </a:highlight>
                <a:latin typeface="Century Gothic" panose="020B0502020202020204" pitchFamily="34" charset="0"/>
              </a:rPr>
              <a:t>Housing – Telford and Wrekin Housing Solutions and Homelessness Advice – 01952 381925</a:t>
            </a:r>
          </a:p>
          <a:p>
            <a:r>
              <a:rPr lang="en-GB" dirty="0">
                <a:solidFill>
                  <a:schemeClr val="tx1"/>
                </a:solidFill>
                <a:highlight>
                  <a:srgbClr val="FFFFFF"/>
                </a:highlight>
                <a:latin typeface="Century Gothic" panose="020B0502020202020204" pitchFamily="34" charset="0"/>
              </a:rPr>
              <a:t>Domestic Abuse support – </a:t>
            </a:r>
            <a:r>
              <a:rPr lang="en-GB" dirty="0" err="1">
                <a:solidFill>
                  <a:schemeClr val="tx1"/>
                </a:solidFill>
                <a:highlight>
                  <a:srgbClr val="FFFFFF"/>
                </a:highlight>
                <a:latin typeface="Century Gothic" panose="020B0502020202020204" pitchFamily="34" charset="0"/>
              </a:rPr>
              <a:t>Cranstoun</a:t>
            </a:r>
            <a:r>
              <a:rPr lang="en-GB" dirty="0">
                <a:solidFill>
                  <a:schemeClr val="tx1"/>
                </a:solidFill>
                <a:highlight>
                  <a:srgbClr val="FFFFFF"/>
                </a:highlight>
                <a:latin typeface="Century Gothic" panose="020B0502020202020204" pitchFamily="34" charset="0"/>
              </a:rPr>
              <a:t> in partnership with West Mercia Women’s Aid – 0800 840 3747</a:t>
            </a:r>
          </a:p>
          <a:p>
            <a:r>
              <a:rPr lang="en-GB" dirty="0">
                <a:solidFill>
                  <a:schemeClr val="tx1"/>
                </a:solidFill>
                <a:highlight>
                  <a:srgbClr val="FFFFFF"/>
                </a:highlight>
                <a:latin typeface="Century Gothic" panose="020B0502020202020204" pitchFamily="34" charset="0"/>
              </a:rPr>
              <a:t>PRISM – Community Bereavement Support Service – 01952 872858</a:t>
            </a:r>
          </a:p>
        </p:txBody>
      </p:sp>
    </p:spTree>
    <p:extLst>
      <p:ext uri="{BB962C8B-B14F-4D97-AF65-F5344CB8AC3E}">
        <p14:creationId xmlns:p14="http://schemas.microsoft.com/office/powerpoint/2010/main" val="4143075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8873-A256-D22A-4804-CF950F44E5D0}"/>
              </a:ext>
            </a:extLst>
          </p:cNvPr>
          <p:cNvSpPr>
            <a:spLocks noGrp="1"/>
          </p:cNvSpPr>
          <p:nvPr>
            <p:ph type="title"/>
          </p:nvPr>
        </p:nvSpPr>
        <p:spPr/>
        <p:txBody>
          <a:bodyPr/>
          <a:lstStyle/>
          <a:p>
            <a:pPr algn="ctr"/>
            <a:r>
              <a:rPr lang="en-GB" b="1" dirty="0">
                <a:latin typeface="Century Gothic" panose="020B0502020202020204" pitchFamily="34" charset="0"/>
              </a:rPr>
              <a:t>The ways we listen</a:t>
            </a:r>
          </a:p>
        </p:txBody>
      </p:sp>
      <p:sp>
        <p:nvSpPr>
          <p:cNvPr id="3" name="Content Placeholder 2">
            <a:extLst>
              <a:ext uri="{FF2B5EF4-FFF2-40B4-BE49-F238E27FC236}">
                <a16:creationId xmlns:a16="http://schemas.microsoft.com/office/drawing/2014/main" id="{0BDA4BD5-2576-000B-6FE6-E93B50D25F39}"/>
              </a:ext>
            </a:extLst>
          </p:cNvPr>
          <p:cNvSpPr>
            <a:spLocks noGrp="1"/>
          </p:cNvSpPr>
          <p:nvPr>
            <p:ph idx="1"/>
          </p:nvPr>
        </p:nvSpPr>
        <p:spPr>
          <a:xfrm>
            <a:off x="1251678" y="1755157"/>
            <a:ext cx="10178322" cy="4796645"/>
          </a:xfrm>
        </p:spPr>
        <p:txBody>
          <a:bodyPr>
            <a:normAutofit/>
          </a:bodyPr>
          <a:lstStyle/>
          <a:p>
            <a:pPr marL="0" indent="0">
              <a:buNone/>
            </a:pPr>
            <a:r>
              <a:rPr lang="en-GB" dirty="0">
                <a:solidFill>
                  <a:schemeClr val="tx1"/>
                </a:solidFill>
                <a:latin typeface="Century Gothic" panose="020B0502020202020204" pitchFamily="34" charset="0"/>
              </a:rPr>
              <a:t>We can be a professional friend and offer support:</a:t>
            </a:r>
          </a:p>
          <a:p>
            <a:r>
              <a:rPr lang="en-GB" dirty="0">
                <a:solidFill>
                  <a:schemeClr val="tx1"/>
                </a:solidFill>
                <a:latin typeface="Century Gothic" panose="020B0502020202020204" pitchFamily="34" charset="0"/>
              </a:rPr>
              <a:t>Offering a helping hand</a:t>
            </a:r>
          </a:p>
          <a:p>
            <a:r>
              <a:rPr lang="en-GB" dirty="0">
                <a:solidFill>
                  <a:schemeClr val="tx1"/>
                </a:solidFill>
                <a:latin typeface="Century Gothic" panose="020B0502020202020204" pitchFamily="34" charset="0"/>
              </a:rPr>
              <a:t>Maintain a supportive relationship</a:t>
            </a:r>
          </a:p>
          <a:p>
            <a:r>
              <a:rPr lang="en-GB" dirty="0">
                <a:solidFill>
                  <a:schemeClr val="tx1"/>
                </a:solidFill>
                <a:latin typeface="Century Gothic" panose="020B0502020202020204" pitchFamily="34" charset="0"/>
              </a:rPr>
              <a:t>Friendly advice</a:t>
            </a:r>
          </a:p>
          <a:p>
            <a:r>
              <a:rPr lang="en-GB" dirty="0">
                <a:solidFill>
                  <a:schemeClr val="tx1"/>
                </a:solidFill>
                <a:latin typeface="Century Gothic" panose="020B0502020202020204" pitchFamily="34" charset="0"/>
              </a:rPr>
              <a:t>Judgement free listening ear</a:t>
            </a:r>
          </a:p>
          <a:p>
            <a:pPr marL="0" indent="0">
              <a:buNone/>
            </a:pPr>
            <a:r>
              <a:rPr lang="en-GB" dirty="0">
                <a:solidFill>
                  <a:schemeClr val="tx1"/>
                </a:solidFill>
                <a:latin typeface="Century Gothic" panose="020B0502020202020204" pitchFamily="34" charset="0"/>
              </a:rPr>
              <a:t>How we gather views and are alert to potential issues:</a:t>
            </a:r>
          </a:p>
          <a:p>
            <a:r>
              <a:rPr lang="en-GB" dirty="0">
                <a:solidFill>
                  <a:schemeClr val="tx1"/>
                </a:solidFill>
                <a:latin typeface="Century Gothic" panose="020B0502020202020204" pitchFamily="34" charset="0"/>
              </a:rPr>
              <a:t>Parent/carer questionnaires</a:t>
            </a:r>
          </a:p>
          <a:p>
            <a:r>
              <a:rPr lang="en-GB" dirty="0">
                <a:solidFill>
                  <a:schemeClr val="tx1"/>
                </a:solidFill>
                <a:latin typeface="Century Gothic" panose="020B0502020202020204" pitchFamily="34" charset="0"/>
              </a:rPr>
              <a:t>Pupil voice – student council</a:t>
            </a:r>
          </a:p>
          <a:p>
            <a:r>
              <a:rPr lang="en-GB" dirty="0">
                <a:solidFill>
                  <a:schemeClr val="tx1"/>
                </a:solidFill>
                <a:latin typeface="Century Gothic" panose="020B0502020202020204" pitchFamily="34" charset="0"/>
              </a:rPr>
              <a:t>Safeguarding team</a:t>
            </a:r>
          </a:p>
          <a:p>
            <a:r>
              <a:rPr lang="en-GB" dirty="0">
                <a:solidFill>
                  <a:schemeClr val="tx1"/>
                </a:solidFill>
                <a:latin typeface="Century Gothic" panose="020B0502020202020204" pitchFamily="34" charset="0"/>
              </a:rPr>
              <a:t>Help with filling out forms or reading documents</a:t>
            </a:r>
          </a:p>
          <a:p>
            <a:r>
              <a:rPr lang="en-GB" dirty="0">
                <a:solidFill>
                  <a:schemeClr val="tx1"/>
                </a:solidFill>
                <a:latin typeface="Century Gothic" panose="020B0502020202020204" pitchFamily="34" charset="0"/>
              </a:rPr>
              <a:t>Support at appointments to get specialist help</a:t>
            </a:r>
          </a:p>
          <a:p>
            <a:endParaRPr lang="en-GB" dirty="0"/>
          </a:p>
        </p:txBody>
      </p:sp>
    </p:spTree>
    <p:extLst>
      <p:ext uri="{BB962C8B-B14F-4D97-AF65-F5344CB8AC3E}">
        <p14:creationId xmlns:p14="http://schemas.microsoft.com/office/powerpoint/2010/main" val="2781117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0C8DE-B778-635D-EB36-2637FC4AD54C}"/>
              </a:ext>
            </a:extLst>
          </p:cNvPr>
          <p:cNvSpPr>
            <a:spLocks noGrp="1"/>
          </p:cNvSpPr>
          <p:nvPr>
            <p:ph type="title"/>
          </p:nvPr>
        </p:nvSpPr>
        <p:spPr/>
        <p:txBody>
          <a:bodyPr/>
          <a:lstStyle/>
          <a:p>
            <a:pPr algn="ctr"/>
            <a:r>
              <a:rPr lang="en-GB" b="1" dirty="0">
                <a:latin typeface="Century Gothic" panose="020B0502020202020204" pitchFamily="34" charset="0"/>
              </a:rPr>
              <a:t>Financial Support - extra</a:t>
            </a:r>
          </a:p>
        </p:txBody>
      </p:sp>
      <p:sp>
        <p:nvSpPr>
          <p:cNvPr id="3" name="Content Placeholder 2">
            <a:extLst>
              <a:ext uri="{FF2B5EF4-FFF2-40B4-BE49-F238E27FC236}">
                <a16:creationId xmlns:a16="http://schemas.microsoft.com/office/drawing/2014/main" id="{56503B7C-C84D-B941-10DC-BEA41B0A614E}"/>
              </a:ext>
            </a:extLst>
          </p:cNvPr>
          <p:cNvSpPr>
            <a:spLocks noGrp="1"/>
          </p:cNvSpPr>
          <p:nvPr>
            <p:ph idx="1"/>
          </p:nvPr>
        </p:nvSpPr>
        <p:spPr>
          <a:xfrm>
            <a:off x="1251678" y="1632204"/>
            <a:ext cx="10178322" cy="4843411"/>
          </a:xfrm>
        </p:spPr>
        <p:txBody>
          <a:bodyPr vert="horz" lIns="91440" tIns="45720" rIns="91440" bIns="45720" rtlCol="0" anchor="t">
            <a:normAutofit/>
          </a:bodyPr>
          <a:lstStyle/>
          <a:p>
            <a:r>
              <a:rPr lang="en-GB" dirty="0">
                <a:latin typeface="Century Gothic"/>
              </a:rPr>
              <a:t>Pupil Premium – Please contact the School to see what help we can offer. </a:t>
            </a:r>
            <a:endParaRPr lang="en-GB" dirty="0">
              <a:latin typeface="Century Gothic" panose="020B0502020202020204" pitchFamily="34" charset="0"/>
            </a:endParaRPr>
          </a:p>
          <a:p>
            <a:r>
              <a:rPr lang="en-GB" dirty="0">
                <a:latin typeface="Century Gothic"/>
              </a:rPr>
              <a:t>Free School Meals – If you are on a low income and receive a qualifying benefit you may be able to claim Free School Meals. More information is on the Telford and Wrekin website. </a:t>
            </a:r>
          </a:p>
          <a:p>
            <a:r>
              <a:rPr lang="en-GB" dirty="0">
                <a:latin typeface="Century Gothic" panose="020B0502020202020204" pitchFamily="34" charset="0"/>
              </a:rPr>
              <a:t>Food Bank –Please see information on </a:t>
            </a:r>
            <a:r>
              <a:rPr lang="en-GB" dirty="0">
                <a:solidFill>
                  <a:srgbClr val="00B0F0"/>
                </a:solidFill>
                <a:latin typeface="Century Gothic" panose="020B0502020202020204" pitchFamily="34" charset="0"/>
              </a:rPr>
              <a:t>(</a:t>
            </a:r>
            <a:r>
              <a:rPr lang="en-GB" dirty="0">
                <a:solidFill>
                  <a:srgbClr val="00B0F0"/>
                </a:solidFill>
                <a:latin typeface="Century Gothic" panose="020B0502020202020204" pitchFamily="34" charset="0"/>
                <a:hlinkClick r:id="rId2">
                  <a:extLst>
                    <a:ext uri="{A12FA001-AC4F-418D-AE19-62706E023703}">
                      <ahyp:hlinkClr xmlns:ahyp="http://schemas.microsoft.com/office/drawing/2018/hyperlinkcolor" val="tx"/>
                    </a:ext>
                  </a:extLst>
                </a:hlinkClick>
              </a:rPr>
              <a:t>Telford Foodbank – Telford Crisis Support</a:t>
            </a:r>
            <a:r>
              <a:rPr lang="en-GB" dirty="0">
                <a:solidFill>
                  <a:srgbClr val="00B0F0"/>
                </a:solidFill>
                <a:latin typeface="Century Gothic" panose="020B0502020202020204" pitchFamily="34" charset="0"/>
              </a:rPr>
              <a:t>)</a:t>
            </a:r>
          </a:p>
          <a:p>
            <a:r>
              <a:rPr lang="en-GB">
                <a:latin typeface="Century Gothic"/>
              </a:rPr>
              <a:t>CAP </a:t>
            </a:r>
            <a:r>
              <a:rPr lang="en-GB" dirty="0">
                <a:latin typeface="Century Gothic"/>
              </a:rPr>
              <a:t>(Christians against Poverty)</a:t>
            </a:r>
          </a:p>
          <a:p>
            <a:r>
              <a:rPr lang="en-GB" dirty="0">
                <a:latin typeface="Century Gothic"/>
              </a:rPr>
              <a:t>Thrive – A group of organisations that work together to provide support </a:t>
            </a:r>
            <a:r>
              <a:rPr lang="en-GB" dirty="0">
                <a:solidFill>
                  <a:srgbClr val="00B0F0"/>
                </a:solidFill>
                <a:latin typeface="Century Gothic"/>
              </a:rPr>
              <a:t>(insprire2thrive.co.uk/access-support)</a:t>
            </a:r>
          </a:p>
          <a:p>
            <a:r>
              <a:rPr lang="en-GB" dirty="0">
                <a:latin typeface="Century Gothic"/>
              </a:rPr>
              <a:t>Women’s Aid – Domestic Abuse - helpline@womensaid.org.uk</a:t>
            </a:r>
          </a:p>
          <a:p>
            <a:r>
              <a:rPr lang="en-GB" dirty="0">
                <a:latin typeface="Century Gothic"/>
              </a:rPr>
              <a:t>Citizens Advice – Thursday’s at The Guildhall, Newport. Telephone 01952 567193. </a:t>
            </a:r>
          </a:p>
          <a:p>
            <a:endParaRPr lang="en-GB" dirty="0"/>
          </a:p>
        </p:txBody>
      </p:sp>
    </p:spTree>
    <p:extLst>
      <p:ext uri="{BB962C8B-B14F-4D97-AF65-F5344CB8AC3E}">
        <p14:creationId xmlns:p14="http://schemas.microsoft.com/office/powerpoint/2010/main" val="3242006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A6023-5013-2DF4-8A91-3A643653F818}"/>
              </a:ext>
            </a:extLst>
          </p:cNvPr>
          <p:cNvSpPr>
            <a:spLocks noGrp="1"/>
          </p:cNvSpPr>
          <p:nvPr>
            <p:ph type="title"/>
          </p:nvPr>
        </p:nvSpPr>
        <p:spPr/>
        <p:txBody>
          <a:bodyPr/>
          <a:lstStyle/>
          <a:p>
            <a:pPr algn="ctr"/>
            <a:r>
              <a:rPr lang="en-GB" b="1" dirty="0">
                <a:latin typeface="Century Gothic" panose="020B0502020202020204" pitchFamily="34" charset="0"/>
              </a:rPr>
              <a:t>Early Help</a:t>
            </a:r>
          </a:p>
        </p:txBody>
      </p:sp>
      <p:sp>
        <p:nvSpPr>
          <p:cNvPr id="3" name="Content Placeholder 2">
            <a:extLst>
              <a:ext uri="{FF2B5EF4-FFF2-40B4-BE49-F238E27FC236}">
                <a16:creationId xmlns:a16="http://schemas.microsoft.com/office/drawing/2014/main" id="{F3A707EE-E614-6DF0-56A8-C61CAB4DC3AF}"/>
              </a:ext>
            </a:extLst>
          </p:cNvPr>
          <p:cNvSpPr>
            <a:spLocks noGrp="1"/>
          </p:cNvSpPr>
          <p:nvPr>
            <p:ph idx="1"/>
          </p:nvPr>
        </p:nvSpPr>
        <p:spPr>
          <a:xfrm>
            <a:off x="1192955" y="1312879"/>
            <a:ext cx="10178322" cy="3593591"/>
          </a:xfrm>
        </p:spPr>
        <p:txBody>
          <a:bodyPr>
            <a:normAutofit fontScale="25000" lnSpcReduction="20000"/>
          </a:bodyPr>
          <a:lstStyle/>
          <a:p>
            <a:pPr marL="0" indent="0" algn="just">
              <a:buNone/>
            </a:pPr>
            <a:r>
              <a:rPr lang="en-GB" sz="6800" b="0" i="0" dirty="0">
                <a:solidFill>
                  <a:schemeClr val="tx1"/>
                </a:solidFill>
                <a:effectLst/>
                <a:latin typeface="Century Gothic" panose="020B0502020202020204" pitchFamily="34" charset="0"/>
              </a:rPr>
              <a:t>At Burton Borough School we understand that family life can sometimes be difficult and challenging. From time to time there may be situations where you feel you need more help and support. At these times we are able to offer you what is known as the Early Help Offer.</a:t>
            </a:r>
          </a:p>
          <a:p>
            <a:pPr marL="0" indent="0" algn="just">
              <a:buNone/>
            </a:pPr>
            <a:endParaRPr lang="en-GB" sz="6800" b="0" i="0" dirty="0">
              <a:solidFill>
                <a:schemeClr val="tx1"/>
              </a:solidFill>
              <a:effectLst/>
              <a:latin typeface="Century Gothic" panose="020B0502020202020204" pitchFamily="34" charset="0"/>
            </a:endParaRPr>
          </a:p>
          <a:p>
            <a:pPr marL="0" indent="0" algn="just">
              <a:buNone/>
            </a:pPr>
            <a:r>
              <a:rPr lang="en-GB" sz="6800" b="0" i="0" dirty="0">
                <a:solidFill>
                  <a:schemeClr val="tx1"/>
                </a:solidFill>
                <a:effectLst/>
                <a:latin typeface="Century Gothic" panose="020B0502020202020204" pitchFamily="34" charset="0"/>
              </a:rPr>
              <a:t>Providing early help to our children and families, means we can be more effective in preventing problems, from affecting children’s ability to thrive and learn. Early help means providing support as soon as a concern emerges, at any point of a child’s life</a:t>
            </a:r>
            <a:r>
              <a:rPr lang="en-GB" sz="6800" dirty="0">
                <a:solidFill>
                  <a:schemeClr val="tx1"/>
                </a:solidFill>
                <a:latin typeface="Century Gothic" panose="020B0502020202020204" pitchFamily="34" charset="0"/>
              </a:rPr>
              <a:t>.</a:t>
            </a:r>
          </a:p>
          <a:p>
            <a:pPr marL="0" indent="0" algn="just">
              <a:buNone/>
            </a:pPr>
            <a:endParaRPr lang="en-GB" sz="6800" b="0" i="0" dirty="0">
              <a:solidFill>
                <a:schemeClr val="tx1"/>
              </a:solidFill>
              <a:effectLst/>
              <a:latin typeface="Century Gothic" panose="020B0502020202020204" pitchFamily="34" charset="0"/>
            </a:endParaRPr>
          </a:p>
          <a:p>
            <a:pPr marL="0" indent="0" algn="just">
              <a:buNone/>
            </a:pPr>
            <a:r>
              <a:rPr lang="en-GB" sz="6800" b="0" i="0" dirty="0">
                <a:solidFill>
                  <a:schemeClr val="tx1"/>
                </a:solidFill>
                <a:effectLst/>
                <a:latin typeface="Century Gothic" panose="020B0502020202020204" pitchFamily="34" charset="0"/>
              </a:rPr>
              <a:t>You may want help due to concerns about your child’s mental health or anxiety, behaviour or additiona</a:t>
            </a:r>
            <a:r>
              <a:rPr lang="en-GB" sz="6800" dirty="0">
                <a:solidFill>
                  <a:schemeClr val="tx1"/>
                </a:solidFill>
                <a:latin typeface="Century Gothic" panose="020B0502020202020204" pitchFamily="34" charset="0"/>
              </a:rPr>
              <a:t>l needs. Or you may have concerns about your housing situation or finances. </a:t>
            </a:r>
            <a:endParaRPr lang="en-GB" sz="6800" b="0" i="0" dirty="0">
              <a:solidFill>
                <a:schemeClr val="tx1"/>
              </a:solidFill>
              <a:effectLst/>
              <a:latin typeface="Century Gothic" panose="020B0502020202020204" pitchFamily="34" charset="0"/>
            </a:endParaRPr>
          </a:p>
          <a:p>
            <a:pPr marL="0" indent="0" algn="just">
              <a:buNone/>
            </a:pPr>
            <a:endParaRPr lang="en-GB" sz="6800" b="0" i="0" dirty="0">
              <a:solidFill>
                <a:schemeClr val="tx1"/>
              </a:solidFill>
              <a:effectLst/>
              <a:latin typeface="Century Gothic" panose="020B0502020202020204" pitchFamily="34" charset="0"/>
            </a:endParaRPr>
          </a:p>
          <a:p>
            <a:pPr marL="0" indent="0" algn="just">
              <a:buNone/>
            </a:pPr>
            <a:r>
              <a:rPr lang="en-GB" sz="6800" b="0" i="0" dirty="0">
                <a:solidFill>
                  <a:schemeClr val="tx1"/>
                </a:solidFill>
                <a:effectLst/>
                <a:latin typeface="Century Gothic" panose="020B0502020202020204" pitchFamily="34" charset="0"/>
              </a:rPr>
              <a:t>Please see the information below for details of the range of ways in which can help you to find the support that you need.</a:t>
            </a:r>
          </a:p>
          <a:p>
            <a:pPr marL="0" indent="0" algn="just">
              <a:buNone/>
            </a:pPr>
            <a:endParaRPr lang="en-GB" sz="6800" dirty="0">
              <a:solidFill>
                <a:schemeClr val="tx1"/>
              </a:solidFill>
              <a:latin typeface="Century Gothic" panose="020B0502020202020204" pitchFamily="34" charset="0"/>
            </a:endParaRPr>
          </a:p>
          <a:p>
            <a:pPr marL="0" indent="0" algn="just">
              <a:buNone/>
            </a:pPr>
            <a:r>
              <a:rPr lang="en-GB" sz="6800" dirty="0">
                <a:solidFill>
                  <a:schemeClr val="tx1"/>
                </a:solidFill>
                <a:latin typeface="Century Gothic" panose="020B0502020202020204" pitchFamily="34" charset="0"/>
              </a:rPr>
              <a:t>Please contact us by telephone or email if you feel you need support. We may also be able to offer bilingual support</a:t>
            </a:r>
            <a:r>
              <a:rPr lang="en-GB"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521900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F381-78CE-9EA1-4128-33F3816EE174}"/>
              </a:ext>
            </a:extLst>
          </p:cNvPr>
          <p:cNvSpPr>
            <a:spLocks noGrp="1"/>
          </p:cNvSpPr>
          <p:nvPr>
            <p:ph type="title"/>
          </p:nvPr>
        </p:nvSpPr>
        <p:spPr/>
        <p:txBody>
          <a:bodyPr/>
          <a:lstStyle/>
          <a:p>
            <a:pPr algn="ctr"/>
            <a:r>
              <a:rPr lang="en-GB" b="1" dirty="0">
                <a:latin typeface="Century Gothic" panose="020B0502020202020204" pitchFamily="34" charset="0"/>
              </a:rPr>
              <a:t>Staff involved with delivering Early Help</a:t>
            </a:r>
          </a:p>
        </p:txBody>
      </p:sp>
      <p:graphicFrame>
        <p:nvGraphicFramePr>
          <p:cNvPr id="4" name="Content Placeholder 3">
            <a:extLst>
              <a:ext uri="{FF2B5EF4-FFF2-40B4-BE49-F238E27FC236}">
                <a16:creationId xmlns:a16="http://schemas.microsoft.com/office/drawing/2014/main" id="{00816ABB-824C-49B1-C202-5B6E701F5702}"/>
              </a:ext>
            </a:extLst>
          </p:cNvPr>
          <p:cNvGraphicFramePr>
            <a:graphicFrameLocks noGrp="1"/>
          </p:cNvGraphicFramePr>
          <p:nvPr>
            <p:ph idx="1"/>
            <p:extLst>
              <p:ext uri="{D42A27DB-BD31-4B8C-83A1-F6EECF244321}">
                <p14:modId xmlns:p14="http://schemas.microsoft.com/office/powerpoint/2010/main" val="1269880775"/>
              </p:ext>
            </p:extLst>
          </p:nvPr>
        </p:nvGraphicFramePr>
        <p:xfrm>
          <a:off x="2425798" y="2086629"/>
          <a:ext cx="7712652" cy="3062158"/>
        </p:xfrm>
        <a:graphic>
          <a:graphicData uri="http://schemas.openxmlformats.org/drawingml/2006/table">
            <a:tbl>
              <a:tblPr firstRow="1" bandRow="1">
                <a:tableStyleId>{5C22544A-7EE6-4342-B048-85BDC9FD1C3A}</a:tableStyleId>
              </a:tblPr>
              <a:tblGrid>
                <a:gridCol w="908520">
                  <a:extLst>
                    <a:ext uri="{9D8B030D-6E8A-4147-A177-3AD203B41FA5}">
                      <a16:colId xmlns:a16="http://schemas.microsoft.com/office/drawing/2014/main" val="3437825897"/>
                    </a:ext>
                  </a:extLst>
                </a:gridCol>
                <a:gridCol w="1005982">
                  <a:extLst>
                    <a:ext uri="{9D8B030D-6E8A-4147-A177-3AD203B41FA5}">
                      <a16:colId xmlns:a16="http://schemas.microsoft.com/office/drawing/2014/main" val="296224232"/>
                    </a:ext>
                  </a:extLst>
                </a:gridCol>
                <a:gridCol w="1005982">
                  <a:extLst>
                    <a:ext uri="{9D8B030D-6E8A-4147-A177-3AD203B41FA5}">
                      <a16:colId xmlns:a16="http://schemas.microsoft.com/office/drawing/2014/main" val="693515719"/>
                    </a:ext>
                  </a:extLst>
                </a:gridCol>
                <a:gridCol w="1005982">
                  <a:extLst>
                    <a:ext uri="{9D8B030D-6E8A-4147-A177-3AD203B41FA5}">
                      <a16:colId xmlns:a16="http://schemas.microsoft.com/office/drawing/2014/main" val="1416638724"/>
                    </a:ext>
                  </a:extLst>
                </a:gridCol>
                <a:gridCol w="1126838">
                  <a:extLst>
                    <a:ext uri="{9D8B030D-6E8A-4147-A177-3AD203B41FA5}">
                      <a16:colId xmlns:a16="http://schemas.microsoft.com/office/drawing/2014/main" val="2039673629"/>
                    </a:ext>
                  </a:extLst>
                </a:gridCol>
                <a:gridCol w="1397286">
                  <a:extLst>
                    <a:ext uri="{9D8B030D-6E8A-4147-A177-3AD203B41FA5}">
                      <a16:colId xmlns:a16="http://schemas.microsoft.com/office/drawing/2014/main" val="3701831713"/>
                    </a:ext>
                  </a:extLst>
                </a:gridCol>
                <a:gridCol w="1262062">
                  <a:extLst>
                    <a:ext uri="{9D8B030D-6E8A-4147-A177-3AD203B41FA5}">
                      <a16:colId xmlns:a16="http://schemas.microsoft.com/office/drawing/2014/main" val="3881915142"/>
                    </a:ext>
                  </a:extLst>
                </a:gridCol>
              </a:tblGrid>
              <a:tr h="383977">
                <a:tc gridSpan="7">
                  <a:txBody>
                    <a:bodyPr/>
                    <a:lstStyle/>
                    <a:p>
                      <a:pPr algn="ctr"/>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a:p>
                  </a:txBody>
                  <a:tcPr/>
                </a:tc>
                <a:tc hMerge="1">
                  <a:txBody>
                    <a:bodyPr/>
                    <a:lstStyle/>
                    <a:p>
                      <a:endParaRPr lang="en-GB" dirty="0"/>
                    </a:p>
                  </a:txBody>
                  <a:tcPr/>
                </a:tc>
                <a:tc hMerge="1">
                  <a:txBody>
                    <a:bodyPr/>
                    <a:lstStyle/>
                    <a:p>
                      <a:pPr algn="ctr"/>
                      <a:endParaRPr lang="en-GB" dirty="0"/>
                    </a:p>
                  </a:txBody>
                  <a:tcPr/>
                </a:tc>
                <a:tc hMerge="1">
                  <a:txBody>
                    <a:bodyPr/>
                    <a:lstStyle/>
                    <a:p>
                      <a:pPr algn="ctr"/>
                      <a:endParaRPr lang="en-GB" dirty="0"/>
                    </a:p>
                  </a:txBody>
                  <a:tcPr/>
                </a:tc>
                <a:extLst>
                  <a:ext uri="{0D108BD9-81ED-4DB2-BD59-A6C34878D82A}">
                    <a16:rowId xmlns:a16="http://schemas.microsoft.com/office/drawing/2014/main" val="3936969675"/>
                  </a:ext>
                </a:extLst>
              </a:tr>
              <a:tr h="1763781">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2363741818"/>
                  </a:ext>
                </a:extLst>
              </a:tr>
              <a:tr h="653682">
                <a:tc>
                  <a:txBody>
                    <a:bodyPr/>
                    <a:lstStyle/>
                    <a:p>
                      <a:pPr algn="ctr"/>
                      <a:r>
                        <a:rPr lang="en-GB" dirty="0">
                          <a:latin typeface="Century Gothic" panose="020B0502020202020204" pitchFamily="34" charset="0"/>
                        </a:rPr>
                        <a:t>Emma Edge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atin typeface="Century Gothic" panose="020B0502020202020204" pitchFamily="34" charset="0"/>
                        </a:rPr>
                        <a:t>Basia Sigiel</a:t>
                      </a:r>
                    </a:p>
                    <a:p>
                      <a:pPr algn="ctr"/>
                      <a:endParaRPr lang="en-GB" dirty="0">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atin typeface="Century Gothic" panose="020B0502020202020204" pitchFamily="34" charset="0"/>
                        </a:rPr>
                        <a:t>Ginny Wright</a:t>
                      </a:r>
                    </a:p>
                    <a:p>
                      <a:pPr algn="ctr"/>
                      <a:endParaRPr lang="en-GB" dirty="0">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atin typeface="Century Gothic" panose="020B0502020202020204" pitchFamily="34" charset="0"/>
                        </a:rPr>
                        <a:t>Paige Jervis</a:t>
                      </a:r>
                    </a:p>
                    <a:p>
                      <a:pPr algn="ctr"/>
                      <a:endParaRPr lang="en-GB" dirty="0">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Gina Baughurst</a:t>
                      </a:r>
                    </a:p>
                    <a:p>
                      <a:pPr algn="ctr"/>
                      <a:endParaRPr lang="en-GB" dirty="0">
                        <a:latin typeface="Century Gothic" panose="020B0502020202020204" pitchFamily="34" charset="0"/>
                      </a:endParaRPr>
                    </a:p>
                  </a:txBody>
                  <a:tcPr/>
                </a:tc>
                <a:tc>
                  <a:txBody>
                    <a:bodyPr/>
                    <a:lstStyle/>
                    <a:p>
                      <a:pPr algn="ctr"/>
                      <a:r>
                        <a:rPr lang="en-GB" dirty="0">
                          <a:latin typeface="Century Gothic" panose="020B0502020202020204" pitchFamily="34" charset="0"/>
                        </a:rPr>
                        <a:t>Sue </a:t>
                      </a:r>
                    </a:p>
                    <a:p>
                      <a:pPr algn="ctr"/>
                      <a:r>
                        <a:rPr lang="en-GB">
                          <a:latin typeface="Century Gothic" panose="020B0502020202020204" pitchFamily="34" charset="0"/>
                        </a:rPr>
                        <a:t>Sims</a:t>
                      </a:r>
                    </a:p>
                    <a:p>
                      <a:pPr algn="ctr"/>
                      <a:endParaRPr lang="en-GB" dirty="0">
                        <a:latin typeface="Century Gothic" panose="020B0502020202020204" pitchFamily="34" charset="0"/>
                      </a:endParaRPr>
                    </a:p>
                  </a:txBody>
                  <a:tcPr/>
                </a:tc>
                <a:tc>
                  <a:txBody>
                    <a:bodyPr/>
                    <a:lstStyle/>
                    <a:p>
                      <a:pPr algn="ctr"/>
                      <a:r>
                        <a:rPr lang="en-GB" dirty="0">
                          <a:latin typeface="Century Gothic" panose="020B0502020202020204" pitchFamily="34" charset="0"/>
                        </a:rPr>
                        <a:t>Ellie </a:t>
                      </a:r>
                    </a:p>
                    <a:p>
                      <a:pPr algn="ctr"/>
                      <a:r>
                        <a:rPr lang="en-GB" dirty="0">
                          <a:latin typeface="Century Gothic" panose="020B0502020202020204" pitchFamily="34" charset="0"/>
                        </a:rPr>
                        <a:t>Delaney</a:t>
                      </a:r>
                    </a:p>
                  </a:txBody>
                  <a:tcPr/>
                </a:tc>
                <a:extLst>
                  <a:ext uri="{0D108BD9-81ED-4DB2-BD59-A6C34878D82A}">
                    <a16:rowId xmlns:a16="http://schemas.microsoft.com/office/drawing/2014/main" val="23276273"/>
                  </a:ext>
                </a:extLst>
              </a:tr>
            </a:tbl>
          </a:graphicData>
        </a:graphic>
      </p:graphicFrame>
      <p:pic>
        <p:nvPicPr>
          <p:cNvPr id="7" name="Picture 6" descr="A close-up of a person smiling&#10;&#10;Description automatically generated">
            <a:extLst>
              <a:ext uri="{FF2B5EF4-FFF2-40B4-BE49-F238E27FC236}">
                <a16:creationId xmlns:a16="http://schemas.microsoft.com/office/drawing/2014/main" id="{5A5DBEA0-65FC-233F-FB24-31DEFDE89574}"/>
              </a:ext>
            </a:extLst>
          </p:cNvPr>
          <p:cNvPicPr>
            <a:picLocks noChangeAspect="1"/>
          </p:cNvPicPr>
          <p:nvPr/>
        </p:nvPicPr>
        <p:blipFill>
          <a:blip r:embed="rId2"/>
          <a:stretch>
            <a:fillRect/>
          </a:stretch>
        </p:blipFill>
        <p:spPr>
          <a:xfrm>
            <a:off x="4482456" y="2791756"/>
            <a:ext cx="673559" cy="1066469"/>
          </a:xfrm>
          <a:prstGeom prst="rect">
            <a:avLst/>
          </a:prstGeom>
        </p:spPr>
      </p:pic>
      <p:pic>
        <p:nvPicPr>
          <p:cNvPr id="11" name="Picture 10" descr="A person smiling at the camera&#10;&#10;Description automatically generated">
            <a:extLst>
              <a:ext uri="{FF2B5EF4-FFF2-40B4-BE49-F238E27FC236}">
                <a16:creationId xmlns:a16="http://schemas.microsoft.com/office/drawing/2014/main" id="{1D3A9F07-A6A2-689F-7B9A-ED5D9405B7EA}"/>
              </a:ext>
            </a:extLst>
          </p:cNvPr>
          <p:cNvPicPr>
            <a:picLocks noChangeAspect="1"/>
          </p:cNvPicPr>
          <p:nvPr/>
        </p:nvPicPr>
        <p:blipFill>
          <a:blip r:embed="rId3"/>
          <a:stretch>
            <a:fillRect/>
          </a:stretch>
        </p:blipFill>
        <p:spPr>
          <a:xfrm>
            <a:off x="2436990" y="2775744"/>
            <a:ext cx="881499" cy="1082481"/>
          </a:xfrm>
          <a:prstGeom prst="rect">
            <a:avLst/>
          </a:prstGeom>
        </p:spPr>
      </p:pic>
      <p:pic>
        <p:nvPicPr>
          <p:cNvPr id="13" name="Picture 12" descr="A person with blonde hair">
            <a:extLst>
              <a:ext uri="{FF2B5EF4-FFF2-40B4-BE49-F238E27FC236}">
                <a16:creationId xmlns:a16="http://schemas.microsoft.com/office/drawing/2014/main" id="{B5A2AB3E-A2F5-C9FA-E492-21E5E8D99165}"/>
              </a:ext>
            </a:extLst>
          </p:cNvPr>
          <p:cNvPicPr>
            <a:picLocks noChangeAspect="1"/>
          </p:cNvPicPr>
          <p:nvPr/>
        </p:nvPicPr>
        <p:blipFill>
          <a:blip r:embed="rId4"/>
          <a:stretch>
            <a:fillRect/>
          </a:stretch>
        </p:blipFill>
        <p:spPr>
          <a:xfrm>
            <a:off x="5485326" y="2791756"/>
            <a:ext cx="720588" cy="1066470"/>
          </a:xfrm>
          <a:prstGeom prst="rect">
            <a:avLst/>
          </a:prstGeom>
        </p:spPr>
      </p:pic>
      <p:pic>
        <p:nvPicPr>
          <p:cNvPr id="10" name="Picture 9" descr="A person smiling for a picture&#10;&#10;Description automatically generated">
            <a:extLst>
              <a:ext uri="{FF2B5EF4-FFF2-40B4-BE49-F238E27FC236}">
                <a16:creationId xmlns:a16="http://schemas.microsoft.com/office/drawing/2014/main" id="{BCE3A19E-002A-6B66-2B71-CD4FEBE592DD}"/>
              </a:ext>
            </a:extLst>
          </p:cNvPr>
          <p:cNvPicPr>
            <a:picLocks noChangeAspect="1"/>
          </p:cNvPicPr>
          <p:nvPr/>
        </p:nvPicPr>
        <p:blipFill>
          <a:blip r:embed="rId5"/>
          <a:stretch>
            <a:fillRect/>
          </a:stretch>
        </p:blipFill>
        <p:spPr>
          <a:xfrm>
            <a:off x="3450096" y="2775745"/>
            <a:ext cx="788981" cy="1082481"/>
          </a:xfrm>
          <a:prstGeom prst="rect">
            <a:avLst/>
          </a:prstGeom>
        </p:spPr>
      </p:pic>
      <p:pic>
        <p:nvPicPr>
          <p:cNvPr id="5" name="Picture 4" descr="A person smiling at the camera&#10;&#10;AI-generated content may be incorrect.">
            <a:extLst>
              <a:ext uri="{FF2B5EF4-FFF2-40B4-BE49-F238E27FC236}">
                <a16:creationId xmlns:a16="http://schemas.microsoft.com/office/drawing/2014/main" id="{F921F6BD-31CF-3F72-9BFB-9DBCBDF24E76}"/>
              </a:ext>
            </a:extLst>
          </p:cNvPr>
          <p:cNvPicPr>
            <a:picLocks noChangeAspect="1"/>
          </p:cNvPicPr>
          <p:nvPr/>
        </p:nvPicPr>
        <p:blipFill>
          <a:blip r:embed="rId6"/>
          <a:stretch>
            <a:fillRect/>
          </a:stretch>
        </p:blipFill>
        <p:spPr>
          <a:xfrm>
            <a:off x="6437620" y="2775744"/>
            <a:ext cx="893311" cy="1066471"/>
          </a:xfrm>
          <a:prstGeom prst="rect">
            <a:avLst/>
          </a:prstGeom>
        </p:spPr>
      </p:pic>
      <p:pic>
        <p:nvPicPr>
          <p:cNvPr id="12" name="Picture 11" descr="A person wearing a white shirt&#10;&#10;AI-generated content may be incorrect.">
            <a:extLst>
              <a:ext uri="{FF2B5EF4-FFF2-40B4-BE49-F238E27FC236}">
                <a16:creationId xmlns:a16="http://schemas.microsoft.com/office/drawing/2014/main" id="{DB78E0A5-F27F-1FEE-03A4-BB60F952BBDF}"/>
              </a:ext>
            </a:extLst>
          </p:cNvPr>
          <p:cNvPicPr>
            <a:picLocks noChangeAspect="1"/>
          </p:cNvPicPr>
          <p:nvPr/>
        </p:nvPicPr>
        <p:blipFill>
          <a:blip r:embed="rId7"/>
          <a:stretch>
            <a:fillRect/>
          </a:stretch>
        </p:blipFill>
        <p:spPr>
          <a:xfrm>
            <a:off x="7744110" y="2791756"/>
            <a:ext cx="787844" cy="1050459"/>
          </a:xfrm>
          <a:prstGeom prst="rect">
            <a:avLst/>
          </a:prstGeom>
        </p:spPr>
      </p:pic>
      <p:pic>
        <p:nvPicPr>
          <p:cNvPr id="9" name="Picture 8" descr="A person with red hair smiling&#10;&#10;AI-generated content may be incorrect.">
            <a:extLst>
              <a:ext uri="{FF2B5EF4-FFF2-40B4-BE49-F238E27FC236}">
                <a16:creationId xmlns:a16="http://schemas.microsoft.com/office/drawing/2014/main" id="{F549EFF8-799A-0F12-3148-01234AA52244}"/>
              </a:ext>
            </a:extLst>
          </p:cNvPr>
          <p:cNvPicPr>
            <a:picLocks noChangeAspect="1"/>
          </p:cNvPicPr>
          <p:nvPr/>
        </p:nvPicPr>
        <p:blipFill>
          <a:blip r:embed="rId8"/>
          <a:stretch>
            <a:fillRect/>
          </a:stretch>
        </p:blipFill>
        <p:spPr>
          <a:xfrm>
            <a:off x="9089216" y="2775744"/>
            <a:ext cx="787844" cy="1096101"/>
          </a:xfrm>
          <a:prstGeom prst="rect">
            <a:avLst/>
          </a:prstGeom>
        </p:spPr>
      </p:pic>
    </p:spTree>
    <p:extLst>
      <p:ext uri="{BB962C8B-B14F-4D97-AF65-F5344CB8AC3E}">
        <p14:creationId xmlns:p14="http://schemas.microsoft.com/office/powerpoint/2010/main" val="1925682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501D-046C-8D73-9D95-C11E301B233B}"/>
              </a:ext>
            </a:extLst>
          </p:cNvPr>
          <p:cNvSpPr>
            <a:spLocks noGrp="1"/>
          </p:cNvSpPr>
          <p:nvPr>
            <p:ph type="title"/>
          </p:nvPr>
        </p:nvSpPr>
        <p:spPr/>
        <p:txBody>
          <a:bodyPr/>
          <a:lstStyle/>
          <a:p>
            <a:pPr algn="ctr"/>
            <a:r>
              <a:rPr lang="en-GB" b="1" dirty="0">
                <a:latin typeface="Century Gothic" panose="020B0502020202020204" pitchFamily="34" charset="0"/>
              </a:rPr>
              <a:t>School attendance</a:t>
            </a:r>
          </a:p>
        </p:txBody>
      </p:sp>
      <p:sp>
        <p:nvSpPr>
          <p:cNvPr id="3" name="Content Placeholder 2">
            <a:extLst>
              <a:ext uri="{FF2B5EF4-FFF2-40B4-BE49-F238E27FC236}">
                <a16:creationId xmlns:a16="http://schemas.microsoft.com/office/drawing/2014/main" id="{A1240660-5803-FB1E-8134-18957A75C404}"/>
              </a:ext>
            </a:extLst>
          </p:cNvPr>
          <p:cNvSpPr>
            <a:spLocks noGrp="1"/>
          </p:cNvSpPr>
          <p:nvPr>
            <p:ph idx="1"/>
          </p:nvPr>
        </p:nvSpPr>
        <p:spPr>
          <a:xfrm>
            <a:off x="1251678" y="1333850"/>
            <a:ext cx="10178322" cy="4949503"/>
          </a:xfrm>
        </p:spPr>
        <p:txBody>
          <a:bodyPr>
            <a:normAutofit fontScale="92500"/>
          </a:bodyPr>
          <a:lstStyle/>
          <a:p>
            <a:pPr algn="l"/>
            <a:r>
              <a:rPr lang="en-GB" sz="3300" b="0" i="0" dirty="0">
                <a:solidFill>
                  <a:schemeClr val="tx1"/>
                </a:solidFill>
                <a:effectLst/>
                <a:latin typeface="Century Gothic" panose="020B0502020202020204" pitchFamily="34" charset="0"/>
              </a:rPr>
              <a:t>If you need support with your child’s attendance or are facing any barriers in getting your child to school, we can support you. Please contact the school and ask to meet with our Education Welfare Officers (EWO) who will be happy to meet with you at home or at school.</a:t>
            </a:r>
          </a:p>
          <a:p>
            <a:r>
              <a:rPr lang="en-GB" sz="3300"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Should I keep my child off school checklist poster </a:t>
            </a:r>
            <a:r>
              <a:rPr lang="en-GB" sz="3300" dirty="0">
                <a:latin typeface="Century Gothic" panose="020B0502020202020204" pitchFamily="34" charset="0"/>
                <a:hlinkClick r:id="rId2"/>
              </a:rPr>
              <a:t>Should I keep my child off school checklist poster (publishing.service.gov.uk)</a:t>
            </a:r>
            <a:endParaRPr lang="en-GB" sz="3300"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algn="l"/>
            <a:endParaRPr lang="en-GB" sz="3300" b="0" i="0" dirty="0">
              <a:solidFill>
                <a:schemeClr val="tx1"/>
              </a:solidFill>
              <a:effectLst/>
              <a:latin typeface="Open Sans" panose="020B0606030504020204" pitchFamily="34" charset="0"/>
            </a:endParaRPr>
          </a:p>
          <a:p>
            <a:endParaRPr lang="en-GB" dirty="0"/>
          </a:p>
        </p:txBody>
      </p:sp>
    </p:spTree>
    <p:extLst>
      <p:ext uri="{BB962C8B-B14F-4D97-AF65-F5344CB8AC3E}">
        <p14:creationId xmlns:p14="http://schemas.microsoft.com/office/powerpoint/2010/main" val="2018525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0B5E7-33FF-74A7-6EA8-3FF266FABFAE}"/>
              </a:ext>
            </a:extLst>
          </p:cNvPr>
          <p:cNvSpPr>
            <a:spLocks noGrp="1"/>
          </p:cNvSpPr>
          <p:nvPr>
            <p:ph type="title"/>
          </p:nvPr>
        </p:nvSpPr>
        <p:spPr/>
        <p:txBody>
          <a:bodyPr>
            <a:normAutofit fontScale="90000"/>
          </a:bodyPr>
          <a:lstStyle/>
          <a:p>
            <a:pPr algn="ctr"/>
            <a:r>
              <a:rPr lang="en-GB" b="1" dirty="0">
                <a:solidFill>
                  <a:schemeClr val="tx1"/>
                </a:solidFill>
                <a:latin typeface="Century Gothic" panose="020B0502020202020204" pitchFamily="34" charset="0"/>
              </a:rPr>
              <a:t>Emotional Literacy Support Assistant (ELSA)</a:t>
            </a:r>
            <a:br>
              <a:rPr lang="en-GB" dirty="0">
                <a:solidFill>
                  <a:srgbClr val="666666"/>
                </a:solidFill>
                <a:latin typeface="Open Sans" panose="020B0606030504020204" pitchFamily="34" charset="0"/>
              </a:rPr>
            </a:br>
            <a:endParaRPr lang="en-GB" dirty="0"/>
          </a:p>
        </p:txBody>
      </p:sp>
      <p:sp>
        <p:nvSpPr>
          <p:cNvPr id="3" name="Content Placeholder 2">
            <a:extLst>
              <a:ext uri="{FF2B5EF4-FFF2-40B4-BE49-F238E27FC236}">
                <a16:creationId xmlns:a16="http://schemas.microsoft.com/office/drawing/2014/main" id="{F06BFAFA-2B6E-0E38-901A-F5EC248391E4}"/>
              </a:ext>
            </a:extLst>
          </p:cNvPr>
          <p:cNvSpPr>
            <a:spLocks noGrp="1"/>
          </p:cNvSpPr>
          <p:nvPr>
            <p:ph idx="1"/>
          </p:nvPr>
        </p:nvSpPr>
        <p:spPr>
          <a:xfrm>
            <a:off x="1251678" y="2286001"/>
            <a:ext cx="10178322" cy="4098021"/>
          </a:xfrm>
        </p:spPr>
        <p:txBody>
          <a:bodyPr>
            <a:normAutofit/>
          </a:bodyPr>
          <a:lstStyle/>
          <a:p>
            <a:pPr algn="l"/>
            <a:r>
              <a:rPr lang="en-GB" sz="3000" b="0" i="0" dirty="0">
                <a:solidFill>
                  <a:schemeClr val="tx1"/>
                </a:solidFill>
                <a:effectLst/>
                <a:latin typeface="Century Gothic" panose="020B0502020202020204" pitchFamily="34" charset="0"/>
              </a:rPr>
              <a:t>If your child has anxiety regarding school or any aspect of their wider life. We have 3 qualifie</a:t>
            </a:r>
            <a:r>
              <a:rPr lang="en-GB" sz="3000" dirty="0">
                <a:solidFill>
                  <a:schemeClr val="tx1"/>
                </a:solidFill>
                <a:latin typeface="Century Gothic" panose="020B0502020202020204" pitchFamily="34" charset="0"/>
              </a:rPr>
              <a:t>d </a:t>
            </a:r>
            <a:r>
              <a:rPr lang="en-GB" sz="3000" b="0" i="0" dirty="0">
                <a:solidFill>
                  <a:schemeClr val="tx1"/>
                </a:solidFill>
                <a:effectLst/>
                <a:latin typeface="Century Gothic" panose="020B0502020202020204" pitchFamily="34" charset="0"/>
              </a:rPr>
              <a:t>Emotional Literacy Support Assistants, who work with individuals and small groups of children to support them with managing feelings and emotions. </a:t>
            </a:r>
            <a:r>
              <a:rPr lang="en-GB" sz="3000" b="0" i="0" u="none" strike="noStrike" dirty="0">
                <a:solidFill>
                  <a:srgbClr val="0066FF"/>
                </a:solidFill>
                <a:effectLst/>
                <a:latin typeface="Century Gothic" panose="020B0502020202020204" pitchFamily="34" charset="0"/>
                <a:hlinkClick r:id="rId2"/>
              </a:rPr>
              <a:t>https://www.elsanetwork.org/</a:t>
            </a:r>
            <a:endParaRPr lang="en-GB" sz="3000" b="0" i="0" u="none" strike="noStrike" dirty="0">
              <a:solidFill>
                <a:srgbClr val="0066FF"/>
              </a:solidFill>
              <a:effectLst/>
              <a:latin typeface="Century Gothic" panose="020B0502020202020204" pitchFamily="34" charset="0"/>
            </a:endParaRPr>
          </a:p>
          <a:p>
            <a:pPr algn="l"/>
            <a:r>
              <a:rPr lang="en-GB" sz="3000" b="0" i="0" dirty="0">
                <a:solidFill>
                  <a:schemeClr val="tx1"/>
                </a:solidFill>
                <a:effectLst/>
                <a:latin typeface="Century Gothic" panose="020B0502020202020204" pitchFamily="34" charset="0"/>
              </a:rPr>
              <a:t>We have</a:t>
            </a:r>
            <a:r>
              <a:rPr lang="en-GB" sz="3000" dirty="0">
                <a:solidFill>
                  <a:schemeClr val="tx1"/>
                </a:solidFill>
                <a:latin typeface="Century Gothic" panose="020B0502020202020204" pitchFamily="34" charset="0"/>
              </a:rPr>
              <a:t> well-being mentors.</a:t>
            </a:r>
          </a:p>
          <a:p>
            <a:pPr algn="l"/>
            <a:endParaRPr lang="en-GB" b="0" i="0" dirty="0">
              <a:solidFill>
                <a:srgbClr val="666666"/>
              </a:solidFill>
              <a:effectLst/>
              <a:latin typeface="Century Gothic" panose="020B0502020202020204" pitchFamily="34" charset="0"/>
            </a:endParaRPr>
          </a:p>
          <a:p>
            <a:endParaRPr lang="en-GB" dirty="0"/>
          </a:p>
        </p:txBody>
      </p:sp>
    </p:spTree>
    <p:extLst>
      <p:ext uri="{BB962C8B-B14F-4D97-AF65-F5344CB8AC3E}">
        <p14:creationId xmlns:p14="http://schemas.microsoft.com/office/powerpoint/2010/main" val="1841326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D89B-BDA2-AE83-996E-2F48F1B68B33}"/>
              </a:ext>
            </a:extLst>
          </p:cNvPr>
          <p:cNvSpPr>
            <a:spLocks noGrp="1"/>
          </p:cNvSpPr>
          <p:nvPr>
            <p:ph type="title"/>
          </p:nvPr>
        </p:nvSpPr>
        <p:spPr/>
        <p:txBody>
          <a:bodyPr/>
          <a:lstStyle/>
          <a:p>
            <a:pPr algn="ctr"/>
            <a:r>
              <a:rPr lang="en-GB" b="1" dirty="0">
                <a:solidFill>
                  <a:schemeClr val="tx1"/>
                </a:solidFill>
                <a:latin typeface="Century Gothic" panose="020B0502020202020204" pitchFamily="34" charset="0"/>
              </a:rPr>
              <a:t>School Counsellor</a:t>
            </a:r>
            <a:br>
              <a:rPr lang="en-GB" dirty="0">
                <a:solidFill>
                  <a:srgbClr val="666666"/>
                </a:solidFill>
                <a:latin typeface="Open Sans" panose="020B0606030504020204" pitchFamily="34" charset="0"/>
              </a:rPr>
            </a:br>
            <a:endParaRPr lang="en-GB" dirty="0"/>
          </a:p>
        </p:txBody>
      </p:sp>
      <p:sp>
        <p:nvSpPr>
          <p:cNvPr id="3" name="Content Placeholder 2">
            <a:extLst>
              <a:ext uri="{FF2B5EF4-FFF2-40B4-BE49-F238E27FC236}">
                <a16:creationId xmlns:a16="http://schemas.microsoft.com/office/drawing/2014/main" id="{093C44B9-DDB8-CA50-8374-AECA19F89826}"/>
              </a:ext>
            </a:extLst>
          </p:cNvPr>
          <p:cNvSpPr>
            <a:spLocks noGrp="1"/>
          </p:cNvSpPr>
          <p:nvPr>
            <p:ph idx="1"/>
          </p:nvPr>
        </p:nvSpPr>
        <p:spPr>
          <a:xfrm>
            <a:off x="1251678" y="1389893"/>
            <a:ext cx="10178322" cy="4776015"/>
          </a:xfrm>
        </p:spPr>
        <p:txBody>
          <a:bodyPr/>
          <a:lstStyle/>
          <a:p>
            <a:pPr algn="l"/>
            <a:r>
              <a:rPr lang="en-GB" sz="2400" b="0" i="0" dirty="0">
                <a:solidFill>
                  <a:schemeClr val="tx1"/>
                </a:solidFill>
                <a:effectLst/>
                <a:latin typeface="Century Gothic" panose="020B0502020202020204" pitchFamily="34" charset="0"/>
              </a:rPr>
              <a:t>Our school counsellor is Lin McNamara. She supports children with a range of needs. Lin is highly experienced in her role and delivers exceptional outcomes. </a:t>
            </a:r>
            <a:r>
              <a:rPr lang="en-GB" sz="2400" dirty="0">
                <a:solidFill>
                  <a:schemeClr val="tx1"/>
                </a:solidFill>
                <a:latin typeface="Century Gothic" panose="020B0502020202020204" pitchFamily="34" charset="0"/>
              </a:rPr>
              <a:t>Lin is in school 2 days a week and sees students on a 1:1 basis. </a:t>
            </a:r>
            <a:endParaRPr lang="en-GB" sz="2400" b="0" i="0" dirty="0">
              <a:solidFill>
                <a:schemeClr val="tx1"/>
              </a:solidFill>
              <a:effectLst/>
              <a:latin typeface="Century Gothic" panose="020B0502020202020204" pitchFamily="34" charset="0"/>
            </a:endParaRPr>
          </a:p>
          <a:p>
            <a:pPr algn="l"/>
            <a:r>
              <a:rPr lang="en-GB" sz="2400" dirty="0">
                <a:solidFill>
                  <a:schemeClr val="tx1"/>
                </a:solidFill>
                <a:latin typeface="Century Gothic" panose="020B0502020202020204" pitchFamily="34" charset="0"/>
              </a:rPr>
              <a:t>Lin has experience in working with Social Services and CAFCASS. Lin is trained in working with families, adults and young children.</a:t>
            </a:r>
            <a:endParaRPr lang="en-GB" b="0" i="0" dirty="0">
              <a:solidFill>
                <a:srgbClr val="FF0000"/>
              </a:solidFill>
              <a:effectLst/>
              <a:latin typeface="Century Gothic" panose="020B0502020202020204" pitchFamily="34" charset="0"/>
            </a:endParaRPr>
          </a:p>
          <a:p>
            <a:endParaRPr lang="en-GB" dirty="0"/>
          </a:p>
        </p:txBody>
      </p:sp>
    </p:spTree>
    <p:extLst>
      <p:ext uri="{BB962C8B-B14F-4D97-AF65-F5344CB8AC3E}">
        <p14:creationId xmlns:p14="http://schemas.microsoft.com/office/powerpoint/2010/main" val="3563718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15BE6-C157-E3DA-A089-DCFFA7836649}"/>
              </a:ext>
            </a:extLst>
          </p:cNvPr>
          <p:cNvSpPr>
            <a:spLocks noGrp="1"/>
          </p:cNvSpPr>
          <p:nvPr>
            <p:ph type="title"/>
          </p:nvPr>
        </p:nvSpPr>
        <p:spPr/>
        <p:txBody>
          <a:bodyPr/>
          <a:lstStyle/>
          <a:p>
            <a:pPr algn="ctr"/>
            <a:r>
              <a:rPr lang="en-GB" b="1" dirty="0">
                <a:latin typeface="Century Gothic" panose="020B0502020202020204" pitchFamily="34" charset="0"/>
              </a:rPr>
              <a:t>Uniform</a:t>
            </a:r>
          </a:p>
        </p:txBody>
      </p:sp>
      <p:sp>
        <p:nvSpPr>
          <p:cNvPr id="3" name="Text Placeholder 2">
            <a:extLst>
              <a:ext uri="{FF2B5EF4-FFF2-40B4-BE49-F238E27FC236}">
                <a16:creationId xmlns:a16="http://schemas.microsoft.com/office/drawing/2014/main" id="{F41D5D4A-217D-126B-2AF9-F53F2C9AECA3}"/>
              </a:ext>
            </a:extLst>
          </p:cNvPr>
          <p:cNvSpPr>
            <a:spLocks noGrp="1"/>
          </p:cNvSpPr>
          <p:nvPr>
            <p:ph type="body" idx="1"/>
          </p:nvPr>
        </p:nvSpPr>
        <p:spPr>
          <a:xfrm>
            <a:off x="1242642" y="1444793"/>
            <a:ext cx="4800600" cy="632529"/>
          </a:xfrm>
        </p:spPr>
        <p:txBody>
          <a:bodyPr/>
          <a:lstStyle/>
          <a:p>
            <a:r>
              <a:rPr lang="en-GB" dirty="0">
                <a:latin typeface="Century Gothic" panose="020B0502020202020204" pitchFamily="34" charset="0"/>
              </a:rPr>
              <a:t>Do you need support with uniform?</a:t>
            </a:r>
          </a:p>
        </p:txBody>
      </p:sp>
      <p:sp>
        <p:nvSpPr>
          <p:cNvPr id="4" name="Content Placeholder 3">
            <a:extLst>
              <a:ext uri="{FF2B5EF4-FFF2-40B4-BE49-F238E27FC236}">
                <a16:creationId xmlns:a16="http://schemas.microsoft.com/office/drawing/2014/main" id="{F48D87C7-4373-B2B4-67E0-3391DD4DA535}"/>
              </a:ext>
            </a:extLst>
          </p:cNvPr>
          <p:cNvSpPr>
            <a:spLocks noGrp="1"/>
          </p:cNvSpPr>
          <p:nvPr>
            <p:ph sz="half" idx="2"/>
          </p:nvPr>
        </p:nvSpPr>
        <p:spPr>
          <a:xfrm>
            <a:off x="1248264" y="2154261"/>
            <a:ext cx="4800600" cy="4473041"/>
          </a:xfrm>
        </p:spPr>
        <p:txBody>
          <a:bodyPr vert="horz" lIns="91440" tIns="45720" rIns="91440" bIns="45720" rtlCol="0" anchor="t">
            <a:normAutofit fontScale="77500" lnSpcReduction="20000"/>
          </a:bodyPr>
          <a:lstStyle/>
          <a:p>
            <a:r>
              <a:rPr lang="en-GB" dirty="0">
                <a:solidFill>
                  <a:schemeClr val="tx1"/>
                </a:solidFill>
                <a:latin typeface="Century Gothic" panose="020B0502020202020204" pitchFamily="34" charset="0"/>
              </a:rPr>
              <a:t>Uniform is available from Baker &amp; Son, Wellington and Mary’s Tots and Teens, Newport</a:t>
            </a:r>
          </a:p>
          <a:p>
            <a:r>
              <a:rPr lang="en-GB" dirty="0">
                <a:solidFill>
                  <a:schemeClr val="tx1"/>
                </a:solidFill>
                <a:latin typeface="Century Gothic"/>
              </a:rPr>
              <a:t>At Burton Borough School we have second hand uniform available to borrow.  Please speak to a member of the Pastoral Team.</a:t>
            </a:r>
            <a:endParaRPr lang="en-GB">
              <a:solidFill>
                <a:schemeClr val="tx1"/>
              </a:solidFill>
            </a:endParaRPr>
          </a:p>
          <a:p>
            <a:r>
              <a:rPr lang="en-GB" dirty="0">
                <a:solidFill>
                  <a:schemeClr val="tx1"/>
                </a:solidFill>
                <a:latin typeface="Century Gothic"/>
              </a:rPr>
              <a:t>We have a Hardship fund for our Free School Meals students. This fund may be able to support with uniform. Speak to your child's Head of Year or Mrs Griffiths (Assistant Headteachers) for more information.  Additionally, you may be able to get Winter Coats and Shoes, please speak to the Assistant Head of Year for your child. </a:t>
            </a:r>
          </a:p>
          <a:p>
            <a:r>
              <a:rPr lang="en-GB" dirty="0">
                <a:solidFill>
                  <a:schemeClr val="tx1"/>
                </a:solidFill>
                <a:latin typeface="Century Gothic"/>
              </a:rPr>
              <a:t>If you can’t find what you need, please speak to the office and they will support you with what you might need.</a:t>
            </a:r>
          </a:p>
        </p:txBody>
      </p:sp>
      <p:sp>
        <p:nvSpPr>
          <p:cNvPr id="5" name="Text Placeholder 4">
            <a:extLst>
              <a:ext uri="{FF2B5EF4-FFF2-40B4-BE49-F238E27FC236}">
                <a16:creationId xmlns:a16="http://schemas.microsoft.com/office/drawing/2014/main" id="{B7DBBF33-B48B-B393-BF19-846DE5973CFE}"/>
              </a:ext>
            </a:extLst>
          </p:cNvPr>
          <p:cNvSpPr>
            <a:spLocks noGrp="1"/>
          </p:cNvSpPr>
          <p:nvPr>
            <p:ph type="body" sz="quarter" idx="3"/>
          </p:nvPr>
        </p:nvSpPr>
        <p:spPr>
          <a:xfrm>
            <a:off x="6624828" y="1521733"/>
            <a:ext cx="4800600" cy="632529"/>
          </a:xfrm>
        </p:spPr>
        <p:txBody>
          <a:bodyPr/>
          <a:lstStyle/>
          <a:p>
            <a:r>
              <a:rPr lang="en-GB" dirty="0">
                <a:latin typeface="Century Gothic" panose="020B0502020202020204" pitchFamily="34" charset="0"/>
              </a:rPr>
              <a:t>Our uniform at burton borough school</a:t>
            </a:r>
            <a:endParaRPr lang="en-GB" dirty="0"/>
          </a:p>
        </p:txBody>
      </p:sp>
      <p:pic>
        <p:nvPicPr>
          <p:cNvPr id="7" name="Content Placeholder 6">
            <a:extLst>
              <a:ext uri="{FF2B5EF4-FFF2-40B4-BE49-F238E27FC236}">
                <a16:creationId xmlns:a16="http://schemas.microsoft.com/office/drawing/2014/main" id="{00C9A841-73DB-E09C-7A7D-0E1A285434CB}"/>
              </a:ext>
            </a:extLst>
          </p:cNvPr>
          <p:cNvPicPr>
            <a:picLocks noGrp="1" noChangeAspect="1"/>
          </p:cNvPicPr>
          <p:nvPr>
            <p:ph sz="quarter" idx="4"/>
          </p:nvPr>
        </p:nvPicPr>
        <p:blipFill>
          <a:blip r:embed="rId2"/>
          <a:stretch>
            <a:fillRect/>
          </a:stretch>
        </p:blipFill>
        <p:spPr>
          <a:xfrm>
            <a:off x="7498681" y="2339067"/>
            <a:ext cx="2247900" cy="2997200"/>
          </a:xfrm>
          <a:prstGeom prst="rect">
            <a:avLst/>
          </a:prstGeom>
        </p:spPr>
      </p:pic>
    </p:spTree>
    <p:extLst>
      <p:ext uri="{BB962C8B-B14F-4D97-AF65-F5344CB8AC3E}">
        <p14:creationId xmlns:p14="http://schemas.microsoft.com/office/powerpoint/2010/main" val="818436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FAB8B-2B03-0E03-D42C-C0CFCFA49042}"/>
              </a:ext>
            </a:extLst>
          </p:cNvPr>
          <p:cNvSpPr>
            <a:spLocks noGrp="1"/>
          </p:cNvSpPr>
          <p:nvPr>
            <p:ph type="title"/>
          </p:nvPr>
        </p:nvSpPr>
        <p:spPr/>
        <p:txBody>
          <a:bodyPr/>
          <a:lstStyle/>
          <a:p>
            <a:pPr algn="ctr"/>
            <a:r>
              <a:rPr lang="en-GB" b="1" dirty="0">
                <a:latin typeface="Century Gothic" panose="020B0502020202020204" pitchFamily="34" charset="0"/>
              </a:rPr>
              <a:t>Young </a:t>
            </a:r>
            <a:r>
              <a:rPr lang="en-GB" b="1" dirty="0" err="1">
                <a:latin typeface="Century Gothic" panose="020B0502020202020204" pitchFamily="34" charset="0"/>
              </a:rPr>
              <a:t>carerS</a:t>
            </a:r>
            <a:endParaRPr lang="en-GB" b="1"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8BF24608-6A14-6621-8485-C9EDB6225753}"/>
              </a:ext>
            </a:extLst>
          </p:cNvPr>
          <p:cNvSpPr>
            <a:spLocks noGrp="1"/>
          </p:cNvSpPr>
          <p:nvPr>
            <p:ph idx="1"/>
          </p:nvPr>
        </p:nvSpPr>
        <p:spPr>
          <a:xfrm>
            <a:off x="1251678" y="2286001"/>
            <a:ext cx="10178322" cy="4189614"/>
          </a:xfrm>
        </p:spPr>
        <p:txBody>
          <a:bodyPr>
            <a:normAutofit fontScale="92500" lnSpcReduction="10000"/>
          </a:bodyPr>
          <a:lstStyle/>
          <a:p>
            <a:r>
              <a:rPr lang="en-GB" sz="2800" dirty="0">
                <a:latin typeface="Century Gothic" panose="020B0502020202020204" pitchFamily="34" charset="0"/>
              </a:rPr>
              <a:t>Is your child a young carer?  Are we aware?  If so we can support with a range of clubs and activities to complement the work of the Young Carers Association. </a:t>
            </a:r>
          </a:p>
          <a:p>
            <a:r>
              <a:rPr lang="en-GB" sz="2800" dirty="0">
                <a:latin typeface="Century Gothic" panose="020B0502020202020204" pitchFamily="34" charset="0"/>
              </a:rPr>
              <a:t>Telford and Wrekin All Age Carers Centre – Information, advice and guidance around every part of their caring role </a:t>
            </a:r>
            <a:r>
              <a:rPr lang="en-GB" sz="2800" dirty="0">
                <a:hlinkClick r:id="rId2"/>
              </a:rPr>
              <a:t>(telfordcarers.org.uk)</a:t>
            </a:r>
            <a:endParaRPr lang="en-GB" sz="2800" dirty="0">
              <a:latin typeface="Century Gothic" panose="020B0502020202020204" pitchFamily="34" charset="0"/>
            </a:endParaRPr>
          </a:p>
          <a:p>
            <a:r>
              <a:rPr lang="en-GB" sz="2800" dirty="0">
                <a:latin typeface="Century Gothic" panose="020B0502020202020204" pitchFamily="34" charset="0"/>
              </a:rPr>
              <a:t>We can offer a whole range of support. Our Heads of Year can refer them to T&amp;W Young Carers or you can call 01952 240209 and ask for Young Carers.</a:t>
            </a:r>
          </a:p>
          <a:p>
            <a:endParaRPr lang="en-GB" dirty="0">
              <a:latin typeface="Century Gothic" panose="020B0502020202020204" pitchFamily="34" charset="0"/>
            </a:endParaRPr>
          </a:p>
        </p:txBody>
      </p:sp>
      <p:pic>
        <p:nvPicPr>
          <p:cNvPr id="6" name="Picture 5">
            <a:extLst>
              <a:ext uri="{FF2B5EF4-FFF2-40B4-BE49-F238E27FC236}">
                <a16:creationId xmlns:a16="http://schemas.microsoft.com/office/drawing/2014/main" id="{74A4BFF3-2F49-2320-CB48-CE7D028D1D9E}"/>
              </a:ext>
            </a:extLst>
          </p:cNvPr>
          <p:cNvPicPr>
            <a:picLocks noChangeAspect="1"/>
          </p:cNvPicPr>
          <p:nvPr/>
        </p:nvPicPr>
        <p:blipFill>
          <a:blip r:embed="rId3"/>
          <a:stretch>
            <a:fillRect/>
          </a:stretch>
        </p:blipFill>
        <p:spPr>
          <a:xfrm>
            <a:off x="9143050" y="382385"/>
            <a:ext cx="2829117" cy="1997512"/>
          </a:xfrm>
          <a:prstGeom prst="rect">
            <a:avLst/>
          </a:prstGeom>
        </p:spPr>
      </p:pic>
    </p:spTree>
    <p:extLst>
      <p:ext uri="{BB962C8B-B14F-4D97-AF65-F5344CB8AC3E}">
        <p14:creationId xmlns:p14="http://schemas.microsoft.com/office/powerpoint/2010/main" val="3861966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BF8C6-9B39-DA4D-189A-C58376AE6B5A}"/>
              </a:ext>
            </a:extLst>
          </p:cNvPr>
          <p:cNvSpPr>
            <a:spLocks noGrp="1"/>
          </p:cNvSpPr>
          <p:nvPr>
            <p:ph type="title"/>
          </p:nvPr>
        </p:nvSpPr>
        <p:spPr/>
        <p:txBody>
          <a:bodyPr/>
          <a:lstStyle/>
          <a:p>
            <a:pPr algn="ctr"/>
            <a:r>
              <a:rPr lang="en-GB" b="1" dirty="0">
                <a:latin typeface="Century Gothic" panose="020B0502020202020204" pitchFamily="34" charset="0"/>
              </a:rPr>
              <a:t>Sleep</a:t>
            </a:r>
          </a:p>
        </p:txBody>
      </p:sp>
      <p:sp>
        <p:nvSpPr>
          <p:cNvPr id="3" name="Content Placeholder 2">
            <a:extLst>
              <a:ext uri="{FF2B5EF4-FFF2-40B4-BE49-F238E27FC236}">
                <a16:creationId xmlns:a16="http://schemas.microsoft.com/office/drawing/2014/main" id="{13AAF66D-FEE2-2761-6222-9E9A8D19A292}"/>
              </a:ext>
            </a:extLst>
          </p:cNvPr>
          <p:cNvSpPr>
            <a:spLocks noGrp="1"/>
          </p:cNvSpPr>
          <p:nvPr>
            <p:ph idx="1"/>
          </p:nvPr>
        </p:nvSpPr>
        <p:spPr>
          <a:xfrm>
            <a:off x="1295659" y="1442906"/>
            <a:ext cx="10178322" cy="5032709"/>
          </a:xfrm>
        </p:spPr>
        <p:txBody>
          <a:bodyPr>
            <a:normAutofit lnSpcReduction="10000"/>
          </a:bodyPr>
          <a:lstStyle/>
          <a:p>
            <a:pPr marL="0" indent="0">
              <a:buNone/>
            </a:pPr>
            <a:r>
              <a:rPr lang="en-GB" sz="2400" b="1" i="0" dirty="0">
                <a:solidFill>
                  <a:srgbClr val="333333"/>
                </a:solidFill>
                <a:effectLst/>
                <a:latin typeface="Century Gothic" panose="020B0502020202020204" pitchFamily="34" charset="0"/>
              </a:rPr>
              <a:t>Routines, boundaries, sleep, listening , co-parenting, anxiety...</a:t>
            </a:r>
          </a:p>
          <a:p>
            <a:pPr marL="0" indent="0">
              <a:buNone/>
            </a:pPr>
            <a:r>
              <a:rPr lang="en-GB" sz="2400" b="0" i="0" dirty="0">
                <a:solidFill>
                  <a:srgbClr val="333333"/>
                </a:solidFill>
                <a:effectLst/>
                <a:latin typeface="Century Gothic" panose="020B0502020202020204" pitchFamily="34" charset="0"/>
              </a:rPr>
              <a:t>Do you need some tips or support with parenting? Place2be have developed a range of short videos to help parents navigate the world of being a parent! Click on the Place2Be Parenting Smart link to explore the videos.</a:t>
            </a:r>
            <a:endParaRPr lang="en-GB" sz="2400" b="1" dirty="0">
              <a:solidFill>
                <a:srgbClr val="333333"/>
              </a:solidFill>
              <a:latin typeface="Century Gothic" panose="020B0502020202020204" pitchFamily="34" charset="0"/>
            </a:endParaRPr>
          </a:p>
          <a:p>
            <a:pPr marL="0" indent="0">
              <a:buNone/>
            </a:pPr>
            <a:endParaRPr lang="en-GB" sz="2400" b="1" dirty="0">
              <a:solidFill>
                <a:srgbClr val="333333"/>
              </a:solidFill>
              <a:latin typeface="Century Gothic" panose="020B0502020202020204" pitchFamily="34" charset="0"/>
            </a:endParaRPr>
          </a:p>
          <a:p>
            <a:pPr marL="0" indent="0">
              <a:buNone/>
            </a:pPr>
            <a:r>
              <a:rPr lang="en-GB" sz="2400" dirty="0">
                <a:latin typeface="Century Gothic" panose="020B0502020202020204" pitchFamily="34" charset="0"/>
                <a:hlinkClick r:id="rId2"/>
              </a:rPr>
              <a:t>https://parentingsmart.place2be.org.uk/</a:t>
            </a:r>
            <a:r>
              <a:rPr lang="en-GB" sz="2400" b="1" dirty="0">
                <a:solidFill>
                  <a:srgbClr val="333333"/>
                </a:solidFill>
                <a:latin typeface="Century Gothic" panose="020B0502020202020204" pitchFamily="34" charset="0"/>
              </a:rPr>
              <a:t> </a:t>
            </a:r>
          </a:p>
          <a:p>
            <a:pPr marL="0" indent="0">
              <a:buNone/>
            </a:pPr>
            <a:endParaRPr lang="en-GB" sz="2400" dirty="0">
              <a:latin typeface="Century Gothic" panose="020B0502020202020204" pitchFamily="34" charset="0"/>
            </a:endParaRPr>
          </a:p>
          <a:p>
            <a:pPr marL="0" indent="0">
              <a:buNone/>
            </a:pPr>
            <a:r>
              <a:rPr lang="en-GB" sz="2400" b="0" i="0" dirty="0">
                <a:solidFill>
                  <a:srgbClr val="333333"/>
                </a:solidFill>
                <a:effectLst/>
                <a:latin typeface="Century Gothic" panose="020B0502020202020204" pitchFamily="34" charset="0"/>
              </a:rPr>
              <a:t>Does your child find it hard to settle at bedtime, or won't go to sleep without you, or wakes in the night? Supported by Beam and The Children's Society, we have put together some top tips to help with sleep. Click </a:t>
            </a:r>
            <a:r>
              <a:rPr lang="en-GB" sz="2400" b="0" i="0" u="none" strike="noStrike" dirty="0">
                <a:solidFill>
                  <a:srgbClr val="428BCA"/>
                </a:solidFill>
                <a:effectLst/>
                <a:latin typeface="Century Gothic" panose="020B0502020202020204" pitchFamily="34" charset="0"/>
                <a:hlinkClick r:id="rId3" tooltip="Sleep"/>
              </a:rPr>
              <a:t>here </a:t>
            </a:r>
            <a:r>
              <a:rPr lang="en-GB" sz="2400" b="0" i="0" dirty="0">
                <a:solidFill>
                  <a:srgbClr val="333333"/>
                </a:solidFill>
                <a:effectLst/>
                <a:latin typeface="Century Gothic" panose="020B0502020202020204" pitchFamily="34" charset="0"/>
              </a:rPr>
              <a:t>to view our 'Sleep' information.</a:t>
            </a:r>
            <a:endParaRPr lang="en-GB" sz="2400" dirty="0">
              <a:latin typeface="Century Gothic" panose="020B0502020202020204" pitchFamily="34" charset="0"/>
            </a:endParaRPr>
          </a:p>
        </p:txBody>
      </p:sp>
      <p:pic>
        <p:nvPicPr>
          <p:cNvPr id="2050" name="Picture 2">
            <a:extLst>
              <a:ext uri="{FF2B5EF4-FFF2-40B4-BE49-F238E27FC236}">
                <a16:creationId xmlns:a16="http://schemas.microsoft.com/office/drawing/2014/main" id="{4CCFB811-5644-CF85-FC37-D3D41A79B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6508" y="3578260"/>
            <a:ext cx="1704975"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495046"/>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6807629_TF67530480.potx" id="{14934CC8-A455-428D-9296-8318F3C4CDC6}" vid="{DB79555C-590B-4E70-BCBB-5BB2919EAC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794A7700815B4DBCC96719FA775966" ma:contentTypeVersion="" ma:contentTypeDescription="Create a new document." ma:contentTypeScope="" ma:versionID="b55627f447e3809b2cf2c7540d77999f">
  <xsd:schema xmlns:xsd="http://www.w3.org/2001/XMLSchema" xmlns:xs="http://www.w3.org/2001/XMLSchema" xmlns:p="http://schemas.microsoft.com/office/2006/metadata/properties" xmlns:ns2="c9aaf7fa-b498-49aa-9798-5d5e8fc674cb" xmlns:ns3="49789f65-9d11-46b6-b99e-c3b84cb857dc" xmlns:ns4="3c6552ff-e203-492b-9a4a-86c2b1ce869f" targetNamespace="http://schemas.microsoft.com/office/2006/metadata/properties" ma:root="true" ma:fieldsID="c64786b955588f85b2606dc5e230e055" ns2:_="" ns3:_="" ns4:_="">
    <xsd:import namespace="c9aaf7fa-b498-49aa-9798-5d5e8fc674cb"/>
    <xsd:import namespace="49789f65-9d11-46b6-b99e-c3b84cb857dc"/>
    <xsd:import namespace="3c6552ff-e203-492b-9a4a-86c2b1ce869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aaf7fa-b498-49aa-9798-5d5e8fc674c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789f65-9d11-46b6-b99e-c3b84cb857d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c470fb7-5308-496a-a12b-188b66d4a6e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6552ff-e203-492b-9a4a-86c2b1ce869f"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CE638F1-3BBD-480D-87B5-F67A642591B0}" ma:internalName="TaxCatchAll" ma:showField="CatchAllData" ma:web="{23a976cb-e7ae-4f4b-889a-3cc4c5333d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49789f65-9d11-46b6-b99e-c3b84cb857dc" xsi:nil="true"/>
    <TaxCatchAll xmlns="3c6552ff-e203-492b-9a4a-86c2b1ce869f" xsi:nil="true"/>
    <lcf76f155ced4ddcb4097134ff3c332f xmlns="49789f65-9d11-46b6-b99e-c3b84cb857d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1EF28A-091C-4894-9F65-DF3899B497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aaf7fa-b498-49aa-9798-5d5e8fc674cb"/>
    <ds:schemaRef ds:uri="49789f65-9d11-46b6-b99e-c3b84cb857dc"/>
    <ds:schemaRef ds:uri="3c6552ff-e203-492b-9a4a-86c2b1ce86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5D5C12-9048-448D-A69C-F00736C0732E}">
  <ds:schemaRefs>
    <ds:schemaRef ds:uri="c9aaf7fa-b498-49aa-9798-5d5e8fc674cb"/>
    <ds:schemaRef ds:uri="http://schemas.microsoft.com/office/2006/documentManagement/types"/>
    <ds:schemaRef ds:uri="3c6552ff-e203-492b-9a4a-86c2b1ce869f"/>
    <ds:schemaRef ds:uri="http://purl.org/dc/elements/1.1/"/>
    <ds:schemaRef ds:uri="http://schemas.microsoft.com/office/2006/metadata/properties"/>
    <ds:schemaRef ds:uri="http://purl.org/dc/terms/"/>
    <ds:schemaRef ds:uri="http://www.w3.org/XML/1998/namespace"/>
    <ds:schemaRef ds:uri="http://schemas.openxmlformats.org/package/2006/metadata/core-properties"/>
    <ds:schemaRef ds:uri="http://schemas.microsoft.com/office/infopath/2007/PartnerControls"/>
    <ds:schemaRef ds:uri="49789f65-9d11-46b6-b99e-c3b84cb857dc"/>
    <ds:schemaRef ds:uri="http://purl.org/dc/dcmitype/"/>
  </ds:schemaRefs>
</ds:datastoreItem>
</file>

<file path=customXml/itemProps3.xml><?xml version="1.0" encoding="utf-8"?>
<ds:datastoreItem xmlns:ds="http://schemas.openxmlformats.org/officeDocument/2006/customXml" ds:itemID="{032C9D10-CA80-4BC9-9D59-B4B9486E93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Badge design</Template>
  <TotalTime>1725</TotalTime>
  <Words>1637</Words>
  <Application>Microsoft Office PowerPoint</Application>
  <PresentationFormat>Widescreen</PresentationFormat>
  <Paragraphs>141</Paragraphs>
  <Slides>16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Century Gothic</vt:lpstr>
      <vt:lpstr>Gill Sans MT</vt:lpstr>
      <vt:lpstr>Impact</vt:lpstr>
      <vt:lpstr>Open Sans</vt:lpstr>
      <vt:lpstr>Symbol</vt:lpstr>
      <vt:lpstr>Badge</vt:lpstr>
      <vt:lpstr>EARLY HELP AT BURTON BOROUGH SCHOOL</vt:lpstr>
      <vt:lpstr>Early Help</vt:lpstr>
      <vt:lpstr>Staff involved with delivering Early Help</vt:lpstr>
      <vt:lpstr>School attendance</vt:lpstr>
      <vt:lpstr>Emotional Literacy Support Assistant (ELSA) </vt:lpstr>
      <vt:lpstr>School Counsellor </vt:lpstr>
      <vt:lpstr>Uniform</vt:lpstr>
      <vt:lpstr>Young carerS</vt:lpstr>
      <vt:lpstr>Sleep</vt:lpstr>
      <vt:lpstr>Housing</vt:lpstr>
      <vt:lpstr>Does your child have additional needs?</vt:lpstr>
      <vt:lpstr>Practical support</vt:lpstr>
      <vt:lpstr>Parent workshops</vt:lpstr>
      <vt:lpstr>Sign posting to other agencies</vt:lpstr>
      <vt:lpstr>The ways we listen</vt:lpstr>
      <vt:lpstr>Financial Support - extra</vt:lpstr>
    </vt:vector>
  </TitlesOfParts>
  <Company>Telford and Wrekin IDT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HELP AT WREKIN VIEW</dc:title>
  <dc:creator>Griffin, Maddie</dc:creator>
  <cp:lastModifiedBy>Baughurst, Gina (Burton Borough School)</cp:lastModifiedBy>
  <cp:revision>21</cp:revision>
  <dcterms:created xsi:type="dcterms:W3CDTF">2023-12-05T11:03:43Z</dcterms:created>
  <dcterms:modified xsi:type="dcterms:W3CDTF">2025-09-15T07:52:08Z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0x010100AD794A7700815B4DBCC96719FA775966</vt:lpwstr>
  </property>
  <property fmtid="{D5CDD505-2E9C-101B-9397-08002B2CF9AE}" pid="3" name="MediaServiceImageTags">
    <vt:lpwstr/>
  </property>
</Properties>
</file>