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1" r:id="rId2"/>
    <p:sldId id="284" r:id="rId3"/>
    <p:sldId id="288" r:id="rId4"/>
    <p:sldId id="280" r:id="rId5"/>
    <p:sldId id="285" r:id="rId6"/>
    <p:sldId id="267" r:id="rId7"/>
    <p:sldId id="286" r:id="rId8"/>
    <p:sldId id="287" r:id="rId9"/>
    <p:sldId id="28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26BA38-CBD2-43A3-83AD-700333A4A756}" v="27" dt="2021-01-07T18:27:01.2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014" autoAdjust="0"/>
  </p:normalViewPr>
  <p:slideViewPr>
    <p:cSldViewPr snapToGrid="0">
      <p:cViewPr varScale="1">
        <p:scale>
          <a:sx n="65" d="100"/>
          <a:sy n="65" d="100"/>
        </p:scale>
        <p:origin x="68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lstead, Helen" userId="21c2f360-e8e6-4214-b7d2-7adfda1d703e" providerId="ADAL" clId="{2E26BA38-CBD2-43A3-83AD-700333A4A756}"/>
    <pc:docChg chg="custSel addSld modSld">
      <pc:chgData name="Felstead, Helen" userId="21c2f360-e8e6-4214-b7d2-7adfda1d703e" providerId="ADAL" clId="{2E26BA38-CBD2-43A3-83AD-700333A4A756}" dt="2021-01-07T18:27:01.288" v="1217"/>
      <pc:docMkLst>
        <pc:docMk/>
      </pc:docMkLst>
      <pc:sldChg chg="modSp mod modAnim">
        <pc:chgData name="Felstead, Helen" userId="21c2f360-e8e6-4214-b7d2-7adfda1d703e" providerId="ADAL" clId="{2E26BA38-CBD2-43A3-83AD-700333A4A756}" dt="2021-01-07T18:27:01.288" v="1217"/>
        <pc:sldMkLst>
          <pc:docMk/>
          <pc:sldMk cId="248666794" sldId="267"/>
        </pc:sldMkLst>
        <pc:picChg chg="mod">
          <ac:chgData name="Felstead, Helen" userId="21c2f360-e8e6-4214-b7d2-7adfda1d703e" providerId="ADAL" clId="{2E26BA38-CBD2-43A3-83AD-700333A4A756}" dt="2021-01-07T13:22:28.182" v="941" actId="1076"/>
          <ac:picMkLst>
            <pc:docMk/>
            <pc:sldMk cId="248666794" sldId="267"/>
            <ac:picMk id="4" creationId="{00000000-0000-0000-0000-000000000000}"/>
          </ac:picMkLst>
        </pc:picChg>
        <pc:picChg chg="mod">
          <ac:chgData name="Felstead, Helen" userId="21c2f360-e8e6-4214-b7d2-7adfda1d703e" providerId="ADAL" clId="{2E26BA38-CBD2-43A3-83AD-700333A4A756}" dt="2021-01-07T13:23:13.148" v="943" actId="14100"/>
          <ac:picMkLst>
            <pc:docMk/>
            <pc:sldMk cId="248666794" sldId="267"/>
            <ac:picMk id="5" creationId="{F7012E68-017D-4723-A0A4-52B80FBD50DB}"/>
          </ac:picMkLst>
        </pc:picChg>
      </pc:sldChg>
      <pc:sldChg chg="modSp mod modAnim">
        <pc:chgData name="Felstead, Helen" userId="21c2f360-e8e6-4214-b7d2-7adfda1d703e" providerId="ADAL" clId="{2E26BA38-CBD2-43A3-83AD-700333A4A756}" dt="2021-01-07T13:08:47.923" v="937"/>
        <pc:sldMkLst>
          <pc:docMk/>
          <pc:sldMk cId="952860250" sldId="280"/>
        </pc:sldMkLst>
        <pc:picChg chg="mod">
          <ac:chgData name="Felstead, Helen" userId="21c2f360-e8e6-4214-b7d2-7adfda1d703e" providerId="ADAL" clId="{2E26BA38-CBD2-43A3-83AD-700333A4A756}" dt="2021-01-07T13:08:22.819" v="936" actId="14100"/>
          <ac:picMkLst>
            <pc:docMk/>
            <pc:sldMk cId="952860250" sldId="280"/>
            <ac:picMk id="3" creationId="{E4FBD292-342B-4486-A3DF-126BD6403123}"/>
          </ac:picMkLst>
        </pc:picChg>
      </pc:sldChg>
      <pc:sldChg chg="modSp mod modAnim">
        <pc:chgData name="Felstead, Helen" userId="21c2f360-e8e6-4214-b7d2-7adfda1d703e" providerId="ADAL" clId="{2E26BA38-CBD2-43A3-83AD-700333A4A756}" dt="2021-01-07T12:55:13.040" v="928"/>
        <pc:sldMkLst>
          <pc:docMk/>
          <pc:sldMk cId="3726893682" sldId="281"/>
        </pc:sldMkLst>
        <pc:picChg chg="mod">
          <ac:chgData name="Felstead, Helen" userId="21c2f360-e8e6-4214-b7d2-7adfda1d703e" providerId="ADAL" clId="{2E26BA38-CBD2-43A3-83AD-700333A4A756}" dt="2021-01-07T12:54:32.580" v="927" actId="1076"/>
          <ac:picMkLst>
            <pc:docMk/>
            <pc:sldMk cId="3726893682" sldId="281"/>
            <ac:picMk id="2" creationId="{F437CA9A-5E76-4914-BD11-60C5ED92C422}"/>
          </ac:picMkLst>
        </pc:picChg>
      </pc:sldChg>
      <pc:sldChg chg="modSp mod modAnim">
        <pc:chgData name="Felstead, Helen" userId="21c2f360-e8e6-4214-b7d2-7adfda1d703e" providerId="ADAL" clId="{2E26BA38-CBD2-43A3-83AD-700333A4A756}" dt="2021-01-07T13:02:13.635" v="931"/>
        <pc:sldMkLst>
          <pc:docMk/>
          <pc:sldMk cId="3767944073" sldId="284"/>
        </pc:sldMkLst>
        <pc:picChg chg="mod">
          <ac:chgData name="Felstead, Helen" userId="21c2f360-e8e6-4214-b7d2-7adfda1d703e" providerId="ADAL" clId="{2E26BA38-CBD2-43A3-83AD-700333A4A756}" dt="2021-01-07T13:02:05.726" v="930" actId="14100"/>
          <ac:picMkLst>
            <pc:docMk/>
            <pc:sldMk cId="3767944073" sldId="284"/>
            <ac:picMk id="4" creationId="{6E951633-FCC6-4FF0-8E97-0532D52F2B85}"/>
          </ac:picMkLst>
        </pc:picChg>
      </pc:sldChg>
      <pc:sldChg chg="modSp mod modAnim">
        <pc:chgData name="Felstead, Helen" userId="21c2f360-e8e6-4214-b7d2-7adfda1d703e" providerId="ADAL" clId="{2E26BA38-CBD2-43A3-83AD-700333A4A756}" dt="2021-01-07T13:22:16.917" v="940"/>
        <pc:sldMkLst>
          <pc:docMk/>
          <pc:sldMk cId="3323534705" sldId="285"/>
        </pc:sldMkLst>
        <pc:picChg chg="mod">
          <ac:chgData name="Felstead, Helen" userId="21c2f360-e8e6-4214-b7d2-7adfda1d703e" providerId="ADAL" clId="{2E26BA38-CBD2-43A3-83AD-700333A4A756}" dt="2021-01-07T13:21:36.318" v="939" actId="14100"/>
          <ac:picMkLst>
            <pc:docMk/>
            <pc:sldMk cId="3323534705" sldId="285"/>
            <ac:picMk id="2" creationId="{03F7AF1A-E48D-43A6-B850-8F1AF4B3A9F3}"/>
          </ac:picMkLst>
        </pc:picChg>
      </pc:sldChg>
      <pc:sldChg chg="modSp mod modAnim">
        <pc:chgData name="Felstead, Helen" userId="21c2f360-e8e6-4214-b7d2-7adfda1d703e" providerId="ADAL" clId="{2E26BA38-CBD2-43A3-83AD-700333A4A756}" dt="2021-01-07T13:25:05.760" v="946"/>
        <pc:sldMkLst>
          <pc:docMk/>
          <pc:sldMk cId="2289205642" sldId="286"/>
        </pc:sldMkLst>
        <pc:graphicFrameChg chg="mod modGraphic">
          <ac:chgData name="Felstead, Helen" userId="21c2f360-e8e6-4214-b7d2-7adfda1d703e" providerId="ADAL" clId="{2E26BA38-CBD2-43A3-83AD-700333A4A756}" dt="2021-01-07T12:51:10.308" v="857" actId="20577"/>
          <ac:graphicFrameMkLst>
            <pc:docMk/>
            <pc:sldMk cId="2289205642" sldId="286"/>
            <ac:graphicFrameMk id="4" creationId="{86A82FF6-B297-4D36-9A6C-45668F13CAEF}"/>
          </ac:graphicFrameMkLst>
        </pc:graphicFrameChg>
        <pc:picChg chg="mod">
          <ac:chgData name="Felstead, Helen" userId="21c2f360-e8e6-4214-b7d2-7adfda1d703e" providerId="ADAL" clId="{2E26BA38-CBD2-43A3-83AD-700333A4A756}" dt="2021-01-07T13:25:01.106" v="945" actId="14100"/>
          <ac:picMkLst>
            <pc:docMk/>
            <pc:sldMk cId="2289205642" sldId="286"/>
            <ac:picMk id="2" creationId="{E47A7716-3E44-4EAF-A4B3-9CC39C3E139D}"/>
          </ac:picMkLst>
        </pc:picChg>
        <pc:picChg chg="mod">
          <ac:chgData name="Felstead, Helen" userId="21c2f360-e8e6-4214-b7d2-7adfda1d703e" providerId="ADAL" clId="{2E26BA38-CBD2-43A3-83AD-700333A4A756}" dt="2021-01-07T12:47:07.105" v="461" actId="1076"/>
          <ac:picMkLst>
            <pc:docMk/>
            <pc:sldMk cId="2289205642" sldId="286"/>
            <ac:picMk id="5" creationId="{1F6AFB8E-AF82-4EC8-BBFF-D570D69C120F}"/>
          </ac:picMkLst>
        </pc:picChg>
      </pc:sldChg>
      <pc:sldChg chg="addSp modSp mod modAnim">
        <pc:chgData name="Felstead, Helen" userId="21c2f360-e8e6-4214-b7d2-7adfda1d703e" providerId="ADAL" clId="{2E26BA38-CBD2-43A3-83AD-700333A4A756}" dt="2021-01-07T13:28:46.327" v="950"/>
        <pc:sldMkLst>
          <pc:docMk/>
          <pc:sldMk cId="580058345" sldId="287"/>
        </pc:sldMkLst>
        <pc:graphicFrameChg chg="modGraphic">
          <ac:chgData name="Felstead, Helen" userId="21c2f360-e8e6-4214-b7d2-7adfda1d703e" providerId="ADAL" clId="{2E26BA38-CBD2-43A3-83AD-700333A4A756}" dt="2021-01-07T12:52:20.532" v="916" actId="6549"/>
          <ac:graphicFrameMkLst>
            <pc:docMk/>
            <pc:sldMk cId="580058345" sldId="287"/>
            <ac:graphicFrameMk id="4" creationId="{86A82FF6-B297-4D36-9A6C-45668F13CAEF}"/>
          </ac:graphicFrameMkLst>
        </pc:graphicFrameChg>
        <pc:picChg chg="add mod">
          <ac:chgData name="Felstead, Helen" userId="21c2f360-e8e6-4214-b7d2-7adfda1d703e" providerId="ADAL" clId="{2E26BA38-CBD2-43A3-83AD-700333A4A756}" dt="2021-01-07T12:52:52.557" v="920" actId="1076"/>
          <ac:picMkLst>
            <pc:docMk/>
            <pc:sldMk cId="580058345" sldId="287"/>
            <ac:picMk id="3" creationId="{021DB42D-B5FE-4CA3-9616-AD77C377356E}"/>
          </ac:picMkLst>
        </pc:picChg>
        <pc:picChg chg="mod">
          <ac:chgData name="Felstead, Helen" userId="21c2f360-e8e6-4214-b7d2-7adfda1d703e" providerId="ADAL" clId="{2E26BA38-CBD2-43A3-83AD-700333A4A756}" dt="2021-01-07T13:28:04.544" v="949" actId="1076"/>
          <ac:picMkLst>
            <pc:docMk/>
            <pc:sldMk cId="580058345" sldId="287"/>
            <ac:picMk id="5" creationId="{4EC1F9F7-D540-4FCD-84A7-9B011FB3FAA8}"/>
          </ac:picMkLst>
        </pc:picChg>
        <pc:picChg chg="add mod">
          <ac:chgData name="Felstead, Helen" userId="21c2f360-e8e6-4214-b7d2-7adfda1d703e" providerId="ADAL" clId="{2E26BA38-CBD2-43A3-83AD-700333A4A756}" dt="2021-01-07T12:53:02.623" v="923" actId="1076"/>
          <ac:picMkLst>
            <pc:docMk/>
            <pc:sldMk cId="580058345" sldId="287"/>
            <ac:picMk id="15" creationId="{E28BE664-161A-48C8-A1B8-E0E7A4188162}"/>
          </ac:picMkLst>
        </pc:picChg>
      </pc:sldChg>
      <pc:sldChg chg="addSp delSp modSp new mod modAnim">
        <pc:chgData name="Felstead, Helen" userId="21c2f360-e8e6-4214-b7d2-7adfda1d703e" providerId="ADAL" clId="{2E26BA38-CBD2-43A3-83AD-700333A4A756}" dt="2021-01-07T13:07:30.283" v="934"/>
        <pc:sldMkLst>
          <pc:docMk/>
          <pc:sldMk cId="2243274260" sldId="288"/>
        </pc:sldMkLst>
        <pc:spChg chg="mod">
          <ac:chgData name="Felstead, Helen" userId="21c2f360-e8e6-4214-b7d2-7adfda1d703e" providerId="ADAL" clId="{2E26BA38-CBD2-43A3-83AD-700333A4A756}" dt="2021-01-06T12:01:58.451" v="241" actId="2711"/>
          <ac:spMkLst>
            <pc:docMk/>
            <pc:sldMk cId="2243274260" sldId="288"/>
            <ac:spMk id="2" creationId="{8BA291C0-823B-4846-9590-8B03504C2DE6}"/>
          </ac:spMkLst>
        </pc:spChg>
        <pc:spChg chg="mod">
          <ac:chgData name="Felstead, Helen" userId="21c2f360-e8e6-4214-b7d2-7adfda1d703e" providerId="ADAL" clId="{2E26BA38-CBD2-43A3-83AD-700333A4A756}" dt="2021-01-06T12:01:58.451" v="241" actId="2711"/>
          <ac:spMkLst>
            <pc:docMk/>
            <pc:sldMk cId="2243274260" sldId="288"/>
            <ac:spMk id="3" creationId="{3744180B-E929-4F78-AE70-3D931F439CC4}"/>
          </ac:spMkLst>
        </pc:spChg>
        <pc:picChg chg="mod">
          <ac:chgData name="Felstead, Helen" userId="21c2f360-e8e6-4214-b7d2-7adfda1d703e" providerId="ADAL" clId="{2E26BA38-CBD2-43A3-83AD-700333A4A756}" dt="2021-01-07T13:07:12.228" v="933" actId="14100"/>
          <ac:picMkLst>
            <pc:docMk/>
            <pc:sldMk cId="2243274260" sldId="288"/>
            <ac:picMk id="4" creationId="{002FBCCD-2074-4CB9-BFDD-9F1A9B72BD7A}"/>
          </ac:picMkLst>
        </pc:picChg>
        <pc:picChg chg="add del mod">
          <ac:chgData name="Felstead, Helen" userId="21c2f360-e8e6-4214-b7d2-7adfda1d703e" providerId="ADAL" clId="{2E26BA38-CBD2-43A3-83AD-700333A4A756}" dt="2021-01-06T12:01:24.524" v="165" actId="478"/>
          <ac:picMkLst>
            <pc:docMk/>
            <pc:sldMk cId="2243274260" sldId="288"/>
            <ac:picMk id="5" creationId="{16C4F8FC-93EF-428F-BC61-4D8CB062CD6A}"/>
          </ac:picMkLst>
        </pc:picChg>
      </pc:sldChg>
      <pc:sldChg chg="addSp delSp modSp new mod modClrScheme modAnim chgLayout">
        <pc:chgData name="Felstead, Helen" userId="21c2f360-e8e6-4214-b7d2-7adfda1d703e" providerId="ADAL" clId="{2E26BA38-CBD2-43A3-83AD-700333A4A756}" dt="2021-01-07T18:26:46.863" v="1216" actId="1035"/>
        <pc:sldMkLst>
          <pc:docMk/>
          <pc:sldMk cId="2254405995" sldId="289"/>
        </pc:sldMkLst>
        <pc:spChg chg="add mod">
          <ac:chgData name="Felstead, Helen" userId="21c2f360-e8e6-4214-b7d2-7adfda1d703e" providerId="ADAL" clId="{2E26BA38-CBD2-43A3-83AD-700333A4A756}" dt="2021-01-07T18:26:42.407" v="1211" actId="14100"/>
          <ac:spMkLst>
            <pc:docMk/>
            <pc:sldMk cId="2254405995" sldId="289"/>
            <ac:spMk id="3" creationId="{E84E15B5-5A25-4B93-BE81-58C24DCABF38}"/>
          </ac:spMkLst>
        </pc:spChg>
        <pc:spChg chg="add mod">
          <ac:chgData name="Felstead, Helen" userId="21c2f360-e8e6-4214-b7d2-7adfda1d703e" providerId="ADAL" clId="{2E26BA38-CBD2-43A3-83AD-700333A4A756}" dt="2021-01-07T18:26:46.863" v="1216" actId="1035"/>
          <ac:spMkLst>
            <pc:docMk/>
            <pc:sldMk cId="2254405995" sldId="289"/>
            <ac:spMk id="5" creationId="{C2B1BD55-90CC-46F7-9C6A-F27E04DD8550}"/>
          </ac:spMkLst>
        </pc:spChg>
        <pc:spChg chg="add mod ord">
          <ac:chgData name="Felstead, Helen" userId="21c2f360-e8e6-4214-b7d2-7adfda1d703e" providerId="ADAL" clId="{2E26BA38-CBD2-43A3-83AD-700333A4A756}" dt="2021-01-07T13:34:14.765" v="1005" actId="14100"/>
          <ac:spMkLst>
            <pc:docMk/>
            <pc:sldMk cId="2254405995" sldId="289"/>
            <ac:spMk id="8" creationId="{3DD8710B-1E2C-4B6C-A388-0F4CDDEC6B17}"/>
          </ac:spMkLst>
        </pc:spChg>
        <pc:spChg chg="add mod ord">
          <ac:chgData name="Felstead, Helen" userId="21c2f360-e8e6-4214-b7d2-7adfda1d703e" providerId="ADAL" clId="{2E26BA38-CBD2-43A3-83AD-700333A4A756}" dt="2021-01-07T18:25:57.289" v="1194" actId="27636"/>
          <ac:spMkLst>
            <pc:docMk/>
            <pc:sldMk cId="2254405995" sldId="289"/>
            <ac:spMk id="9" creationId="{88ECD7B7-7193-45F7-91FD-FD3D5854F6F3}"/>
          </ac:spMkLst>
        </pc:spChg>
        <pc:spChg chg="add mod">
          <ac:chgData name="Felstead, Helen" userId="21c2f360-e8e6-4214-b7d2-7adfda1d703e" providerId="ADAL" clId="{2E26BA38-CBD2-43A3-83AD-700333A4A756}" dt="2021-01-07T18:26:36.425" v="1209" actId="14100"/>
          <ac:spMkLst>
            <pc:docMk/>
            <pc:sldMk cId="2254405995" sldId="289"/>
            <ac:spMk id="10" creationId="{965FF55E-EA17-4E5E-8FA6-2686EA64C5A3}"/>
          </ac:spMkLst>
        </pc:spChg>
        <pc:spChg chg="add del mod ord">
          <ac:chgData name="Felstead, Helen" userId="21c2f360-e8e6-4214-b7d2-7adfda1d703e" providerId="ADAL" clId="{2E26BA38-CBD2-43A3-83AD-700333A4A756}" dt="2021-01-07T13:33:21.218" v="968" actId="478"/>
          <ac:spMkLst>
            <pc:docMk/>
            <pc:sldMk cId="2254405995" sldId="289"/>
            <ac:spMk id="10" creationId="{CEF9B102-169F-4ECD-A19A-48F236462225}"/>
          </ac:spMkLst>
        </pc:spChg>
        <pc:picChg chg="add mod">
          <ac:chgData name="Felstead, Helen" userId="21c2f360-e8e6-4214-b7d2-7adfda1d703e" providerId="ADAL" clId="{2E26BA38-CBD2-43A3-83AD-700333A4A756}" dt="2021-01-07T13:36:03.091" v="1169" actId="1076"/>
          <ac:picMkLst>
            <pc:docMk/>
            <pc:sldMk cId="2254405995" sldId="289"/>
            <ac:picMk id="7" creationId="{768ABC41-B1D6-49CA-A612-5C8C622889CE}"/>
          </ac:picMkLst>
        </pc:picChg>
        <pc:picChg chg="mod">
          <ac:chgData name="Felstead, Helen" userId="21c2f360-e8e6-4214-b7d2-7adfda1d703e" providerId="ADAL" clId="{2E26BA38-CBD2-43A3-83AD-700333A4A756}" dt="2021-01-07T14:59:26.119" v="1176" actId="14100"/>
          <ac:picMkLst>
            <pc:docMk/>
            <pc:sldMk cId="2254405995" sldId="289"/>
            <ac:picMk id="11" creationId="{820963EB-1DB4-499D-BF95-47CE92403F9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C46B8-9FBA-44B8-A176-A62B524E0914}" type="datetimeFigureOut">
              <a:rPr lang="en-GB" smtClean="0"/>
              <a:t>07/01/2021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4D167-AB75-4E6D-B9AA-73D163215501}" type="slidenum">
              <a:rPr lang="en-GB" smtClean="0"/>
              <a:t>‹#›</a:t>
            </a:fld>
            <a:endParaRPr lang="en-GB"/>
          </a:p>
        </p:txBody>
      </p:sp>
    </p:spTree>
    <p:extLst>
      <p:ext uri="{BB962C8B-B14F-4D97-AF65-F5344CB8AC3E}">
        <p14:creationId xmlns:p14="http://schemas.microsoft.com/office/powerpoint/2010/main" val="2362480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Century Gothic" panose="020B0502020202020204" pitchFamily="34" charset="0"/>
              </a:rPr>
              <a:t>In Psychology we aim to develop </a:t>
            </a:r>
            <a:r>
              <a:rPr lang="en-GB" sz="1200" b="1" kern="1400" dirty="0">
                <a:ln>
                  <a:noFill/>
                </a:ln>
                <a:solidFill>
                  <a:srgbClr val="000000"/>
                </a:solidFill>
                <a:effectLst/>
                <a:latin typeface="Century Gothic" panose="020B0502020202020204" pitchFamily="34" charset="0"/>
              </a:rPr>
              <a:t>independent</a:t>
            </a:r>
            <a:r>
              <a:rPr lang="en-GB" sz="1200" kern="1400" dirty="0">
                <a:ln>
                  <a:noFill/>
                </a:ln>
                <a:solidFill>
                  <a:srgbClr val="000000"/>
                </a:solidFill>
                <a:effectLst/>
                <a:latin typeface="Century Gothic" panose="020B0502020202020204" pitchFamily="34" charset="0"/>
              </a:rPr>
              <a:t>, </a:t>
            </a:r>
            <a:r>
              <a:rPr lang="en-GB" sz="1200" b="1" kern="1400" dirty="0">
                <a:ln>
                  <a:noFill/>
                </a:ln>
                <a:solidFill>
                  <a:srgbClr val="000000"/>
                </a:solidFill>
                <a:effectLst/>
                <a:latin typeface="Century Gothic" panose="020B0502020202020204" pitchFamily="34" charset="0"/>
              </a:rPr>
              <a:t>confident</a:t>
            </a:r>
            <a:r>
              <a:rPr lang="en-GB" sz="1200" kern="1400" dirty="0">
                <a:ln>
                  <a:noFill/>
                </a:ln>
                <a:solidFill>
                  <a:srgbClr val="000000"/>
                </a:solidFill>
                <a:effectLst/>
                <a:latin typeface="Century Gothic" panose="020B0502020202020204" pitchFamily="34" charset="0"/>
              </a:rPr>
              <a:t> and </a:t>
            </a:r>
            <a:r>
              <a:rPr lang="en-GB" sz="1200" b="1" kern="1400" dirty="0">
                <a:ln>
                  <a:noFill/>
                </a:ln>
                <a:solidFill>
                  <a:srgbClr val="000000"/>
                </a:solidFill>
                <a:effectLst/>
                <a:latin typeface="Century Gothic" panose="020B0502020202020204" pitchFamily="34" charset="0"/>
              </a:rPr>
              <a:t>curious</a:t>
            </a:r>
            <a:r>
              <a:rPr lang="en-GB" sz="1200" kern="1400" dirty="0">
                <a:ln>
                  <a:noFill/>
                </a:ln>
                <a:solidFill>
                  <a:srgbClr val="000000"/>
                </a:solidFill>
                <a:effectLst/>
                <a:latin typeface="Century Gothic" panose="020B0502020202020204" pitchFamily="34" charset="0"/>
              </a:rPr>
              <a:t> learners who, through their study of a wide range of psychological fields, develop a deeper understanding of the reasons underlying behaviour of humans and are inspired to </a:t>
            </a:r>
            <a:r>
              <a:rPr lang="en-GB" sz="1200" b="1" kern="1400" dirty="0">
                <a:ln>
                  <a:noFill/>
                </a:ln>
                <a:solidFill>
                  <a:srgbClr val="000000"/>
                </a:solidFill>
                <a:effectLst/>
                <a:latin typeface="Century Gothic" panose="020B0502020202020204" pitchFamily="34" charset="0"/>
              </a:rPr>
              <a:t>continue to reflect</a:t>
            </a:r>
            <a:r>
              <a:rPr lang="en-GB" sz="1200" kern="1400" dirty="0">
                <a:ln>
                  <a:noFill/>
                </a:ln>
                <a:solidFill>
                  <a:srgbClr val="000000"/>
                </a:solidFill>
                <a:effectLst/>
                <a:latin typeface="Century Gothic" panose="020B0502020202020204" pitchFamily="34" charset="0"/>
              </a:rPr>
              <a:t> on their growing knowledge through their everyday experiences.</a:t>
            </a:r>
            <a:endParaRPr lang="en-GB" sz="1000" kern="1400" dirty="0">
              <a:ln>
                <a:noFill/>
              </a:ln>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F2A4D167-AB75-4E6D-B9AA-73D163215501}" type="slidenum">
              <a:rPr lang="en-GB" smtClean="0"/>
              <a:t>5</a:t>
            </a:fld>
            <a:endParaRPr lang="en-GB"/>
          </a:p>
        </p:txBody>
      </p:sp>
    </p:spTree>
    <p:extLst>
      <p:ext uri="{BB962C8B-B14F-4D97-AF65-F5344CB8AC3E}">
        <p14:creationId xmlns:p14="http://schemas.microsoft.com/office/powerpoint/2010/main" val="294427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A4D167-AB75-4E6D-B9AA-73D163215501}" type="slidenum">
              <a:rPr lang="en-GB" smtClean="0"/>
              <a:t>7</a:t>
            </a:fld>
            <a:endParaRPr lang="en-GB"/>
          </a:p>
        </p:txBody>
      </p:sp>
    </p:spTree>
    <p:extLst>
      <p:ext uri="{BB962C8B-B14F-4D97-AF65-F5344CB8AC3E}">
        <p14:creationId xmlns:p14="http://schemas.microsoft.com/office/powerpoint/2010/main" val="378897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A4D167-AB75-4E6D-B9AA-73D163215501}" type="slidenum">
              <a:rPr lang="en-GB" smtClean="0"/>
              <a:t>8</a:t>
            </a:fld>
            <a:endParaRPr lang="en-GB"/>
          </a:p>
        </p:txBody>
      </p:sp>
    </p:spTree>
    <p:extLst>
      <p:ext uri="{BB962C8B-B14F-4D97-AF65-F5344CB8AC3E}">
        <p14:creationId xmlns:p14="http://schemas.microsoft.com/office/powerpoint/2010/main" val="1404852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BD8C-B543-4479-AEAC-50698362EF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5AD2A7A-DAE4-4DD7-8E1C-36B2928FEB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F77305-7CD8-4BAE-8D1F-B7825D442C56}"/>
              </a:ext>
            </a:extLst>
          </p:cNvPr>
          <p:cNvSpPr>
            <a:spLocks noGrp="1"/>
          </p:cNvSpPr>
          <p:nvPr>
            <p:ph type="dt" sz="half" idx="10"/>
          </p:nvPr>
        </p:nvSpPr>
        <p:spPr/>
        <p:txBody>
          <a:bodyPr/>
          <a:lstStyle/>
          <a:p>
            <a:fld id="{284AD822-F5D0-4576-999E-BA355A5C031A}" type="datetimeFigureOut">
              <a:rPr lang="en-GB" smtClean="0"/>
              <a:t>07/01/2021</a:t>
            </a:fld>
            <a:endParaRPr lang="en-GB"/>
          </a:p>
        </p:txBody>
      </p:sp>
      <p:sp>
        <p:nvSpPr>
          <p:cNvPr id="5" name="Footer Placeholder 4">
            <a:extLst>
              <a:ext uri="{FF2B5EF4-FFF2-40B4-BE49-F238E27FC236}">
                <a16:creationId xmlns:a16="http://schemas.microsoft.com/office/drawing/2014/main" id="{B867B82A-2B8A-45B5-9C04-AEB98B4FE2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58883E-D948-4829-836A-2684F2303339}"/>
              </a:ext>
            </a:extLst>
          </p:cNvPr>
          <p:cNvSpPr>
            <a:spLocks noGrp="1"/>
          </p:cNvSpPr>
          <p:nvPr>
            <p:ph type="sldNum" sz="quarter" idx="12"/>
          </p:nvPr>
        </p:nvSpPr>
        <p:spPr/>
        <p:txBody>
          <a:bodyPr/>
          <a:lstStyle/>
          <a:p>
            <a:fld id="{D9964B54-185A-4C63-A6DA-CE4035BC2139}" type="slidenum">
              <a:rPr lang="en-GB" smtClean="0"/>
              <a:t>‹#›</a:t>
            </a:fld>
            <a:endParaRPr lang="en-GB"/>
          </a:p>
        </p:txBody>
      </p:sp>
    </p:spTree>
    <p:extLst>
      <p:ext uri="{BB962C8B-B14F-4D97-AF65-F5344CB8AC3E}">
        <p14:creationId xmlns:p14="http://schemas.microsoft.com/office/powerpoint/2010/main" val="134464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57A3-4BCD-4509-9747-69DFF8ABD3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2882B7-517E-46A0-8AE6-0CCC0702E1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555217-11F7-4D3E-86F4-1002C0D1CA63}"/>
              </a:ext>
            </a:extLst>
          </p:cNvPr>
          <p:cNvSpPr>
            <a:spLocks noGrp="1"/>
          </p:cNvSpPr>
          <p:nvPr>
            <p:ph type="dt" sz="half" idx="10"/>
          </p:nvPr>
        </p:nvSpPr>
        <p:spPr/>
        <p:txBody>
          <a:bodyPr/>
          <a:lstStyle/>
          <a:p>
            <a:fld id="{284AD822-F5D0-4576-999E-BA355A5C031A}" type="datetimeFigureOut">
              <a:rPr lang="en-GB" smtClean="0"/>
              <a:t>07/01/2021</a:t>
            </a:fld>
            <a:endParaRPr lang="en-GB"/>
          </a:p>
        </p:txBody>
      </p:sp>
      <p:sp>
        <p:nvSpPr>
          <p:cNvPr id="5" name="Footer Placeholder 4">
            <a:extLst>
              <a:ext uri="{FF2B5EF4-FFF2-40B4-BE49-F238E27FC236}">
                <a16:creationId xmlns:a16="http://schemas.microsoft.com/office/drawing/2014/main" id="{B6577B42-0304-47C9-A926-8C6DD5F431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EBB268-2931-42D9-9594-04DE9F753628}"/>
              </a:ext>
            </a:extLst>
          </p:cNvPr>
          <p:cNvSpPr>
            <a:spLocks noGrp="1"/>
          </p:cNvSpPr>
          <p:nvPr>
            <p:ph type="sldNum" sz="quarter" idx="12"/>
          </p:nvPr>
        </p:nvSpPr>
        <p:spPr/>
        <p:txBody>
          <a:bodyPr/>
          <a:lstStyle/>
          <a:p>
            <a:fld id="{D9964B54-185A-4C63-A6DA-CE4035BC2139}" type="slidenum">
              <a:rPr lang="en-GB" smtClean="0"/>
              <a:t>‹#›</a:t>
            </a:fld>
            <a:endParaRPr lang="en-GB"/>
          </a:p>
        </p:txBody>
      </p:sp>
    </p:spTree>
    <p:extLst>
      <p:ext uri="{BB962C8B-B14F-4D97-AF65-F5344CB8AC3E}">
        <p14:creationId xmlns:p14="http://schemas.microsoft.com/office/powerpoint/2010/main" val="8697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F1436A-068B-4405-816A-B40F571F7A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9FF752-8350-4955-A110-274759C0AD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69FBEB-17B0-4E83-BC1F-368F6F90C7DC}"/>
              </a:ext>
            </a:extLst>
          </p:cNvPr>
          <p:cNvSpPr>
            <a:spLocks noGrp="1"/>
          </p:cNvSpPr>
          <p:nvPr>
            <p:ph type="dt" sz="half" idx="10"/>
          </p:nvPr>
        </p:nvSpPr>
        <p:spPr/>
        <p:txBody>
          <a:bodyPr/>
          <a:lstStyle/>
          <a:p>
            <a:fld id="{284AD822-F5D0-4576-999E-BA355A5C031A}" type="datetimeFigureOut">
              <a:rPr lang="en-GB" smtClean="0"/>
              <a:t>07/01/2021</a:t>
            </a:fld>
            <a:endParaRPr lang="en-GB"/>
          </a:p>
        </p:txBody>
      </p:sp>
      <p:sp>
        <p:nvSpPr>
          <p:cNvPr id="5" name="Footer Placeholder 4">
            <a:extLst>
              <a:ext uri="{FF2B5EF4-FFF2-40B4-BE49-F238E27FC236}">
                <a16:creationId xmlns:a16="http://schemas.microsoft.com/office/drawing/2014/main" id="{C55DCCFE-5290-402B-892B-9C93D1E72A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7ABEA9-3274-419D-9894-BBDBA9219266}"/>
              </a:ext>
            </a:extLst>
          </p:cNvPr>
          <p:cNvSpPr>
            <a:spLocks noGrp="1"/>
          </p:cNvSpPr>
          <p:nvPr>
            <p:ph type="sldNum" sz="quarter" idx="12"/>
          </p:nvPr>
        </p:nvSpPr>
        <p:spPr/>
        <p:txBody>
          <a:bodyPr/>
          <a:lstStyle/>
          <a:p>
            <a:fld id="{D9964B54-185A-4C63-A6DA-CE4035BC2139}" type="slidenum">
              <a:rPr lang="en-GB" smtClean="0"/>
              <a:t>‹#›</a:t>
            </a:fld>
            <a:endParaRPr lang="en-GB"/>
          </a:p>
        </p:txBody>
      </p:sp>
    </p:spTree>
    <p:extLst>
      <p:ext uri="{BB962C8B-B14F-4D97-AF65-F5344CB8AC3E}">
        <p14:creationId xmlns:p14="http://schemas.microsoft.com/office/powerpoint/2010/main" val="28897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6F5B7-8666-4871-983A-3C0B437F9A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ADAD41-A4C1-4F8F-B55C-8DBC37BA5C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2EF0EF-0239-4CB9-80B5-47DCE548F90B}"/>
              </a:ext>
            </a:extLst>
          </p:cNvPr>
          <p:cNvSpPr>
            <a:spLocks noGrp="1"/>
          </p:cNvSpPr>
          <p:nvPr>
            <p:ph type="dt" sz="half" idx="10"/>
          </p:nvPr>
        </p:nvSpPr>
        <p:spPr/>
        <p:txBody>
          <a:bodyPr/>
          <a:lstStyle/>
          <a:p>
            <a:fld id="{284AD822-F5D0-4576-999E-BA355A5C031A}" type="datetimeFigureOut">
              <a:rPr lang="en-GB" smtClean="0"/>
              <a:t>07/01/2021</a:t>
            </a:fld>
            <a:endParaRPr lang="en-GB"/>
          </a:p>
        </p:txBody>
      </p:sp>
      <p:sp>
        <p:nvSpPr>
          <p:cNvPr id="5" name="Footer Placeholder 4">
            <a:extLst>
              <a:ext uri="{FF2B5EF4-FFF2-40B4-BE49-F238E27FC236}">
                <a16:creationId xmlns:a16="http://schemas.microsoft.com/office/drawing/2014/main" id="{DA9411A5-72BA-470A-AFB9-6E3FA1BAD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A288B8-353C-408B-92EE-62E647EFB45D}"/>
              </a:ext>
            </a:extLst>
          </p:cNvPr>
          <p:cNvSpPr>
            <a:spLocks noGrp="1"/>
          </p:cNvSpPr>
          <p:nvPr>
            <p:ph type="sldNum" sz="quarter" idx="12"/>
          </p:nvPr>
        </p:nvSpPr>
        <p:spPr/>
        <p:txBody>
          <a:bodyPr/>
          <a:lstStyle/>
          <a:p>
            <a:fld id="{D9964B54-185A-4C63-A6DA-CE4035BC2139}" type="slidenum">
              <a:rPr lang="en-GB" smtClean="0"/>
              <a:t>‹#›</a:t>
            </a:fld>
            <a:endParaRPr lang="en-GB"/>
          </a:p>
        </p:txBody>
      </p:sp>
    </p:spTree>
    <p:extLst>
      <p:ext uri="{BB962C8B-B14F-4D97-AF65-F5344CB8AC3E}">
        <p14:creationId xmlns:p14="http://schemas.microsoft.com/office/powerpoint/2010/main" val="204751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65C2-6C4D-435D-A6D1-D43C53E3EC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60CEDB-75E1-42B8-8CFD-D848B9B3BE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E38175-51FD-405F-8594-771668E0DD8E}"/>
              </a:ext>
            </a:extLst>
          </p:cNvPr>
          <p:cNvSpPr>
            <a:spLocks noGrp="1"/>
          </p:cNvSpPr>
          <p:nvPr>
            <p:ph type="dt" sz="half" idx="10"/>
          </p:nvPr>
        </p:nvSpPr>
        <p:spPr/>
        <p:txBody>
          <a:bodyPr/>
          <a:lstStyle/>
          <a:p>
            <a:fld id="{284AD822-F5D0-4576-999E-BA355A5C031A}" type="datetimeFigureOut">
              <a:rPr lang="en-GB" smtClean="0"/>
              <a:t>07/01/2021</a:t>
            </a:fld>
            <a:endParaRPr lang="en-GB"/>
          </a:p>
        </p:txBody>
      </p:sp>
      <p:sp>
        <p:nvSpPr>
          <p:cNvPr id="5" name="Footer Placeholder 4">
            <a:extLst>
              <a:ext uri="{FF2B5EF4-FFF2-40B4-BE49-F238E27FC236}">
                <a16:creationId xmlns:a16="http://schemas.microsoft.com/office/drawing/2014/main" id="{FD044669-923F-4455-947F-0D66147365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8ED96A-B174-4ED9-8B60-CDC33BCA0E15}"/>
              </a:ext>
            </a:extLst>
          </p:cNvPr>
          <p:cNvSpPr>
            <a:spLocks noGrp="1"/>
          </p:cNvSpPr>
          <p:nvPr>
            <p:ph type="sldNum" sz="quarter" idx="12"/>
          </p:nvPr>
        </p:nvSpPr>
        <p:spPr/>
        <p:txBody>
          <a:bodyPr/>
          <a:lstStyle/>
          <a:p>
            <a:fld id="{D9964B54-185A-4C63-A6DA-CE4035BC2139}" type="slidenum">
              <a:rPr lang="en-GB" smtClean="0"/>
              <a:t>‹#›</a:t>
            </a:fld>
            <a:endParaRPr lang="en-GB"/>
          </a:p>
        </p:txBody>
      </p:sp>
    </p:spTree>
    <p:extLst>
      <p:ext uri="{BB962C8B-B14F-4D97-AF65-F5344CB8AC3E}">
        <p14:creationId xmlns:p14="http://schemas.microsoft.com/office/powerpoint/2010/main" val="224303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F307-98DA-45A2-83D1-CC403C8141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74ECF3-3D5A-4202-B054-7F1E31A539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D905F9-312E-47FA-AC22-C6BA4EA24B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BD1877-2885-4C3D-913E-FEF0CD8367FE}"/>
              </a:ext>
            </a:extLst>
          </p:cNvPr>
          <p:cNvSpPr>
            <a:spLocks noGrp="1"/>
          </p:cNvSpPr>
          <p:nvPr>
            <p:ph type="dt" sz="half" idx="10"/>
          </p:nvPr>
        </p:nvSpPr>
        <p:spPr/>
        <p:txBody>
          <a:bodyPr/>
          <a:lstStyle/>
          <a:p>
            <a:fld id="{284AD822-F5D0-4576-999E-BA355A5C031A}" type="datetimeFigureOut">
              <a:rPr lang="en-GB" smtClean="0"/>
              <a:t>07/01/2021</a:t>
            </a:fld>
            <a:endParaRPr lang="en-GB"/>
          </a:p>
        </p:txBody>
      </p:sp>
      <p:sp>
        <p:nvSpPr>
          <p:cNvPr id="6" name="Footer Placeholder 5">
            <a:extLst>
              <a:ext uri="{FF2B5EF4-FFF2-40B4-BE49-F238E27FC236}">
                <a16:creationId xmlns:a16="http://schemas.microsoft.com/office/drawing/2014/main" id="{D237103A-6F37-4691-BA9B-B7D5840D93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6AFD0-CF2F-46E4-B208-5EE765202A3A}"/>
              </a:ext>
            </a:extLst>
          </p:cNvPr>
          <p:cNvSpPr>
            <a:spLocks noGrp="1"/>
          </p:cNvSpPr>
          <p:nvPr>
            <p:ph type="sldNum" sz="quarter" idx="12"/>
          </p:nvPr>
        </p:nvSpPr>
        <p:spPr/>
        <p:txBody>
          <a:bodyPr/>
          <a:lstStyle/>
          <a:p>
            <a:fld id="{D9964B54-185A-4C63-A6DA-CE4035BC2139}" type="slidenum">
              <a:rPr lang="en-GB" smtClean="0"/>
              <a:t>‹#›</a:t>
            </a:fld>
            <a:endParaRPr lang="en-GB"/>
          </a:p>
        </p:txBody>
      </p:sp>
    </p:spTree>
    <p:extLst>
      <p:ext uri="{BB962C8B-B14F-4D97-AF65-F5344CB8AC3E}">
        <p14:creationId xmlns:p14="http://schemas.microsoft.com/office/powerpoint/2010/main" val="216722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FF346-01E0-4B89-960F-7066B491EDF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C1B777-3741-44FC-A16F-DFA85F6DBF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885B96-4CCB-451D-8679-C048F4C4AE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4FBA67-313C-48CC-BC88-6B5781E58A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E4680-74A0-4BC1-9AB8-93CA9508AE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7BE41E-9F6A-4196-9619-0DEB21EAE25A}"/>
              </a:ext>
            </a:extLst>
          </p:cNvPr>
          <p:cNvSpPr>
            <a:spLocks noGrp="1"/>
          </p:cNvSpPr>
          <p:nvPr>
            <p:ph type="dt" sz="half" idx="10"/>
          </p:nvPr>
        </p:nvSpPr>
        <p:spPr/>
        <p:txBody>
          <a:bodyPr/>
          <a:lstStyle/>
          <a:p>
            <a:fld id="{284AD822-F5D0-4576-999E-BA355A5C031A}" type="datetimeFigureOut">
              <a:rPr lang="en-GB" smtClean="0"/>
              <a:t>07/01/2021</a:t>
            </a:fld>
            <a:endParaRPr lang="en-GB"/>
          </a:p>
        </p:txBody>
      </p:sp>
      <p:sp>
        <p:nvSpPr>
          <p:cNvPr id="8" name="Footer Placeholder 7">
            <a:extLst>
              <a:ext uri="{FF2B5EF4-FFF2-40B4-BE49-F238E27FC236}">
                <a16:creationId xmlns:a16="http://schemas.microsoft.com/office/drawing/2014/main" id="{776D1B53-E44E-49AA-B139-2D216CCEAD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02AC68-F4A6-41D0-B62E-D00B1C9C1F03}"/>
              </a:ext>
            </a:extLst>
          </p:cNvPr>
          <p:cNvSpPr>
            <a:spLocks noGrp="1"/>
          </p:cNvSpPr>
          <p:nvPr>
            <p:ph type="sldNum" sz="quarter" idx="12"/>
          </p:nvPr>
        </p:nvSpPr>
        <p:spPr/>
        <p:txBody>
          <a:bodyPr/>
          <a:lstStyle/>
          <a:p>
            <a:fld id="{D9964B54-185A-4C63-A6DA-CE4035BC2139}" type="slidenum">
              <a:rPr lang="en-GB" smtClean="0"/>
              <a:t>‹#›</a:t>
            </a:fld>
            <a:endParaRPr lang="en-GB"/>
          </a:p>
        </p:txBody>
      </p:sp>
    </p:spTree>
    <p:extLst>
      <p:ext uri="{BB962C8B-B14F-4D97-AF65-F5344CB8AC3E}">
        <p14:creationId xmlns:p14="http://schemas.microsoft.com/office/powerpoint/2010/main" val="391327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54E6B-5738-41DF-8491-64A685AB40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7F4F80-F504-4964-A3C6-06FBDCD69916}"/>
              </a:ext>
            </a:extLst>
          </p:cNvPr>
          <p:cNvSpPr>
            <a:spLocks noGrp="1"/>
          </p:cNvSpPr>
          <p:nvPr>
            <p:ph type="dt" sz="half" idx="10"/>
          </p:nvPr>
        </p:nvSpPr>
        <p:spPr/>
        <p:txBody>
          <a:bodyPr/>
          <a:lstStyle/>
          <a:p>
            <a:fld id="{284AD822-F5D0-4576-999E-BA355A5C031A}" type="datetimeFigureOut">
              <a:rPr lang="en-GB" smtClean="0"/>
              <a:t>07/01/2021</a:t>
            </a:fld>
            <a:endParaRPr lang="en-GB"/>
          </a:p>
        </p:txBody>
      </p:sp>
      <p:sp>
        <p:nvSpPr>
          <p:cNvPr id="4" name="Footer Placeholder 3">
            <a:extLst>
              <a:ext uri="{FF2B5EF4-FFF2-40B4-BE49-F238E27FC236}">
                <a16:creationId xmlns:a16="http://schemas.microsoft.com/office/drawing/2014/main" id="{A20B0B6C-96AD-4990-9E8A-971FE4FD78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F0082D-1E7A-4CF9-B7A1-EE306FD2E03F}"/>
              </a:ext>
            </a:extLst>
          </p:cNvPr>
          <p:cNvSpPr>
            <a:spLocks noGrp="1"/>
          </p:cNvSpPr>
          <p:nvPr>
            <p:ph type="sldNum" sz="quarter" idx="12"/>
          </p:nvPr>
        </p:nvSpPr>
        <p:spPr/>
        <p:txBody>
          <a:bodyPr/>
          <a:lstStyle/>
          <a:p>
            <a:fld id="{D9964B54-185A-4C63-A6DA-CE4035BC2139}" type="slidenum">
              <a:rPr lang="en-GB" smtClean="0"/>
              <a:t>‹#›</a:t>
            </a:fld>
            <a:endParaRPr lang="en-GB"/>
          </a:p>
        </p:txBody>
      </p:sp>
    </p:spTree>
    <p:extLst>
      <p:ext uri="{BB962C8B-B14F-4D97-AF65-F5344CB8AC3E}">
        <p14:creationId xmlns:p14="http://schemas.microsoft.com/office/powerpoint/2010/main" val="965465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85FC7A-89CC-4B83-BDF8-939FBD47FDAF}"/>
              </a:ext>
            </a:extLst>
          </p:cNvPr>
          <p:cNvSpPr>
            <a:spLocks noGrp="1"/>
          </p:cNvSpPr>
          <p:nvPr>
            <p:ph type="dt" sz="half" idx="10"/>
          </p:nvPr>
        </p:nvSpPr>
        <p:spPr/>
        <p:txBody>
          <a:bodyPr/>
          <a:lstStyle/>
          <a:p>
            <a:fld id="{284AD822-F5D0-4576-999E-BA355A5C031A}" type="datetimeFigureOut">
              <a:rPr lang="en-GB" smtClean="0"/>
              <a:t>07/01/2021</a:t>
            </a:fld>
            <a:endParaRPr lang="en-GB"/>
          </a:p>
        </p:txBody>
      </p:sp>
      <p:sp>
        <p:nvSpPr>
          <p:cNvPr id="3" name="Footer Placeholder 2">
            <a:extLst>
              <a:ext uri="{FF2B5EF4-FFF2-40B4-BE49-F238E27FC236}">
                <a16:creationId xmlns:a16="http://schemas.microsoft.com/office/drawing/2014/main" id="{4DF24F51-59FC-4174-9A00-93EF44DA60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026910-2F86-4F22-9E2C-5A78D8D8E3ED}"/>
              </a:ext>
            </a:extLst>
          </p:cNvPr>
          <p:cNvSpPr>
            <a:spLocks noGrp="1"/>
          </p:cNvSpPr>
          <p:nvPr>
            <p:ph type="sldNum" sz="quarter" idx="12"/>
          </p:nvPr>
        </p:nvSpPr>
        <p:spPr/>
        <p:txBody>
          <a:bodyPr/>
          <a:lstStyle/>
          <a:p>
            <a:fld id="{D9964B54-185A-4C63-A6DA-CE4035BC2139}" type="slidenum">
              <a:rPr lang="en-GB" smtClean="0"/>
              <a:t>‹#›</a:t>
            </a:fld>
            <a:endParaRPr lang="en-GB"/>
          </a:p>
        </p:txBody>
      </p:sp>
    </p:spTree>
    <p:extLst>
      <p:ext uri="{BB962C8B-B14F-4D97-AF65-F5344CB8AC3E}">
        <p14:creationId xmlns:p14="http://schemas.microsoft.com/office/powerpoint/2010/main" val="292037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1248-6972-4EFC-A25F-F42A4A071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8AEEF36-D0B8-43E9-870A-6BECC0AA06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D875D8E-8713-48A8-B1EC-BD7B679AFA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34A6C9-B349-494A-A4EB-C369926A17C6}"/>
              </a:ext>
            </a:extLst>
          </p:cNvPr>
          <p:cNvSpPr>
            <a:spLocks noGrp="1"/>
          </p:cNvSpPr>
          <p:nvPr>
            <p:ph type="dt" sz="half" idx="10"/>
          </p:nvPr>
        </p:nvSpPr>
        <p:spPr/>
        <p:txBody>
          <a:bodyPr/>
          <a:lstStyle/>
          <a:p>
            <a:fld id="{284AD822-F5D0-4576-999E-BA355A5C031A}" type="datetimeFigureOut">
              <a:rPr lang="en-GB" smtClean="0"/>
              <a:t>07/01/2021</a:t>
            </a:fld>
            <a:endParaRPr lang="en-GB"/>
          </a:p>
        </p:txBody>
      </p:sp>
      <p:sp>
        <p:nvSpPr>
          <p:cNvPr id="6" name="Footer Placeholder 5">
            <a:extLst>
              <a:ext uri="{FF2B5EF4-FFF2-40B4-BE49-F238E27FC236}">
                <a16:creationId xmlns:a16="http://schemas.microsoft.com/office/drawing/2014/main" id="{B74F35B8-D49F-46B0-A926-0C26A6AFC1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B23971-8B32-4D1F-A1BD-7050B7D393F7}"/>
              </a:ext>
            </a:extLst>
          </p:cNvPr>
          <p:cNvSpPr>
            <a:spLocks noGrp="1"/>
          </p:cNvSpPr>
          <p:nvPr>
            <p:ph type="sldNum" sz="quarter" idx="12"/>
          </p:nvPr>
        </p:nvSpPr>
        <p:spPr/>
        <p:txBody>
          <a:bodyPr/>
          <a:lstStyle/>
          <a:p>
            <a:fld id="{D9964B54-185A-4C63-A6DA-CE4035BC2139}" type="slidenum">
              <a:rPr lang="en-GB" smtClean="0"/>
              <a:t>‹#›</a:t>
            </a:fld>
            <a:endParaRPr lang="en-GB"/>
          </a:p>
        </p:txBody>
      </p:sp>
    </p:spTree>
    <p:extLst>
      <p:ext uri="{BB962C8B-B14F-4D97-AF65-F5344CB8AC3E}">
        <p14:creationId xmlns:p14="http://schemas.microsoft.com/office/powerpoint/2010/main" val="271245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2D2F-9A50-4889-B514-305036345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094169-C0AA-48A1-8102-BADF7ACB6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AC52F2-CE9C-4A65-9187-536EE6CCAA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3980B4-9971-4F42-8B05-394CC2813248}"/>
              </a:ext>
            </a:extLst>
          </p:cNvPr>
          <p:cNvSpPr>
            <a:spLocks noGrp="1"/>
          </p:cNvSpPr>
          <p:nvPr>
            <p:ph type="dt" sz="half" idx="10"/>
          </p:nvPr>
        </p:nvSpPr>
        <p:spPr/>
        <p:txBody>
          <a:bodyPr/>
          <a:lstStyle/>
          <a:p>
            <a:fld id="{284AD822-F5D0-4576-999E-BA355A5C031A}" type="datetimeFigureOut">
              <a:rPr lang="en-GB" smtClean="0"/>
              <a:t>07/01/2021</a:t>
            </a:fld>
            <a:endParaRPr lang="en-GB"/>
          </a:p>
        </p:txBody>
      </p:sp>
      <p:sp>
        <p:nvSpPr>
          <p:cNvPr id="6" name="Footer Placeholder 5">
            <a:extLst>
              <a:ext uri="{FF2B5EF4-FFF2-40B4-BE49-F238E27FC236}">
                <a16:creationId xmlns:a16="http://schemas.microsoft.com/office/drawing/2014/main" id="{20899996-EB8D-4C6E-BCAB-40E5ED55D0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EAB2D6-3E0D-4EE4-9117-879A4787162D}"/>
              </a:ext>
            </a:extLst>
          </p:cNvPr>
          <p:cNvSpPr>
            <a:spLocks noGrp="1"/>
          </p:cNvSpPr>
          <p:nvPr>
            <p:ph type="sldNum" sz="quarter" idx="12"/>
          </p:nvPr>
        </p:nvSpPr>
        <p:spPr/>
        <p:txBody>
          <a:bodyPr/>
          <a:lstStyle/>
          <a:p>
            <a:fld id="{D9964B54-185A-4C63-A6DA-CE4035BC2139}" type="slidenum">
              <a:rPr lang="en-GB" smtClean="0"/>
              <a:t>‹#›</a:t>
            </a:fld>
            <a:endParaRPr lang="en-GB"/>
          </a:p>
        </p:txBody>
      </p:sp>
    </p:spTree>
    <p:extLst>
      <p:ext uri="{BB962C8B-B14F-4D97-AF65-F5344CB8AC3E}">
        <p14:creationId xmlns:p14="http://schemas.microsoft.com/office/powerpoint/2010/main" val="2507201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6BDDA8-8ED7-41A2-A8E2-37D47DC06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4B20AC-6D35-43B2-BFEB-DBF422177A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11A56D-DF12-4DD3-9B87-51B71ED94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AD822-F5D0-4576-999E-BA355A5C031A}" type="datetimeFigureOut">
              <a:rPr lang="en-GB" smtClean="0"/>
              <a:t>07/01/2021</a:t>
            </a:fld>
            <a:endParaRPr lang="en-GB"/>
          </a:p>
        </p:txBody>
      </p:sp>
      <p:sp>
        <p:nvSpPr>
          <p:cNvPr id="5" name="Footer Placeholder 4">
            <a:extLst>
              <a:ext uri="{FF2B5EF4-FFF2-40B4-BE49-F238E27FC236}">
                <a16:creationId xmlns:a16="http://schemas.microsoft.com/office/drawing/2014/main" id="{538F9EB0-376D-468C-9A63-1F7F411CDE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421D0D-D6C7-4C75-8F5B-F713C4604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64B54-185A-4C63-A6DA-CE4035BC2139}" type="slidenum">
              <a:rPr lang="en-GB" smtClean="0"/>
              <a:t>‹#›</a:t>
            </a:fld>
            <a:endParaRPr lang="en-GB"/>
          </a:p>
        </p:txBody>
      </p:sp>
    </p:spTree>
    <p:extLst>
      <p:ext uri="{BB962C8B-B14F-4D97-AF65-F5344CB8AC3E}">
        <p14:creationId xmlns:p14="http://schemas.microsoft.com/office/powerpoint/2010/main" val="2373725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6.xml"/><Relationship Id="rId7" Type="http://schemas.openxmlformats.org/officeDocument/2006/relationships/image" Target="../media/image7.jp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jpeg"/><Relationship Id="rId5" Type="http://schemas.openxmlformats.org/officeDocument/2006/relationships/image" Target="../media/image5.jpg"/><Relationship Id="rId10" Type="http://schemas.openxmlformats.org/officeDocument/2006/relationships/image" Target="../media/image3.png"/><Relationship Id="rId4" Type="http://schemas.openxmlformats.org/officeDocument/2006/relationships/image" Target="../media/image4.jp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2.xml"/><Relationship Id="rId7" Type="http://schemas.openxmlformats.org/officeDocument/2006/relationships/image" Target="../media/image14.jp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image" Target="../media/image3.png"/><Relationship Id="rId4" Type="http://schemas.openxmlformats.org/officeDocument/2006/relationships/notesSlide" Target="../notesSlides/notesSlide2.xml"/><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2.xml"/><Relationship Id="rId7" Type="http://schemas.openxmlformats.org/officeDocument/2006/relationships/image" Target="../media/image19.jpeg"/><Relationship Id="rId12" Type="http://schemas.openxmlformats.org/officeDocument/2006/relationships/image" Target="../media/image3.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8.jpeg"/><Relationship Id="rId11" Type="http://schemas.openxmlformats.org/officeDocument/2006/relationships/image" Target="../media/image23.svg"/><Relationship Id="rId5" Type="http://schemas.openxmlformats.org/officeDocument/2006/relationships/image" Target="../media/image17.gif"/><Relationship Id="rId10" Type="http://schemas.openxmlformats.org/officeDocument/2006/relationships/image" Target="../media/image22.png"/><Relationship Id="rId4" Type="http://schemas.openxmlformats.org/officeDocument/2006/relationships/notesSlide" Target="../notesSlides/notesSlide3.xml"/><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5713" y="-1"/>
            <a:ext cx="12207713" cy="4477437"/>
          </a:xfrm>
          <a:prstGeom prst="rect">
            <a:avLst/>
          </a:prstGeom>
        </p:spPr>
      </p:pic>
      <p:sp>
        <p:nvSpPr>
          <p:cNvPr id="5" name="TextBox 4"/>
          <p:cNvSpPr txBox="1"/>
          <p:nvPr/>
        </p:nvSpPr>
        <p:spPr>
          <a:xfrm>
            <a:off x="369651" y="4790221"/>
            <a:ext cx="11822349" cy="861774"/>
          </a:xfrm>
          <a:prstGeom prst="rect">
            <a:avLst/>
          </a:prstGeom>
          <a:noFill/>
        </p:spPr>
        <p:txBody>
          <a:bodyPr wrap="square" rtlCol="0">
            <a:spAutoFit/>
          </a:bodyPr>
          <a:lstStyle/>
          <a:p>
            <a:endParaRPr lang="en-GB" sz="5000" dirty="0">
              <a:latin typeface="Adamsky SF" pitchFamily="2" charset="0"/>
            </a:endParaRPr>
          </a:p>
        </p:txBody>
      </p:sp>
      <p:pic>
        <p:nvPicPr>
          <p:cNvPr id="6" name="Picture 5">
            <a:extLst>
              <a:ext uri="{FF2B5EF4-FFF2-40B4-BE49-F238E27FC236}">
                <a16:creationId xmlns:a16="http://schemas.microsoft.com/office/drawing/2014/main" id="{7CB9C9C9-D7C8-4041-B5D4-3356328BB1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9228" y="2780354"/>
            <a:ext cx="4516864" cy="3871598"/>
          </a:xfrm>
          <a:prstGeom prst="rect">
            <a:avLst/>
          </a:prstGeom>
        </p:spPr>
      </p:pic>
      <p:sp>
        <p:nvSpPr>
          <p:cNvPr id="7" name="TextBox 6">
            <a:extLst>
              <a:ext uri="{FF2B5EF4-FFF2-40B4-BE49-F238E27FC236}">
                <a16:creationId xmlns:a16="http://schemas.microsoft.com/office/drawing/2014/main" id="{5EFCF0E7-E26C-47E0-8B1E-B146E7D23DD1}"/>
              </a:ext>
            </a:extLst>
          </p:cNvPr>
          <p:cNvSpPr txBox="1"/>
          <p:nvPr/>
        </p:nvSpPr>
        <p:spPr>
          <a:xfrm>
            <a:off x="31804" y="4502820"/>
            <a:ext cx="8658970" cy="2308324"/>
          </a:xfrm>
          <a:prstGeom prst="rect">
            <a:avLst/>
          </a:prstGeom>
          <a:noFill/>
        </p:spPr>
        <p:txBody>
          <a:bodyPr wrap="square">
            <a:spAutoFit/>
          </a:bodyPr>
          <a:lstStyle/>
          <a:p>
            <a:r>
              <a:rPr lang="en-GB" sz="1800" dirty="0">
                <a:latin typeface="Century Gothic" panose="020B0502020202020204" pitchFamily="34" charset="0"/>
              </a:rPr>
              <a:t>What is Psychology?</a:t>
            </a:r>
          </a:p>
          <a:p>
            <a:endParaRPr lang="en-GB" dirty="0">
              <a:latin typeface="Century Gothic" panose="020B0502020202020204" pitchFamily="34" charset="0"/>
            </a:endParaRPr>
          </a:p>
          <a:p>
            <a:r>
              <a:rPr lang="en-GB" sz="1800" dirty="0">
                <a:latin typeface="Century Gothic" panose="020B0502020202020204" pitchFamily="34" charset="0"/>
              </a:rPr>
              <a:t>Are you interested in why people behave the way they do?</a:t>
            </a:r>
          </a:p>
          <a:p>
            <a:r>
              <a:rPr lang="en-GB" sz="1800" dirty="0">
                <a:latin typeface="Century Gothic" panose="020B0502020202020204" pitchFamily="34" charset="0"/>
              </a:rPr>
              <a:t>Are you interested in understanding what makes people tick? </a:t>
            </a:r>
          </a:p>
          <a:p>
            <a:endParaRPr lang="en-GB" sz="1800" dirty="0">
              <a:latin typeface="Century Gothic" panose="020B0502020202020204" pitchFamily="34" charset="0"/>
            </a:endParaRPr>
          </a:p>
          <a:p>
            <a:r>
              <a:rPr lang="en-GB" sz="1800" dirty="0">
                <a:latin typeface="Century Gothic" panose="020B0502020202020204" pitchFamily="34" charset="0"/>
              </a:rPr>
              <a:t>Psychology is the scientific study of the human mind and behaviour. It focuses on how we think, feel, act and interact individually and in group situations. </a:t>
            </a:r>
          </a:p>
        </p:txBody>
      </p:sp>
      <p:pic>
        <p:nvPicPr>
          <p:cNvPr id="2" name="Recorded Sound">
            <a:hlinkClick r:id="" action="ppaction://media"/>
            <a:extLst>
              <a:ext uri="{FF2B5EF4-FFF2-40B4-BE49-F238E27FC236}">
                <a16:creationId xmlns:a16="http://schemas.microsoft.com/office/drawing/2014/main" id="{F437CA9A-5E76-4914-BD11-60C5ED92C42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78820" y="952569"/>
            <a:ext cx="1337272" cy="1337272"/>
          </a:xfrm>
          <a:prstGeom prst="rect">
            <a:avLst/>
          </a:prstGeom>
        </p:spPr>
      </p:pic>
    </p:spTree>
    <p:extLst>
      <p:ext uri="{BB962C8B-B14F-4D97-AF65-F5344CB8AC3E}">
        <p14:creationId xmlns:p14="http://schemas.microsoft.com/office/powerpoint/2010/main" val="372689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9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4DC4-2389-4DE7-A16C-37822220F5F9}"/>
              </a:ext>
            </a:extLst>
          </p:cNvPr>
          <p:cNvSpPr>
            <a:spLocks noGrp="1"/>
          </p:cNvSpPr>
          <p:nvPr>
            <p:ph type="title"/>
          </p:nvPr>
        </p:nvSpPr>
        <p:spPr>
          <a:xfrm>
            <a:off x="838200" y="365125"/>
            <a:ext cx="10515600" cy="1325563"/>
          </a:xfrm>
        </p:spPr>
        <p:txBody>
          <a:bodyPr/>
          <a:lstStyle/>
          <a:p>
            <a:r>
              <a:rPr lang="en-GB" dirty="0">
                <a:latin typeface="Century Gothic" panose="020B0502020202020204" pitchFamily="34" charset="0"/>
              </a:rPr>
              <a:t>Psychology and your future…</a:t>
            </a:r>
          </a:p>
        </p:txBody>
      </p:sp>
      <p:sp>
        <p:nvSpPr>
          <p:cNvPr id="3" name="Content Placeholder 2">
            <a:extLst>
              <a:ext uri="{FF2B5EF4-FFF2-40B4-BE49-F238E27FC236}">
                <a16:creationId xmlns:a16="http://schemas.microsoft.com/office/drawing/2014/main" id="{0A4FDEEA-296F-4C70-9827-BC256161E3B4}"/>
              </a:ext>
            </a:extLst>
          </p:cNvPr>
          <p:cNvSpPr>
            <a:spLocks noGrp="1"/>
          </p:cNvSpPr>
          <p:nvPr>
            <p:ph idx="1"/>
          </p:nvPr>
        </p:nvSpPr>
        <p:spPr>
          <a:xfrm>
            <a:off x="838200" y="1825625"/>
            <a:ext cx="10515600" cy="4351338"/>
          </a:xfrm>
        </p:spPr>
        <p:txBody>
          <a:bodyPr>
            <a:normAutofit/>
          </a:bodyPr>
          <a:lstStyle/>
          <a:p>
            <a:r>
              <a:rPr lang="en-GB" dirty="0">
                <a:latin typeface="Century Gothic" panose="020B0502020202020204" pitchFamily="34" charset="0"/>
              </a:rPr>
              <a:t>Psychology is a great subject to study because it has a big impact on all areas of life, from education and health, to the economy and crime.</a:t>
            </a:r>
          </a:p>
          <a:p>
            <a:endParaRPr lang="en-GB" dirty="0">
              <a:latin typeface="Century Gothic" panose="020B0502020202020204" pitchFamily="34" charset="0"/>
            </a:endParaRPr>
          </a:p>
          <a:p>
            <a:r>
              <a:rPr lang="en-GB" dirty="0">
                <a:latin typeface="Century Gothic" panose="020B0502020202020204" pitchFamily="34" charset="0"/>
              </a:rPr>
              <a:t>If you already know you want a future in Psychology it is a great stepping stone into A Level or a Degree.</a:t>
            </a:r>
          </a:p>
          <a:p>
            <a:endParaRPr lang="en-GB" dirty="0">
              <a:latin typeface="Century Gothic" panose="020B0502020202020204" pitchFamily="34" charset="0"/>
            </a:endParaRPr>
          </a:p>
          <a:p>
            <a:r>
              <a:rPr lang="en-GB" dirty="0">
                <a:latin typeface="Century Gothic" panose="020B0502020202020204" pitchFamily="34" charset="0"/>
              </a:rPr>
              <a:t>If you just aren’t sure, Psychology keeps lots of doors open to your future and offers you invaluable skills.</a:t>
            </a:r>
          </a:p>
        </p:txBody>
      </p:sp>
      <p:pic>
        <p:nvPicPr>
          <p:cNvPr id="4" name="Recorded Sound">
            <a:hlinkClick r:id="" action="ppaction://media"/>
            <a:extLst>
              <a:ext uri="{FF2B5EF4-FFF2-40B4-BE49-F238E27FC236}">
                <a16:creationId xmlns:a16="http://schemas.microsoft.com/office/drawing/2014/main" id="{6E951633-FCC6-4FF0-8E97-0532D52F2B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47989" y="161925"/>
            <a:ext cx="1234256" cy="1234256"/>
          </a:xfrm>
          <a:prstGeom prst="rect">
            <a:avLst/>
          </a:prstGeom>
        </p:spPr>
      </p:pic>
    </p:spTree>
    <p:extLst>
      <p:ext uri="{BB962C8B-B14F-4D97-AF65-F5344CB8AC3E}">
        <p14:creationId xmlns:p14="http://schemas.microsoft.com/office/powerpoint/2010/main" val="376794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8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91C0-823B-4846-9590-8B03504C2DE6}"/>
              </a:ext>
            </a:extLst>
          </p:cNvPr>
          <p:cNvSpPr>
            <a:spLocks noGrp="1"/>
          </p:cNvSpPr>
          <p:nvPr>
            <p:ph type="title"/>
          </p:nvPr>
        </p:nvSpPr>
        <p:spPr/>
        <p:txBody>
          <a:bodyPr/>
          <a:lstStyle/>
          <a:p>
            <a:r>
              <a:rPr lang="en-GB" dirty="0">
                <a:latin typeface="Century Gothic" panose="020B0502020202020204" pitchFamily="34" charset="0"/>
              </a:rPr>
              <a:t>Transferable Skills</a:t>
            </a:r>
          </a:p>
        </p:txBody>
      </p:sp>
      <p:sp>
        <p:nvSpPr>
          <p:cNvPr id="3" name="Content Placeholder 2">
            <a:extLst>
              <a:ext uri="{FF2B5EF4-FFF2-40B4-BE49-F238E27FC236}">
                <a16:creationId xmlns:a16="http://schemas.microsoft.com/office/drawing/2014/main" id="{3744180B-E929-4F78-AE70-3D931F439CC4}"/>
              </a:ext>
            </a:extLst>
          </p:cNvPr>
          <p:cNvSpPr>
            <a:spLocks noGrp="1"/>
          </p:cNvSpPr>
          <p:nvPr>
            <p:ph idx="1"/>
          </p:nvPr>
        </p:nvSpPr>
        <p:spPr/>
        <p:txBody>
          <a:bodyPr/>
          <a:lstStyle/>
          <a:p>
            <a:pPr marL="0" indent="0">
              <a:buNone/>
            </a:pPr>
            <a:r>
              <a:rPr lang="en-GB" dirty="0">
                <a:latin typeface="Century Gothic" panose="020B0502020202020204" pitchFamily="34" charset="0"/>
              </a:rPr>
              <a:t>You will be using a range of transferable skills during the course.  Here are just some of them:</a:t>
            </a:r>
          </a:p>
          <a:p>
            <a:r>
              <a:rPr lang="en-GB" dirty="0">
                <a:latin typeface="Century Gothic" panose="020B0502020202020204" pitchFamily="34" charset="0"/>
              </a:rPr>
              <a:t>Problem solving</a:t>
            </a:r>
          </a:p>
          <a:p>
            <a:r>
              <a:rPr lang="en-GB" dirty="0">
                <a:latin typeface="Century Gothic" panose="020B0502020202020204" pitchFamily="34" charset="0"/>
              </a:rPr>
              <a:t>Critical thinking</a:t>
            </a:r>
          </a:p>
          <a:p>
            <a:r>
              <a:rPr lang="en-GB" dirty="0">
                <a:latin typeface="Century Gothic" panose="020B0502020202020204" pitchFamily="34" charset="0"/>
              </a:rPr>
              <a:t>Communication</a:t>
            </a:r>
          </a:p>
          <a:p>
            <a:r>
              <a:rPr lang="en-GB" dirty="0">
                <a:latin typeface="Century Gothic" panose="020B0502020202020204" pitchFamily="34" charset="0"/>
              </a:rPr>
              <a:t>Teamwork</a:t>
            </a:r>
          </a:p>
          <a:p>
            <a:r>
              <a:rPr lang="en-GB" dirty="0">
                <a:latin typeface="Century Gothic" panose="020B0502020202020204" pitchFamily="34" charset="0"/>
              </a:rPr>
              <a:t>Adaptability</a:t>
            </a:r>
          </a:p>
          <a:p>
            <a:r>
              <a:rPr lang="en-GB" dirty="0">
                <a:latin typeface="Century Gothic" panose="020B0502020202020204" pitchFamily="34" charset="0"/>
              </a:rPr>
              <a:t>Independent working</a:t>
            </a:r>
          </a:p>
        </p:txBody>
      </p:sp>
      <p:pic>
        <p:nvPicPr>
          <p:cNvPr id="4" name="Recorded Sound">
            <a:hlinkClick r:id="" action="ppaction://media"/>
            <a:extLst>
              <a:ext uri="{FF2B5EF4-FFF2-40B4-BE49-F238E27FC236}">
                <a16:creationId xmlns:a16="http://schemas.microsoft.com/office/drawing/2014/main" id="{002FBCCD-2074-4CB9-BFDD-9F1A9B72BD7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12015" y="161924"/>
            <a:ext cx="1421069" cy="1421069"/>
          </a:xfrm>
          <a:prstGeom prst="rect">
            <a:avLst/>
          </a:prstGeom>
        </p:spPr>
      </p:pic>
    </p:spTree>
    <p:extLst>
      <p:ext uri="{BB962C8B-B14F-4D97-AF65-F5344CB8AC3E}">
        <p14:creationId xmlns:p14="http://schemas.microsoft.com/office/powerpoint/2010/main" val="224327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92957">
            <a:off x="2280936" y="3003193"/>
            <a:ext cx="1707355" cy="2105738"/>
          </a:xfrm>
          <a:prstGeom prst="rect">
            <a:avLst/>
          </a:prstGeom>
        </p:spPr>
      </p:pic>
      <p:sp>
        <p:nvSpPr>
          <p:cNvPr id="2" name="Title 1"/>
          <p:cNvSpPr>
            <a:spLocks noGrp="1"/>
          </p:cNvSpPr>
          <p:nvPr>
            <p:ph type="title"/>
          </p:nvPr>
        </p:nvSpPr>
        <p:spPr/>
        <p:txBody>
          <a:bodyPr>
            <a:normAutofit/>
          </a:bodyPr>
          <a:lstStyle/>
          <a:p>
            <a:r>
              <a:rPr lang="en-GB" dirty="0">
                <a:latin typeface="Century Gothic" panose="020B0502020202020204" pitchFamily="34" charset="0"/>
              </a:rPr>
              <a:t>Psychology and your future…</a:t>
            </a:r>
          </a:p>
        </p:txBody>
      </p:sp>
      <p:sp>
        <p:nvSpPr>
          <p:cNvPr id="5" name="Content Placeholder 2"/>
          <p:cNvSpPr txBox="1">
            <a:spLocks/>
          </p:cNvSpPr>
          <p:nvPr/>
        </p:nvSpPr>
        <p:spPr>
          <a:xfrm>
            <a:off x="3996460" y="1694110"/>
            <a:ext cx="3874995" cy="4802187"/>
          </a:xfrm>
          <a:prstGeom prst="rect">
            <a:avLst/>
          </a:prstGeom>
          <a:ln>
            <a:solidFill>
              <a:srgbClr val="7030A0"/>
            </a:solidFill>
          </a:ln>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panose="020B0502020202020204" pitchFamily="34" charset="0"/>
              </a:rPr>
              <a:t>Clinical psychology and counselling. </a:t>
            </a:r>
          </a:p>
          <a:p>
            <a:r>
              <a:rPr lang="en-GB" dirty="0">
                <a:latin typeface="Century Gothic" panose="020B0502020202020204" pitchFamily="34" charset="0"/>
              </a:rPr>
              <a:t>Forensic psychology. </a:t>
            </a:r>
          </a:p>
          <a:p>
            <a:r>
              <a:rPr lang="en-GB" dirty="0">
                <a:latin typeface="Century Gothic" panose="020B0502020202020204" pitchFamily="34" charset="0"/>
              </a:rPr>
              <a:t>Sports psychology. </a:t>
            </a:r>
          </a:p>
          <a:p>
            <a:r>
              <a:rPr lang="en-GB" dirty="0">
                <a:latin typeface="Century Gothic" panose="020B0502020202020204" pitchFamily="34" charset="0"/>
              </a:rPr>
              <a:t>Educational psychology. </a:t>
            </a:r>
          </a:p>
          <a:p>
            <a:r>
              <a:rPr lang="en-GB" dirty="0">
                <a:latin typeface="Century Gothic" panose="020B0502020202020204" pitchFamily="34" charset="0"/>
              </a:rPr>
              <a:t>Social work. </a:t>
            </a:r>
          </a:p>
          <a:p>
            <a:r>
              <a:rPr lang="en-GB" dirty="0">
                <a:latin typeface="Century Gothic" panose="020B0502020202020204" pitchFamily="34" charset="0"/>
              </a:rPr>
              <a:t>Military psychology. </a:t>
            </a:r>
          </a:p>
          <a:p>
            <a:r>
              <a:rPr lang="en-GB" dirty="0">
                <a:latin typeface="Century Gothic" panose="020B0502020202020204" pitchFamily="34" charset="0"/>
              </a:rPr>
              <a:t>Political psychology and terrorism. </a:t>
            </a:r>
          </a:p>
          <a:p>
            <a:r>
              <a:rPr lang="en-GB" dirty="0">
                <a:latin typeface="Century Gothic" panose="020B0502020202020204" pitchFamily="34" charset="0"/>
              </a:rPr>
              <a:t>Cognitive (the mind and brain) psychologist. </a:t>
            </a:r>
          </a:p>
          <a:p>
            <a:r>
              <a:rPr lang="en-GB" dirty="0">
                <a:latin typeface="Century Gothic" panose="020B0502020202020204" pitchFamily="34" charset="0"/>
              </a:rPr>
              <a:t>Academia and research. </a:t>
            </a:r>
          </a:p>
          <a:p>
            <a:r>
              <a:rPr lang="en-GB" dirty="0">
                <a:latin typeface="Century Gothic" panose="020B0502020202020204" pitchFamily="34" charset="0"/>
              </a:rPr>
              <a:t>Education.</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53251">
            <a:off x="537094" y="1621951"/>
            <a:ext cx="1860550" cy="186055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6674">
            <a:off x="8945551" y="1451037"/>
            <a:ext cx="2664363" cy="149870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627690">
            <a:off x="8055292" y="3102754"/>
            <a:ext cx="1984900" cy="19849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17400">
            <a:off x="9867700" y="4957433"/>
            <a:ext cx="2082265" cy="1580979"/>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029118">
            <a:off x="434324" y="4581134"/>
            <a:ext cx="1574667" cy="2161588"/>
          </a:xfrm>
          <a:prstGeom prst="rect">
            <a:avLst/>
          </a:prstGeom>
        </p:spPr>
      </p:pic>
      <p:pic>
        <p:nvPicPr>
          <p:cNvPr id="3" name="Recorded Sound">
            <a:hlinkClick r:id="" action="ppaction://media"/>
            <a:extLst>
              <a:ext uri="{FF2B5EF4-FFF2-40B4-BE49-F238E27FC236}">
                <a16:creationId xmlns:a16="http://schemas.microsoft.com/office/drawing/2014/main" id="{E4FBD292-342B-4486-A3DF-126BD640312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873303" y="172451"/>
            <a:ext cx="1233561" cy="1233561"/>
          </a:xfrm>
          <a:prstGeom prst="rect">
            <a:avLst/>
          </a:prstGeom>
        </p:spPr>
      </p:pic>
    </p:spTree>
    <p:extLst>
      <p:ext uri="{BB962C8B-B14F-4D97-AF65-F5344CB8AC3E}">
        <p14:creationId xmlns:p14="http://schemas.microsoft.com/office/powerpoint/2010/main" val="95286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8D6CFD-4CE0-448F-83D9-4D7236C3445E}"/>
              </a:ext>
            </a:extLst>
          </p:cNvPr>
          <p:cNvPicPr>
            <a:picLocks noChangeAspect="1"/>
          </p:cNvPicPr>
          <p:nvPr/>
        </p:nvPicPr>
        <p:blipFill rotWithShape="1">
          <a:blip r:embed="rId5"/>
          <a:srcRect l="27500" t="29748" r="26667" b="14074"/>
          <a:stretch/>
        </p:blipFill>
        <p:spPr>
          <a:xfrm>
            <a:off x="929640" y="28595"/>
            <a:ext cx="10332720" cy="6800810"/>
          </a:xfrm>
          <a:prstGeom prst="rect">
            <a:avLst/>
          </a:prstGeom>
        </p:spPr>
      </p:pic>
      <p:pic>
        <p:nvPicPr>
          <p:cNvPr id="2" name="Recorded Sound">
            <a:hlinkClick r:id="" action="ppaction://media"/>
            <a:extLst>
              <a:ext uri="{FF2B5EF4-FFF2-40B4-BE49-F238E27FC236}">
                <a16:creationId xmlns:a16="http://schemas.microsoft.com/office/drawing/2014/main" id="{03F7AF1A-E48D-43A6-B850-8F1AF4B3A9F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38503" y="158135"/>
            <a:ext cx="1422401" cy="1422401"/>
          </a:xfrm>
          <a:prstGeom prst="rect">
            <a:avLst/>
          </a:prstGeom>
        </p:spPr>
      </p:pic>
    </p:spTree>
    <p:extLst>
      <p:ext uri="{BB962C8B-B14F-4D97-AF65-F5344CB8AC3E}">
        <p14:creationId xmlns:p14="http://schemas.microsoft.com/office/powerpoint/2010/main" val="332353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65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dirty="0">
                <a:latin typeface="Century Gothic" panose="020B0502020202020204" pitchFamily="34" charset="0"/>
              </a:rPr>
              <a:t>How is it assessed? </a:t>
            </a:r>
          </a:p>
        </p:txBody>
      </p:sp>
      <p:sp>
        <p:nvSpPr>
          <p:cNvPr id="3" name="Content Placeholder 2"/>
          <p:cNvSpPr>
            <a:spLocks noGrp="1"/>
          </p:cNvSpPr>
          <p:nvPr>
            <p:ph idx="1"/>
          </p:nvPr>
        </p:nvSpPr>
        <p:spPr>
          <a:xfrm>
            <a:off x="838200" y="1825625"/>
            <a:ext cx="10515600" cy="4351338"/>
          </a:xfrm>
        </p:spPr>
        <p:txBody>
          <a:bodyPr>
            <a:normAutofit lnSpcReduction="10000"/>
          </a:bodyPr>
          <a:lstStyle/>
          <a:p>
            <a:r>
              <a:rPr lang="en-GB" dirty="0">
                <a:latin typeface="Century Gothic" panose="020B0502020202020204" pitchFamily="34" charset="0"/>
              </a:rPr>
              <a:t>There will be two exams: </a:t>
            </a:r>
          </a:p>
          <a:p>
            <a:endParaRPr lang="en-GB" dirty="0">
              <a:latin typeface="Century Gothic" panose="020B0502020202020204" pitchFamily="34" charset="0"/>
            </a:endParaRPr>
          </a:p>
          <a:p>
            <a:r>
              <a:rPr lang="en-GB" dirty="0">
                <a:latin typeface="Century Gothic" panose="020B0502020202020204" pitchFamily="34" charset="0"/>
              </a:rPr>
              <a:t>Paper 1: Compulsory Topics – 1 hour and 45 minute paper, 98 marks. 55% of the overall grade. </a:t>
            </a:r>
          </a:p>
          <a:p>
            <a:endParaRPr lang="en-GB" dirty="0">
              <a:latin typeface="Century Gothic" panose="020B0502020202020204" pitchFamily="34" charset="0"/>
            </a:endParaRPr>
          </a:p>
          <a:p>
            <a:r>
              <a:rPr lang="en-GB" dirty="0">
                <a:latin typeface="Century Gothic" panose="020B0502020202020204" pitchFamily="34" charset="0"/>
              </a:rPr>
              <a:t>Paper 2: Optional Units and Research Methods – 1 hour 15 minute paper, 70 marks. 45% of the overall grade. </a:t>
            </a:r>
          </a:p>
          <a:p>
            <a:endParaRPr lang="en-GB" dirty="0">
              <a:latin typeface="Century Gothic" panose="020B0502020202020204" pitchFamily="34" charset="0"/>
            </a:endParaRPr>
          </a:p>
          <a:p>
            <a:r>
              <a:rPr lang="en-GB" dirty="0">
                <a:latin typeface="Century Gothic" panose="020B0502020202020204" pitchFamily="34" charset="0"/>
              </a:rPr>
              <a:t>The papers consist of multiple choice, short answers and extended writing questions. </a:t>
            </a:r>
          </a:p>
          <a:p>
            <a:endParaRPr lang="en-GB" dirty="0">
              <a:latin typeface="Century Gothic" panose="020B0502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5768" y="89751"/>
            <a:ext cx="3215249" cy="2413837"/>
          </a:xfrm>
          <a:prstGeom prst="rect">
            <a:avLst/>
          </a:prstGeom>
        </p:spPr>
      </p:pic>
      <p:pic>
        <p:nvPicPr>
          <p:cNvPr id="5" name="Recorded Sound">
            <a:hlinkClick r:id="" action="ppaction://media"/>
            <a:extLst>
              <a:ext uri="{FF2B5EF4-FFF2-40B4-BE49-F238E27FC236}">
                <a16:creationId xmlns:a16="http://schemas.microsoft.com/office/drawing/2014/main" id="{F7012E68-017D-4723-A0A4-52B80FBD50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43228" y="161924"/>
            <a:ext cx="1528763" cy="1528763"/>
          </a:xfrm>
          <a:prstGeom prst="rect">
            <a:avLst/>
          </a:prstGeom>
        </p:spPr>
      </p:pic>
    </p:spTree>
    <p:extLst>
      <p:ext uri="{BB962C8B-B14F-4D97-AF65-F5344CB8AC3E}">
        <p14:creationId xmlns:p14="http://schemas.microsoft.com/office/powerpoint/2010/main" val="24866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69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6A82FF6-B297-4D36-9A6C-45668F13CAEF}"/>
              </a:ext>
            </a:extLst>
          </p:cNvPr>
          <p:cNvGraphicFramePr>
            <a:graphicFrameLocks noGrp="1"/>
          </p:cNvGraphicFramePr>
          <p:nvPr>
            <p:ph idx="1"/>
            <p:extLst>
              <p:ext uri="{D42A27DB-BD31-4B8C-83A1-F6EECF244321}">
                <p14:modId xmlns:p14="http://schemas.microsoft.com/office/powerpoint/2010/main" val="3655914007"/>
              </p:ext>
            </p:extLst>
          </p:nvPr>
        </p:nvGraphicFramePr>
        <p:xfrm>
          <a:off x="137652" y="98323"/>
          <a:ext cx="11906864" cy="6607275"/>
        </p:xfrm>
        <a:graphic>
          <a:graphicData uri="http://schemas.openxmlformats.org/drawingml/2006/table">
            <a:tbl>
              <a:tblPr firstRow="1" bandRow="1">
                <a:tableStyleId>{5C22544A-7EE6-4342-B048-85BDC9FD1C3A}</a:tableStyleId>
              </a:tblPr>
              <a:tblGrid>
                <a:gridCol w="5953432">
                  <a:extLst>
                    <a:ext uri="{9D8B030D-6E8A-4147-A177-3AD203B41FA5}">
                      <a16:colId xmlns:a16="http://schemas.microsoft.com/office/drawing/2014/main" val="8263167"/>
                    </a:ext>
                  </a:extLst>
                </a:gridCol>
                <a:gridCol w="5953432">
                  <a:extLst>
                    <a:ext uri="{9D8B030D-6E8A-4147-A177-3AD203B41FA5}">
                      <a16:colId xmlns:a16="http://schemas.microsoft.com/office/drawing/2014/main" val="3014217657"/>
                    </a:ext>
                  </a:extLst>
                </a:gridCol>
              </a:tblGrid>
              <a:tr h="2202425">
                <a:tc>
                  <a:txBody>
                    <a:bodyPr/>
                    <a:lstStyle/>
                    <a:p>
                      <a:pPr algn="ctr"/>
                      <a:r>
                        <a:rPr lang="en-GB" sz="2800" dirty="0">
                          <a:solidFill>
                            <a:schemeClr val="accent2">
                              <a:lumMod val="75000"/>
                            </a:schemeClr>
                          </a:solidFill>
                          <a:latin typeface="Century Gothic" panose="020B0502020202020204" pitchFamily="34" charset="0"/>
                        </a:rPr>
                        <a:t>Paper 1 Content</a:t>
                      </a:r>
                    </a:p>
                    <a:p>
                      <a:pPr algn="ctr"/>
                      <a:endParaRPr lang="en-GB" sz="2800" dirty="0">
                        <a:solidFill>
                          <a:schemeClr val="accent2">
                            <a:lumMod val="75000"/>
                          </a:schemeClr>
                        </a:solidFill>
                        <a:latin typeface="Century Gothic" panose="020B0502020202020204" pitchFamily="34" charset="0"/>
                      </a:endParaRPr>
                    </a:p>
                    <a:p>
                      <a:pPr algn="ctr"/>
                      <a:r>
                        <a:rPr lang="en-GB" sz="2800" dirty="0">
                          <a:solidFill>
                            <a:schemeClr val="accent2">
                              <a:lumMod val="75000"/>
                            </a:schemeClr>
                          </a:solidFill>
                          <a:latin typeface="Century Gothic" panose="020B0502020202020204" pitchFamily="34" charset="0"/>
                        </a:rPr>
                        <a:t>Compulsory units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latin typeface="Century Gothic" panose="020B0502020202020204" pitchFamily="34" charset="0"/>
                        </a:rPr>
                        <a:t>Topic 1 Development</a:t>
                      </a:r>
                    </a:p>
                    <a:p>
                      <a:endParaRPr lang="en-GB" dirty="0">
                        <a:solidFill>
                          <a:schemeClr val="tx1"/>
                        </a:solidFill>
                        <a:latin typeface="Century Gothic" panose="020B0502020202020204" pitchFamily="34" charset="0"/>
                      </a:endParaRPr>
                    </a:p>
                    <a:p>
                      <a:r>
                        <a:rPr lang="en-GB" b="0" dirty="0">
                          <a:solidFill>
                            <a:schemeClr val="tx1"/>
                          </a:solidFill>
                          <a:latin typeface="Century Gothic" panose="020B0502020202020204" pitchFamily="34" charset="0"/>
                        </a:rPr>
                        <a:t>We consider the cognitive development of children using a range of theories</a:t>
                      </a:r>
                      <a:br>
                        <a:rPr lang="en-GB" b="0" dirty="0">
                          <a:solidFill>
                            <a:schemeClr val="tx1"/>
                          </a:solidFill>
                          <a:latin typeface="Century Gothic" panose="020B0502020202020204" pitchFamily="34" charset="0"/>
                        </a:rPr>
                      </a:br>
                      <a:r>
                        <a:rPr lang="en-GB" b="0" dirty="0">
                          <a:solidFill>
                            <a:schemeClr val="tx1"/>
                          </a:solidFill>
                          <a:latin typeface="Century Gothic" panose="020B0502020202020204" pitchFamily="34" charset="0"/>
                        </a:rPr>
                        <a:t>including Piaget.</a:t>
                      </a:r>
                      <a:endParaRPr lang="en-GB"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3344522"/>
                  </a:ext>
                </a:extLst>
              </a:tr>
              <a:tr h="2202425">
                <a:tc>
                  <a:txBody>
                    <a:bodyPr/>
                    <a:lstStyle/>
                    <a:p>
                      <a:r>
                        <a:rPr lang="en-GB" b="1" dirty="0">
                          <a:solidFill>
                            <a:schemeClr val="tx1"/>
                          </a:solidFill>
                          <a:latin typeface="Century Gothic" panose="020B0502020202020204" pitchFamily="34" charset="0"/>
                        </a:rPr>
                        <a:t>Topic 2 Memory</a:t>
                      </a:r>
                    </a:p>
                    <a:p>
                      <a:endParaRPr lang="en-GB" b="1" dirty="0">
                        <a:solidFill>
                          <a:schemeClr val="tx1"/>
                        </a:solidFill>
                        <a:latin typeface="Century Gothic" panose="020B0502020202020204" pitchFamily="34" charset="0"/>
                      </a:endParaRPr>
                    </a:p>
                    <a:p>
                      <a:r>
                        <a:rPr lang="en-GB" b="0" dirty="0">
                          <a:solidFill>
                            <a:schemeClr val="tx1"/>
                          </a:solidFill>
                          <a:latin typeface="Century Gothic" panose="020B0502020202020204" pitchFamily="34" charset="0"/>
                        </a:rPr>
                        <a:t>We look at the theories of</a:t>
                      </a:r>
                      <a:br>
                        <a:rPr lang="en-GB" b="0" dirty="0">
                          <a:solidFill>
                            <a:schemeClr val="tx1"/>
                          </a:solidFill>
                          <a:latin typeface="Century Gothic" panose="020B0502020202020204" pitchFamily="34" charset="0"/>
                        </a:rPr>
                      </a:br>
                      <a:r>
                        <a:rPr lang="en-GB" b="0" dirty="0">
                          <a:solidFill>
                            <a:schemeClr val="tx1"/>
                          </a:solidFill>
                          <a:latin typeface="Century Gothic" panose="020B0502020202020204" pitchFamily="34" charset="0"/>
                        </a:rPr>
                        <a:t>memory and forgetting</a:t>
                      </a:r>
                      <a:br>
                        <a:rPr lang="en-GB" b="0" dirty="0">
                          <a:solidFill>
                            <a:schemeClr val="tx1"/>
                          </a:solidFill>
                          <a:latin typeface="Century Gothic" panose="020B0502020202020204" pitchFamily="34" charset="0"/>
                        </a:rPr>
                      </a:br>
                      <a:r>
                        <a:rPr lang="en-GB" b="0" dirty="0">
                          <a:solidFill>
                            <a:schemeClr val="tx1"/>
                          </a:solidFill>
                          <a:latin typeface="Century Gothic" panose="020B0502020202020204" pitchFamily="34" charset="0"/>
                        </a:rPr>
                        <a:t>including the multi store</a:t>
                      </a:r>
                      <a:br>
                        <a:rPr lang="en-GB" b="0" dirty="0">
                          <a:solidFill>
                            <a:schemeClr val="tx1"/>
                          </a:solidFill>
                          <a:latin typeface="Century Gothic" panose="020B0502020202020204" pitchFamily="34" charset="0"/>
                        </a:rPr>
                      </a:br>
                      <a:r>
                        <a:rPr lang="en-GB" b="0" dirty="0">
                          <a:solidFill>
                            <a:schemeClr val="tx1"/>
                          </a:solidFill>
                          <a:latin typeface="Century Gothic" panose="020B0502020202020204" pitchFamily="34" charset="0"/>
                        </a:rPr>
                        <a:t>model and the theory of</a:t>
                      </a:r>
                      <a:br>
                        <a:rPr lang="en-GB" b="0" dirty="0">
                          <a:solidFill>
                            <a:schemeClr val="tx1"/>
                          </a:solidFill>
                          <a:latin typeface="Century Gothic" panose="020B0502020202020204" pitchFamily="34" charset="0"/>
                        </a:rPr>
                      </a:br>
                      <a:r>
                        <a:rPr lang="en-GB" b="0" dirty="0">
                          <a:solidFill>
                            <a:schemeClr val="tx1"/>
                          </a:solidFill>
                          <a:latin typeface="Century Gothic" panose="020B0502020202020204" pitchFamily="34" charset="0"/>
                        </a:rPr>
                        <a:t>reconstructive memory.</a:t>
                      </a:r>
                      <a:endParaRPr lang="en-GB"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solidFill>
                            <a:schemeClr val="tx1"/>
                          </a:solidFill>
                          <a:latin typeface="Century Gothic" panose="020B0502020202020204" pitchFamily="34" charset="0"/>
                        </a:rPr>
                        <a:t>Topic 3 Psychological Problems</a:t>
                      </a:r>
                    </a:p>
                    <a:p>
                      <a:endParaRPr lang="en-GB" b="1" dirty="0">
                        <a:solidFill>
                          <a:schemeClr val="tx1"/>
                        </a:solidFill>
                        <a:latin typeface="Century Gothic" panose="020B0502020202020204" pitchFamily="34" charset="0"/>
                      </a:endParaRPr>
                    </a:p>
                    <a:p>
                      <a:r>
                        <a:rPr lang="en-GB" b="0" dirty="0">
                          <a:solidFill>
                            <a:schemeClr val="tx1"/>
                          </a:solidFill>
                          <a:latin typeface="Century Gothic" panose="020B0502020202020204" pitchFamily="34" charset="0"/>
                        </a:rPr>
                        <a:t>We look at addiction and</a:t>
                      </a:r>
                      <a:br>
                        <a:rPr lang="en-GB" b="0" dirty="0">
                          <a:solidFill>
                            <a:schemeClr val="tx1"/>
                          </a:solidFill>
                          <a:latin typeface="Century Gothic" panose="020B0502020202020204" pitchFamily="34" charset="0"/>
                        </a:rPr>
                      </a:br>
                      <a:r>
                        <a:rPr lang="en-GB" b="0" dirty="0">
                          <a:solidFill>
                            <a:schemeClr val="tx1"/>
                          </a:solidFill>
                          <a:latin typeface="Century Gothic" panose="020B0502020202020204" pitchFamily="34" charset="0"/>
                        </a:rPr>
                        <a:t>depression and the evidence</a:t>
                      </a:r>
                      <a:br>
                        <a:rPr lang="en-GB" b="0" dirty="0">
                          <a:solidFill>
                            <a:schemeClr val="tx1"/>
                          </a:solidFill>
                          <a:latin typeface="Century Gothic" panose="020B0502020202020204" pitchFamily="34" charset="0"/>
                        </a:rPr>
                      </a:br>
                      <a:r>
                        <a:rPr lang="en-GB" b="0" dirty="0">
                          <a:solidFill>
                            <a:schemeClr val="tx1"/>
                          </a:solidFill>
                          <a:latin typeface="Century Gothic" panose="020B0502020202020204" pitchFamily="34" charset="0"/>
                        </a:rPr>
                        <a:t>for a genetic or an</a:t>
                      </a:r>
                      <a:br>
                        <a:rPr lang="en-GB" b="0" dirty="0">
                          <a:solidFill>
                            <a:schemeClr val="tx1"/>
                          </a:solidFill>
                          <a:latin typeface="Century Gothic" panose="020B0502020202020204" pitchFamily="34" charset="0"/>
                        </a:rPr>
                      </a:br>
                      <a:r>
                        <a:rPr lang="en-GB" b="0" dirty="0">
                          <a:solidFill>
                            <a:schemeClr val="tx1"/>
                          </a:solidFill>
                          <a:latin typeface="Century Gothic" panose="020B0502020202020204" pitchFamily="34" charset="0"/>
                        </a:rPr>
                        <a:t>environmental cause.</a:t>
                      </a:r>
                      <a:br>
                        <a:rPr lang="en-GB" b="0" dirty="0">
                          <a:solidFill>
                            <a:schemeClr val="tx1"/>
                          </a:solidFill>
                          <a:latin typeface="Century Gothic" panose="020B0502020202020204" pitchFamily="34" charset="0"/>
                        </a:rPr>
                      </a:br>
                      <a:endParaRPr lang="en-GB" b="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4727669"/>
                  </a:ext>
                </a:extLst>
              </a:tr>
              <a:tr h="2202425">
                <a:tc>
                  <a:txBody>
                    <a:bodyPr/>
                    <a:lstStyle/>
                    <a:p>
                      <a:r>
                        <a:rPr lang="en-GB" b="1" dirty="0">
                          <a:solidFill>
                            <a:schemeClr val="tx1"/>
                          </a:solidFill>
                          <a:latin typeface="Century Gothic" panose="020B0502020202020204" pitchFamily="34" charset="0"/>
                        </a:rPr>
                        <a:t>Topic 4 Brain and Neuropsychology</a:t>
                      </a:r>
                    </a:p>
                    <a:p>
                      <a:endParaRPr lang="en-GB" b="1" dirty="0">
                        <a:solidFill>
                          <a:schemeClr val="tx1"/>
                        </a:solidFill>
                        <a:latin typeface="Century Gothic" panose="020B0502020202020204" pitchFamily="34" charset="0"/>
                      </a:endParaRPr>
                    </a:p>
                    <a:p>
                      <a:r>
                        <a:rPr lang="en-GB" b="0" dirty="0">
                          <a:solidFill>
                            <a:schemeClr val="tx1"/>
                          </a:solidFill>
                          <a:latin typeface="Century Gothic" panose="020B0502020202020204" pitchFamily="34" charset="0"/>
                        </a:rPr>
                        <a:t>We consider the role of the</a:t>
                      </a:r>
                      <a:br>
                        <a:rPr lang="en-GB" b="0" dirty="0">
                          <a:solidFill>
                            <a:schemeClr val="tx1"/>
                          </a:solidFill>
                          <a:latin typeface="Century Gothic" panose="020B0502020202020204" pitchFamily="34" charset="0"/>
                        </a:rPr>
                      </a:br>
                      <a:r>
                        <a:rPr lang="en-GB" b="0" dirty="0">
                          <a:solidFill>
                            <a:schemeClr val="tx1"/>
                          </a:solidFill>
                          <a:latin typeface="Century Gothic" panose="020B0502020202020204" pitchFamily="34" charset="0"/>
                        </a:rPr>
                        <a:t>brain and the impact of</a:t>
                      </a:r>
                      <a:br>
                        <a:rPr lang="en-GB" b="0" dirty="0">
                          <a:solidFill>
                            <a:schemeClr val="tx1"/>
                          </a:solidFill>
                          <a:latin typeface="Century Gothic" panose="020B0502020202020204" pitchFamily="34" charset="0"/>
                        </a:rPr>
                      </a:br>
                      <a:r>
                        <a:rPr lang="en-GB" b="0" dirty="0">
                          <a:solidFill>
                            <a:schemeClr val="tx1"/>
                          </a:solidFill>
                          <a:latin typeface="Century Gothic" panose="020B0502020202020204" pitchFamily="34" charset="0"/>
                        </a:rPr>
                        <a:t>damage to it.  We also learn</a:t>
                      </a:r>
                      <a:br>
                        <a:rPr lang="en-GB" b="0" dirty="0">
                          <a:solidFill>
                            <a:schemeClr val="tx1"/>
                          </a:solidFill>
                          <a:latin typeface="Century Gothic" panose="020B0502020202020204" pitchFamily="34" charset="0"/>
                        </a:rPr>
                      </a:br>
                      <a:r>
                        <a:rPr lang="en-GB" b="0" dirty="0">
                          <a:solidFill>
                            <a:schemeClr val="tx1"/>
                          </a:solidFill>
                          <a:latin typeface="Century Gothic" panose="020B0502020202020204" pitchFamily="34" charset="0"/>
                        </a:rPr>
                        <a:t>about how Psychology has</a:t>
                      </a:r>
                      <a:br>
                        <a:rPr lang="en-GB" b="0" dirty="0">
                          <a:solidFill>
                            <a:schemeClr val="tx1"/>
                          </a:solidFill>
                          <a:latin typeface="Century Gothic" panose="020B0502020202020204" pitchFamily="34" charset="0"/>
                        </a:rPr>
                      </a:br>
                      <a:r>
                        <a:rPr lang="en-GB" b="0" dirty="0">
                          <a:solidFill>
                            <a:schemeClr val="tx1"/>
                          </a:solidFill>
                          <a:latin typeface="Century Gothic" panose="020B0502020202020204" pitchFamily="34" charset="0"/>
                        </a:rPr>
                        <a:t>changed over time.</a:t>
                      </a:r>
                      <a:endParaRPr lang="en-GB"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solidFill>
                            <a:schemeClr val="tx1"/>
                          </a:solidFill>
                          <a:latin typeface="Century Gothic" panose="020B0502020202020204" pitchFamily="34" charset="0"/>
                        </a:rPr>
                        <a:t>Topic 5 Social Influence</a:t>
                      </a:r>
                    </a:p>
                    <a:p>
                      <a:endParaRPr lang="en-GB" b="0" dirty="0">
                        <a:solidFill>
                          <a:schemeClr val="tx1"/>
                        </a:solidFill>
                        <a:latin typeface="Century Gothic" panose="020B0502020202020204" pitchFamily="34" charset="0"/>
                      </a:endParaRPr>
                    </a:p>
                    <a:p>
                      <a:r>
                        <a:rPr lang="en-GB" b="0" dirty="0">
                          <a:solidFill>
                            <a:schemeClr val="tx1"/>
                          </a:solidFill>
                          <a:latin typeface="Century Gothic" panose="020B0502020202020204" pitchFamily="34" charset="0"/>
                        </a:rPr>
                        <a:t>We look at why people obey</a:t>
                      </a:r>
                      <a:br>
                        <a:rPr lang="en-GB" b="0" dirty="0">
                          <a:solidFill>
                            <a:schemeClr val="tx1"/>
                          </a:solidFill>
                          <a:latin typeface="Century Gothic" panose="020B0502020202020204" pitchFamily="34" charset="0"/>
                        </a:rPr>
                      </a:br>
                      <a:r>
                        <a:rPr lang="en-GB" b="0" dirty="0">
                          <a:solidFill>
                            <a:schemeClr val="tx1"/>
                          </a:solidFill>
                          <a:latin typeface="Century Gothic" panose="020B0502020202020204" pitchFamily="34" charset="0"/>
                        </a:rPr>
                        <a:t>and conform (or not)</a:t>
                      </a:r>
                      <a:br>
                        <a:rPr lang="en-GB" b="0" dirty="0">
                          <a:solidFill>
                            <a:schemeClr val="tx1"/>
                          </a:solidFill>
                          <a:latin typeface="Century Gothic" panose="020B0502020202020204" pitchFamily="34" charset="0"/>
                        </a:rPr>
                      </a:br>
                      <a:r>
                        <a:rPr lang="en-GB" b="0" dirty="0">
                          <a:solidFill>
                            <a:schemeClr val="tx1"/>
                          </a:solidFill>
                          <a:latin typeface="Century Gothic" panose="020B0502020202020204" pitchFamily="34" charset="0"/>
                        </a:rPr>
                        <a:t>to the rules of society.</a:t>
                      </a:r>
                      <a:endParaRPr lang="en-GB"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8140941"/>
                  </a:ext>
                </a:extLst>
              </a:tr>
            </a:tbl>
          </a:graphicData>
        </a:graphic>
      </p:graphicFrame>
      <p:pic>
        <p:nvPicPr>
          <p:cNvPr id="5" name="Picture 4">
            <a:extLst>
              <a:ext uri="{FF2B5EF4-FFF2-40B4-BE49-F238E27FC236}">
                <a16:creationId xmlns:a16="http://schemas.microsoft.com/office/drawing/2014/main" id="{1F6AFB8E-AF82-4EC8-BBFF-D570D69C12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5905" y="1036604"/>
            <a:ext cx="2343151" cy="1048683"/>
          </a:xfrm>
          <a:prstGeom prst="rect">
            <a:avLst/>
          </a:prstGeom>
        </p:spPr>
      </p:pic>
      <p:pic>
        <p:nvPicPr>
          <p:cNvPr id="6" name="Picture 5">
            <a:extLst>
              <a:ext uri="{FF2B5EF4-FFF2-40B4-BE49-F238E27FC236}">
                <a16:creationId xmlns:a16="http://schemas.microsoft.com/office/drawing/2014/main" id="{1E79418C-57AE-4DFE-9E9E-CB57FF87AC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8839" y="2918410"/>
            <a:ext cx="2495354" cy="1420965"/>
          </a:xfrm>
          <a:prstGeom prst="rect">
            <a:avLst/>
          </a:prstGeom>
        </p:spPr>
      </p:pic>
      <p:pic>
        <p:nvPicPr>
          <p:cNvPr id="7" name="Picture 6">
            <a:extLst>
              <a:ext uri="{FF2B5EF4-FFF2-40B4-BE49-F238E27FC236}">
                <a16:creationId xmlns:a16="http://schemas.microsoft.com/office/drawing/2014/main" id="{001AA436-39F2-40C0-BAF1-BC678DDC8A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5908" y="3024925"/>
            <a:ext cx="2343150" cy="1314450"/>
          </a:xfrm>
          <a:prstGeom prst="rect">
            <a:avLst/>
          </a:prstGeom>
        </p:spPr>
      </p:pic>
      <p:pic>
        <p:nvPicPr>
          <p:cNvPr id="8" name="Picture 7">
            <a:extLst>
              <a:ext uri="{FF2B5EF4-FFF2-40B4-BE49-F238E27FC236}">
                <a16:creationId xmlns:a16="http://schemas.microsoft.com/office/drawing/2014/main" id="{77771498-B199-41D0-A68D-31E375E87F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58839" y="5212575"/>
            <a:ext cx="2495354" cy="1317547"/>
          </a:xfrm>
          <a:prstGeom prst="rect">
            <a:avLst/>
          </a:prstGeom>
        </p:spPr>
      </p:pic>
      <p:pic>
        <p:nvPicPr>
          <p:cNvPr id="9" name="Picture 8">
            <a:extLst>
              <a:ext uri="{FF2B5EF4-FFF2-40B4-BE49-F238E27FC236}">
                <a16:creationId xmlns:a16="http://schemas.microsoft.com/office/drawing/2014/main" id="{6FE33000-E540-454E-B853-8E7B629BF6D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55908" y="5279013"/>
            <a:ext cx="2343150" cy="1318022"/>
          </a:xfrm>
          <a:prstGeom prst="rect">
            <a:avLst/>
          </a:prstGeom>
        </p:spPr>
      </p:pic>
      <p:pic>
        <p:nvPicPr>
          <p:cNvPr id="2" name="Recorded Sound">
            <a:hlinkClick r:id="" action="ppaction://media"/>
            <a:extLst>
              <a:ext uri="{FF2B5EF4-FFF2-40B4-BE49-F238E27FC236}">
                <a16:creationId xmlns:a16="http://schemas.microsoft.com/office/drawing/2014/main" id="{E47A7716-3E44-4EAF-A4B3-9CC39C3E139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78580" y="152401"/>
            <a:ext cx="1186425" cy="1186425"/>
          </a:xfrm>
          <a:prstGeom prst="rect">
            <a:avLst/>
          </a:prstGeom>
        </p:spPr>
      </p:pic>
    </p:spTree>
    <p:extLst>
      <p:ext uri="{BB962C8B-B14F-4D97-AF65-F5344CB8AC3E}">
        <p14:creationId xmlns:p14="http://schemas.microsoft.com/office/powerpoint/2010/main" val="228920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6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6A82FF6-B297-4D36-9A6C-45668F13CAEF}"/>
              </a:ext>
            </a:extLst>
          </p:cNvPr>
          <p:cNvGraphicFramePr>
            <a:graphicFrameLocks noGrp="1"/>
          </p:cNvGraphicFramePr>
          <p:nvPr>
            <p:ph idx="1"/>
            <p:extLst>
              <p:ext uri="{D42A27DB-BD31-4B8C-83A1-F6EECF244321}">
                <p14:modId xmlns:p14="http://schemas.microsoft.com/office/powerpoint/2010/main" val="3181909607"/>
              </p:ext>
            </p:extLst>
          </p:nvPr>
        </p:nvGraphicFramePr>
        <p:xfrm>
          <a:off x="137652" y="98323"/>
          <a:ext cx="11906864" cy="6607275"/>
        </p:xfrm>
        <a:graphic>
          <a:graphicData uri="http://schemas.openxmlformats.org/drawingml/2006/table">
            <a:tbl>
              <a:tblPr firstRow="1" bandRow="1">
                <a:tableStyleId>{5C22544A-7EE6-4342-B048-85BDC9FD1C3A}</a:tableStyleId>
              </a:tblPr>
              <a:tblGrid>
                <a:gridCol w="5953432">
                  <a:extLst>
                    <a:ext uri="{9D8B030D-6E8A-4147-A177-3AD203B41FA5}">
                      <a16:colId xmlns:a16="http://schemas.microsoft.com/office/drawing/2014/main" val="8263167"/>
                    </a:ext>
                  </a:extLst>
                </a:gridCol>
                <a:gridCol w="5953432">
                  <a:extLst>
                    <a:ext uri="{9D8B030D-6E8A-4147-A177-3AD203B41FA5}">
                      <a16:colId xmlns:a16="http://schemas.microsoft.com/office/drawing/2014/main" val="3014217657"/>
                    </a:ext>
                  </a:extLst>
                </a:gridCol>
              </a:tblGrid>
              <a:tr h="2202425">
                <a:tc>
                  <a:txBody>
                    <a:bodyPr/>
                    <a:lstStyle/>
                    <a:p>
                      <a:pPr algn="ctr"/>
                      <a:r>
                        <a:rPr lang="en-GB" sz="2000" dirty="0">
                          <a:solidFill>
                            <a:schemeClr val="accent4">
                              <a:lumMod val="75000"/>
                            </a:schemeClr>
                          </a:solidFill>
                          <a:latin typeface="Century Gothic" panose="020B0502020202020204" pitchFamily="34" charset="0"/>
                        </a:rPr>
                        <a:t>Paper 2 Content</a:t>
                      </a:r>
                    </a:p>
                    <a:p>
                      <a:pPr algn="ctr"/>
                      <a:endParaRPr lang="en-GB" sz="2000" dirty="0">
                        <a:solidFill>
                          <a:schemeClr val="accent4">
                            <a:lumMod val="75000"/>
                          </a:schemeClr>
                        </a:solidFill>
                        <a:latin typeface="Century Gothic" panose="020B0502020202020204" pitchFamily="34" charset="0"/>
                      </a:endParaRPr>
                    </a:p>
                    <a:p>
                      <a:pPr algn="ctr"/>
                      <a:r>
                        <a:rPr lang="en-GB" sz="2000" dirty="0">
                          <a:solidFill>
                            <a:schemeClr val="accent4">
                              <a:lumMod val="75000"/>
                            </a:schemeClr>
                          </a:solidFill>
                          <a:latin typeface="Century Gothic" panose="020B0502020202020204" pitchFamily="34" charset="0"/>
                        </a:rPr>
                        <a:t>Topic 11 – Research Methods (Compulsory)</a:t>
                      </a:r>
                      <a:br>
                        <a:rPr lang="en-GB" sz="2000" dirty="0">
                          <a:solidFill>
                            <a:schemeClr val="accent4">
                              <a:lumMod val="75000"/>
                            </a:schemeClr>
                          </a:solidFill>
                          <a:latin typeface="Century Gothic" panose="020B0502020202020204" pitchFamily="34" charset="0"/>
                        </a:rPr>
                      </a:br>
                      <a:r>
                        <a:rPr lang="en-GB" sz="2000" dirty="0">
                          <a:solidFill>
                            <a:schemeClr val="accent4">
                              <a:lumMod val="75000"/>
                            </a:schemeClr>
                          </a:solidFill>
                          <a:latin typeface="Century Gothic" panose="020B0502020202020204" pitchFamily="34" charset="0"/>
                        </a:rPr>
                        <a:t>Studied throughout the course</a:t>
                      </a:r>
                    </a:p>
                    <a:p>
                      <a:pPr algn="ctr"/>
                      <a:endParaRPr lang="en-GB" sz="2000" dirty="0">
                        <a:solidFill>
                          <a:schemeClr val="accent4">
                            <a:lumMod val="75000"/>
                          </a:schemeClr>
                        </a:solidFill>
                        <a:latin typeface="Century Gothic" panose="020B0502020202020204" pitchFamily="34" charset="0"/>
                      </a:endParaRPr>
                    </a:p>
                    <a:p>
                      <a:pPr algn="ctr"/>
                      <a:r>
                        <a:rPr lang="en-GB" sz="2000" dirty="0">
                          <a:solidFill>
                            <a:schemeClr val="accent4">
                              <a:lumMod val="75000"/>
                            </a:schemeClr>
                          </a:solidFill>
                          <a:latin typeface="Century Gothic" panose="020B0502020202020204" pitchFamily="34" charset="0"/>
                        </a:rPr>
                        <a:t>Optional units – we study 2 of these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Century Gothic" panose="020B0502020202020204" pitchFamily="34" charset="0"/>
                        </a:rPr>
                        <a:t>Topic 6 Criminal Psychology</a:t>
                      </a:r>
                    </a:p>
                    <a:p>
                      <a:endParaRPr lang="en-GB" dirty="0">
                        <a:solidFill>
                          <a:schemeClr val="tx1"/>
                        </a:solidFill>
                        <a:latin typeface="Century Gothic" panose="020B0502020202020204" pitchFamily="34" charset="0"/>
                      </a:endParaRPr>
                    </a:p>
                    <a:p>
                      <a:endParaRPr lang="en-GB"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3344522"/>
                  </a:ext>
                </a:extLst>
              </a:tr>
              <a:tr h="2202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baseline="0" dirty="0">
                          <a:solidFill>
                            <a:schemeClr val="dk1"/>
                          </a:solidFill>
                          <a:latin typeface="Century Gothic" panose="020B0502020202020204" pitchFamily="34" charset="0"/>
                          <a:ea typeface="+mn-ea"/>
                          <a:cs typeface="+mn-cs"/>
                        </a:rPr>
                        <a:t>Topic 7 The self</a:t>
                      </a:r>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Century Gothic" panose="020B0502020202020204" pitchFamily="34" charset="0"/>
                        </a:rPr>
                        <a:t>Topic 8 Perception</a:t>
                      </a:r>
                    </a:p>
                    <a:p>
                      <a:endParaRPr lang="en-GB"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4727669"/>
                  </a:ext>
                </a:extLst>
              </a:tr>
              <a:tr h="2202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Century Gothic" panose="020B0502020202020204" pitchFamily="34" charset="0"/>
                        </a:rPr>
                        <a:t>Topic 9 Sleep and Dreaming</a:t>
                      </a:r>
                    </a:p>
                    <a:p>
                      <a:endParaRPr lang="en-GB"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1" i="0" u="none" strike="noStrike" kern="1200" baseline="0" dirty="0">
                          <a:solidFill>
                            <a:schemeClr val="dk1"/>
                          </a:solidFill>
                          <a:latin typeface="Century Gothic" panose="020B0502020202020204" pitchFamily="34" charset="0"/>
                          <a:ea typeface="+mn-ea"/>
                          <a:cs typeface="+mn-cs"/>
                        </a:rPr>
                        <a:t>Topic 10 Language, thought and communication</a:t>
                      </a:r>
                      <a:endParaRPr lang="en-GB"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8140941"/>
                  </a:ext>
                </a:extLst>
              </a:tr>
            </a:tbl>
          </a:graphicData>
        </a:graphic>
      </p:graphicFrame>
      <p:pic>
        <p:nvPicPr>
          <p:cNvPr id="10" name="Picture 9">
            <a:extLst>
              <a:ext uri="{FF2B5EF4-FFF2-40B4-BE49-F238E27FC236}">
                <a16:creationId xmlns:a16="http://schemas.microsoft.com/office/drawing/2014/main" id="{75DCED33-D6BF-4992-903D-C4A68C2D7F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8560" y="2611060"/>
            <a:ext cx="1713487" cy="1713487"/>
          </a:xfrm>
          <a:prstGeom prst="rect">
            <a:avLst/>
          </a:prstGeom>
        </p:spPr>
      </p:pic>
      <p:pic>
        <p:nvPicPr>
          <p:cNvPr id="11" name="Picture 10">
            <a:extLst>
              <a:ext uri="{FF2B5EF4-FFF2-40B4-BE49-F238E27FC236}">
                <a16:creationId xmlns:a16="http://schemas.microsoft.com/office/drawing/2014/main" id="{A92D5AE1-42DD-4681-BF23-C314D18CCB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2525" y="4619525"/>
            <a:ext cx="1995700" cy="1791094"/>
          </a:xfrm>
          <a:prstGeom prst="rect">
            <a:avLst/>
          </a:prstGeom>
        </p:spPr>
      </p:pic>
      <p:pic>
        <p:nvPicPr>
          <p:cNvPr id="12" name="Picture 11">
            <a:extLst>
              <a:ext uri="{FF2B5EF4-FFF2-40B4-BE49-F238E27FC236}">
                <a16:creationId xmlns:a16="http://schemas.microsoft.com/office/drawing/2014/main" id="{DF4EC3F4-571E-4EC2-B528-F8049760BD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7801" y="225665"/>
            <a:ext cx="2244246" cy="1951091"/>
          </a:xfrm>
          <a:prstGeom prst="rect">
            <a:avLst/>
          </a:prstGeom>
        </p:spPr>
      </p:pic>
      <p:pic>
        <p:nvPicPr>
          <p:cNvPr id="13" name="Picture 12">
            <a:extLst>
              <a:ext uri="{FF2B5EF4-FFF2-40B4-BE49-F238E27FC236}">
                <a16:creationId xmlns:a16="http://schemas.microsoft.com/office/drawing/2014/main" id="{135C40BB-33D1-4B0A-80CF-83072968FC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85476" y="2444139"/>
            <a:ext cx="1772749" cy="1969721"/>
          </a:xfrm>
          <a:prstGeom prst="rect">
            <a:avLst/>
          </a:prstGeom>
        </p:spPr>
      </p:pic>
      <p:pic>
        <p:nvPicPr>
          <p:cNvPr id="14" name="Picture 13">
            <a:extLst>
              <a:ext uri="{FF2B5EF4-FFF2-40B4-BE49-F238E27FC236}">
                <a16:creationId xmlns:a16="http://schemas.microsoft.com/office/drawing/2014/main" id="{BEF05A56-9FDC-422E-9D7B-172670F711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83097" y="5007348"/>
            <a:ext cx="2058950" cy="1624987"/>
          </a:xfrm>
          <a:prstGeom prst="rect">
            <a:avLst/>
          </a:prstGeom>
        </p:spPr>
      </p:pic>
      <p:pic>
        <p:nvPicPr>
          <p:cNvPr id="3" name="Graphic 2" descr="Star with solid fill">
            <a:extLst>
              <a:ext uri="{FF2B5EF4-FFF2-40B4-BE49-F238E27FC236}">
                <a16:creationId xmlns:a16="http://schemas.microsoft.com/office/drawing/2014/main" id="{021DB42D-B5FE-4CA3-9616-AD77C37735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56554" y="557197"/>
            <a:ext cx="1410929" cy="1410929"/>
          </a:xfrm>
          <a:prstGeom prst="rect">
            <a:avLst/>
          </a:prstGeom>
        </p:spPr>
      </p:pic>
      <p:pic>
        <p:nvPicPr>
          <p:cNvPr id="15" name="Graphic 14" descr="Star with solid fill">
            <a:extLst>
              <a:ext uri="{FF2B5EF4-FFF2-40B4-BE49-F238E27FC236}">
                <a16:creationId xmlns:a16="http://schemas.microsoft.com/office/drawing/2014/main" id="{E28BE664-161A-48C8-A1B8-E0E7A418816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9953" y="4999690"/>
            <a:ext cx="1410929" cy="1410929"/>
          </a:xfrm>
          <a:prstGeom prst="rect">
            <a:avLst/>
          </a:prstGeom>
        </p:spPr>
      </p:pic>
      <p:pic>
        <p:nvPicPr>
          <p:cNvPr id="5" name="Recorded Sound">
            <a:hlinkClick r:id="" action="ppaction://media"/>
            <a:extLst>
              <a:ext uri="{FF2B5EF4-FFF2-40B4-BE49-F238E27FC236}">
                <a16:creationId xmlns:a16="http://schemas.microsoft.com/office/drawing/2014/main" id="{4EC1F9F7-D540-4FCD-84A7-9B011FB3FAA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29419" y="90167"/>
            <a:ext cx="1019277" cy="1019277"/>
          </a:xfrm>
          <a:prstGeom prst="rect">
            <a:avLst/>
          </a:prstGeom>
        </p:spPr>
      </p:pic>
    </p:spTree>
    <p:extLst>
      <p:ext uri="{BB962C8B-B14F-4D97-AF65-F5344CB8AC3E}">
        <p14:creationId xmlns:p14="http://schemas.microsoft.com/office/powerpoint/2010/main" val="58005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8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4E15B5-5A25-4B93-BE81-58C24DCABF38}"/>
              </a:ext>
            </a:extLst>
          </p:cNvPr>
          <p:cNvSpPr txBox="1"/>
          <p:nvPr/>
        </p:nvSpPr>
        <p:spPr>
          <a:xfrm>
            <a:off x="737417" y="3527602"/>
            <a:ext cx="6626941" cy="646331"/>
          </a:xfrm>
          <a:prstGeom prst="rect">
            <a:avLst/>
          </a:prstGeom>
          <a:noFill/>
          <a:ln>
            <a:solidFill>
              <a:srgbClr val="0070C0"/>
            </a:solidFill>
          </a:ln>
        </p:spPr>
        <p:txBody>
          <a:bodyPr wrap="square">
            <a:spAutoFit/>
          </a:bodyPr>
          <a:lstStyle/>
          <a:p>
            <a:pPr algn="l"/>
            <a:r>
              <a:rPr lang="en-GB" b="0" i="0" dirty="0">
                <a:effectLst/>
                <a:latin typeface="Segoe UI" panose="020B0502040204020203" pitchFamily="34" charset="0"/>
              </a:rPr>
              <a:t>It gives you a new perspective on life in my opinion, and is really interesting to learn about.</a:t>
            </a:r>
          </a:p>
        </p:txBody>
      </p:sp>
      <p:sp>
        <p:nvSpPr>
          <p:cNvPr id="5" name="TextBox 4">
            <a:extLst>
              <a:ext uri="{FF2B5EF4-FFF2-40B4-BE49-F238E27FC236}">
                <a16:creationId xmlns:a16="http://schemas.microsoft.com/office/drawing/2014/main" id="{C2B1BD55-90CC-46F7-9C6A-F27E04DD8550}"/>
              </a:ext>
            </a:extLst>
          </p:cNvPr>
          <p:cNvSpPr txBox="1"/>
          <p:nvPr/>
        </p:nvSpPr>
        <p:spPr>
          <a:xfrm>
            <a:off x="737418" y="4262907"/>
            <a:ext cx="6626942" cy="1200329"/>
          </a:xfrm>
          <a:prstGeom prst="rect">
            <a:avLst/>
          </a:prstGeom>
          <a:noFill/>
          <a:ln>
            <a:solidFill>
              <a:schemeClr val="accent1"/>
            </a:solidFill>
          </a:ln>
        </p:spPr>
        <p:txBody>
          <a:bodyPr wrap="square">
            <a:spAutoFit/>
          </a:bodyPr>
          <a:lstStyle/>
          <a:p>
            <a:pPr algn="l"/>
            <a:r>
              <a:rPr lang="en-GB" b="0" i="0" dirty="0">
                <a:effectLst/>
                <a:latin typeface="Segoe UI" panose="020B0502040204020203" pitchFamily="34" charset="0"/>
              </a:rPr>
              <a:t>Psychology is a really fascinating subject and you learn so much about why you do the things you do and why people do different things and overall it’s such an interesting thing to learn about.</a:t>
            </a:r>
          </a:p>
        </p:txBody>
      </p:sp>
      <p:pic>
        <p:nvPicPr>
          <p:cNvPr id="7" name="Picture 6">
            <a:extLst>
              <a:ext uri="{FF2B5EF4-FFF2-40B4-BE49-F238E27FC236}">
                <a16:creationId xmlns:a16="http://schemas.microsoft.com/office/drawing/2014/main" id="{768ABC41-B1D6-49CA-A612-5C8C622889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854689" y="1398135"/>
            <a:ext cx="5406301" cy="4061729"/>
          </a:xfrm>
          <a:prstGeom prst="rect">
            <a:avLst/>
          </a:prstGeom>
        </p:spPr>
      </p:pic>
      <p:sp>
        <p:nvSpPr>
          <p:cNvPr id="8" name="Title 7">
            <a:extLst>
              <a:ext uri="{FF2B5EF4-FFF2-40B4-BE49-F238E27FC236}">
                <a16:creationId xmlns:a16="http://schemas.microsoft.com/office/drawing/2014/main" id="{3DD8710B-1E2C-4B6C-A388-0F4CDDEC6B17}"/>
              </a:ext>
            </a:extLst>
          </p:cNvPr>
          <p:cNvSpPr>
            <a:spLocks noGrp="1"/>
          </p:cNvSpPr>
          <p:nvPr>
            <p:ph type="title"/>
          </p:nvPr>
        </p:nvSpPr>
        <p:spPr>
          <a:xfrm>
            <a:off x="838200" y="365125"/>
            <a:ext cx="6290187" cy="1325563"/>
          </a:xfrm>
        </p:spPr>
        <p:txBody>
          <a:bodyPr/>
          <a:lstStyle/>
          <a:p>
            <a:r>
              <a:rPr lang="en-GB" dirty="0">
                <a:latin typeface="Century Gothic" panose="020B0502020202020204" pitchFamily="34" charset="0"/>
              </a:rPr>
              <a:t>Quotes from students</a:t>
            </a:r>
          </a:p>
        </p:txBody>
      </p:sp>
      <p:sp>
        <p:nvSpPr>
          <p:cNvPr id="9" name="Content Placeholder 8">
            <a:extLst>
              <a:ext uri="{FF2B5EF4-FFF2-40B4-BE49-F238E27FC236}">
                <a16:creationId xmlns:a16="http://schemas.microsoft.com/office/drawing/2014/main" id="{88ECD7B7-7193-45F7-91FD-FD3D5854F6F3}"/>
              </a:ext>
            </a:extLst>
          </p:cNvPr>
          <p:cNvSpPr>
            <a:spLocks noGrp="1"/>
          </p:cNvSpPr>
          <p:nvPr>
            <p:ph sz="half" idx="1"/>
          </p:nvPr>
        </p:nvSpPr>
        <p:spPr>
          <a:xfrm>
            <a:off x="838200" y="1746969"/>
            <a:ext cx="6096000" cy="1780633"/>
          </a:xfrm>
        </p:spPr>
        <p:txBody>
          <a:bodyPr>
            <a:normAutofit/>
          </a:bodyPr>
          <a:lstStyle/>
          <a:p>
            <a:pPr marL="0" indent="0">
              <a:buNone/>
            </a:pPr>
            <a:r>
              <a:rPr lang="en-GB" dirty="0">
                <a:latin typeface="Century Gothic" panose="020B0502020202020204" pitchFamily="34" charset="0"/>
              </a:rPr>
              <a:t>Please feel free to contact me on MS Teams if you have any questions or email me on helen.felstead@taw.org.uk</a:t>
            </a:r>
          </a:p>
        </p:txBody>
      </p:sp>
      <p:pic>
        <p:nvPicPr>
          <p:cNvPr id="11" name="Recorded Sound">
            <a:hlinkClick r:id="" action="ppaction://media"/>
            <a:extLst>
              <a:ext uri="{FF2B5EF4-FFF2-40B4-BE49-F238E27FC236}">
                <a16:creationId xmlns:a16="http://schemas.microsoft.com/office/drawing/2014/main" id="{820963EB-1DB4-499D-BF95-47CE92403F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6735" y="89308"/>
            <a:ext cx="884085" cy="884085"/>
          </a:xfrm>
          <a:prstGeom prst="rect">
            <a:avLst/>
          </a:prstGeom>
        </p:spPr>
      </p:pic>
      <p:sp>
        <p:nvSpPr>
          <p:cNvPr id="10" name="TextBox 9">
            <a:extLst>
              <a:ext uri="{FF2B5EF4-FFF2-40B4-BE49-F238E27FC236}">
                <a16:creationId xmlns:a16="http://schemas.microsoft.com/office/drawing/2014/main" id="{965FF55E-EA17-4E5E-8FA6-2686EA64C5A3}"/>
              </a:ext>
            </a:extLst>
          </p:cNvPr>
          <p:cNvSpPr txBox="1"/>
          <p:nvPr/>
        </p:nvSpPr>
        <p:spPr>
          <a:xfrm>
            <a:off x="737417" y="5534210"/>
            <a:ext cx="6626943" cy="923330"/>
          </a:xfrm>
          <a:prstGeom prst="rect">
            <a:avLst/>
          </a:prstGeom>
          <a:noFill/>
          <a:ln>
            <a:solidFill>
              <a:schemeClr val="accent1"/>
            </a:solidFill>
          </a:ln>
        </p:spPr>
        <p:txBody>
          <a:bodyPr wrap="square">
            <a:spAutoFit/>
          </a:bodyPr>
          <a:lstStyle/>
          <a:p>
            <a:r>
              <a:rPr lang="en-GB" sz="1800" dirty="0">
                <a:effectLst/>
                <a:latin typeface="Segoe UI" panose="020B0502040204020203" pitchFamily="34" charset="0"/>
                <a:ea typeface="Calibri" panose="020F0502020204030204" pitchFamily="34" charset="0"/>
                <a:cs typeface="Segoe UI" panose="020B0502040204020203" pitchFamily="34" charset="0"/>
              </a:rPr>
              <a:t>I would recommend choosing </a:t>
            </a:r>
            <a:r>
              <a:rPr lang="en-GB" dirty="0">
                <a:latin typeface="Segoe UI" panose="020B0502040204020203" pitchFamily="34" charset="0"/>
                <a:ea typeface="Calibri" panose="020F0502020204030204" pitchFamily="34" charset="0"/>
                <a:cs typeface="Segoe UI" panose="020B0502040204020203" pitchFamily="34" charset="0"/>
              </a:rPr>
              <a:t>Psy</a:t>
            </a:r>
            <a:r>
              <a:rPr lang="en-GB" sz="1800" dirty="0">
                <a:effectLst/>
                <a:latin typeface="Segoe UI" panose="020B0502040204020203" pitchFamily="34" charset="0"/>
                <a:ea typeface="Calibri" panose="020F0502020204030204" pitchFamily="34" charset="0"/>
                <a:cs typeface="Segoe UI" panose="020B0502040204020203" pitchFamily="34" charset="0"/>
              </a:rPr>
              <a:t>chology as it helps you look at the ways humans think and behave in a different way.  It’s so fascinating to understand processes that take place in our mind.</a:t>
            </a:r>
          </a:p>
        </p:txBody>
      </p:sp>
    </p:spTree>
    <p:extLst>
      <p:ext uri="{BB962C8B-B14F-4D97-AF65-F5344CB8AC3E}">
        <p14:creationId xmlns:p14="http://schemas.microsoft.com/office/powerpoint/2010/main" val="225440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29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643</Words>
  <Application>Microsoft Office PowerPoint</Application>
  <PresentationFormat>Widescreen</PresentationFormat>
  <Paragraphs>76</Paragraphs>
  <Slides>9</Slides>
  <Notes>3</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Adamsky SF</vt:lpstr>
      <vt:lpstr>Arial</vt:lpstr>
      <vt:lpstr>Calibri</vt:lpstr>
      <vt:lpstr>Calibri Light</vt:lpstr>
      <vt:lpstr>Century Gothic</vt:lpstr>
      <vt:lpstr>Segoe UI</vt:lpstr>
      <vt:lpstr>Office Theme</vt:lpstr>
      <vt:lpstr>PowerPoint Presentation</vt:lpstr>
      <vt:lpstr>Psychology and your future…</vt:lpstr>
      <vt:lpstr>Transferable Skills</vt:lpstr>
      <vt:lpstr>Psychology and your future…</vt:lpstr>
      <vt:lpstr>PowerPoint Presentation</vt:lpstr>
      <vt:lpstr>How is it assessed? </vt:lpstr>
      <vt:lpstr>PowerPoint Presentation</vt:lpstr>
      <vt:lpstr>PowerPoint Presentation</vt:lpstr>
      <vt:lpstr>Quotes from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Felstead, Helen</dc:creator>
  <cp:lastModifiedBy>Felstead, Helen</cp:lastModifiedBy>
  <cp:revision>4</cp:revision>
  <dcterms:created xsi:type="dcterms:W3CDTF">2021-01-04T12:40:42Z</dcterms:created>
  <dcterms:modified xsi:type="dcterms:W3CDTF">2021-01-07T18:27:05Z</dcterms:modified>
</cp:coreProperties>
</file>