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432065-19EE-44C3-8539-1CC8E6EE1739}" v="11" dt="2021-11-16T09:10:21.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urt, Rob" userId="1a334692-be9b-4b6a-bb43-043551e747a9" providerId="ADAL" clId="{70432065-19EE-44C3-8539-1CC8E6EE1739}"/>
    <pc:docChg chg="custSel modSld modMainMaster modShowInfo">
      <pc:chgData name="Court, Rob" userId="1a334692-be9b-4b6a-bb43-043551e747a9" providerId="ADAL" clId="{70432065-19EE-44C3-8539-1CC8E6EE1739}" dt="2021-11-16T09:10:21.715" v="597" actId="478"/>
      <pc:docMkLst>
        <pc:docMk/>
      </pc:docMkLst>
      <pc:sldChg chg="addSp delSp modSp mod setBg delAnim">
        <pc:chgData name="Court, Rob" userId="1a334692-be9b-4b6a-bb43-043551e747a9" providerId="ADAL" clId="{70432065-19EE-44C3-8539-1CC8E6EE1739}" dt="2021-11-16T09:10:10.554" v="594" actId="478"/>
        <pc:sldMkLst>
          <pc:docMk/>
          <pc:sldMk cId="528029458" sldId="259"/>
        </pc:sldMkLst>
        <pc:spChg chg="mod">
          <ac:chgData name="Court, Rob" userId="1a334692-be9b-4b6a-bb43-043551e747a9" providerId="ADAL" clId="{70432065-19EE-44C3-8539-1CC8E6EE1739}" dt="2021-11-15T16:31:03.728" v="9" actId="6549"/>
          <ac:spMkLst>
            <pc:docMk/>
            <pc:sldMk cId="528029458" sldId="259"/>
            <ac:spMk id="2" creationId="{00000000-0000-0000-0000-000000000000}"/>
          </ac:spMkLst>
        </pc:spChg>
        <pc:spChg chg="mod">
          <ac:chgData name="Court, Rob" userId="1a334692-be9b-4b6a-bb43-043551e747a9" providerId="ADAL" clId="{70432065-19EE-44C3-8539-1CC8E6EE1739}" dt="2021-11-15T16:38:53.032" v="580" actId="20577"/>
          <ac:spMkLst>
            <pc:docMk/>
            <pc:sldMk cId="528029458" sldId="259"/>
            <ac:spMk id="4" creationId="{00000000-0000-0000-0000-000000000000}"/>
          </ac:spMkLst>
        </pc:spChg>
        <pc:spChg chg="mod">
          <ac:chgData name="Court, Rob" userId="1a334692-be9b-4b6a-bb43-043551e747a9" providerId="ADAL" clId="{70432065-19EE-44C3-8539-1CC8E6EE1739}" dt="2021-11-15T16:39:03.360" v="586" actId="20577"/>
          <ac:spMkLst>
            <pc:docMk/>
            <pc:sldMk cId="528029458" sldId="259"/>
            <ac:spMk id="5" creationId="{00000000-0000-0000-0000-000000000000}"/>
          </ac:spMkLst>
        </pc:spChg>
        <pc:picChg chg="del">
          <ac:chgData name="Court, Rob" userId="1a334692-be9b-4b6a-bb43-043551e747a9" providerId="ADAL" clId="{70432065-19EE-44C3-8539-1CC8E6EE1739}" dt="2021-11-15T16:30:52.282" v="0" actId="478"/>
          <ac:picMkLst>
            <pc:docMk/>
            <pc:sldMk cId="528029458" sldId="259"/>
            <ac:picMk id="3" creationId="{354A0B98-BC89-43B8-8C35-FBD92639B488}"/>
          </ac:picMkLst>
        </pc:picChg>
        <pc:picChg chg="add del mod">
          <ac:chgData name="Court, Rob" userId="1a334692-be9b-4b6a-bb43-043551e747a9" providerId="ADAL" clId="{70432065-19EE-44C3-8539-1CC8E6EE1739}" dt="2021-11-16T09:10:10.554" v="594" actId="478"/>
          <ac:picMkLst>
            <pc:docMk/>
            <pc:sldMk cId="528029458" sldId="259"/>
            <ac:picMk id="7" creationId="{3D189656-C640-4439-89BF-63C0C70AD4BA}"/>
          </ac:picMkLst>
        </pc:picChg>
      </pc:sldChg>
      <pc:sldChg chg="addSp delSp modSp mod delAnim">
        <pc:chgData name="Court, Rob" userId="1a334692-be9b-4b6a-bb43-043551e747a9" providerId="ADAL" clId="{70432065-19EE-44C3-8539-1CC8E6EE1739}" dt="2021-11-16T09:10:14.247" v="595" actId="478"/>
        <pc:sldMkLst>
          <pc:docMk/>
          <pc:sldMk cId="3136239028" sldId="260"/>
        </pc:sldMkLst>
        <pc:spChg chg="mod">
          <ac:chgData name="Court, Rob" userId="1a334692-be9b-4b6a-bb43-043551e747a9" providerId="ADAL" clId="{70432065-19EE-44C3-8539-1CC8E6EE1739}" dt="2021-11-15T16:41:18.955" v="590" actId="1076"/>
          <ac:spMkLst>
            <pc:docMk/>
            <pc:sldMk cId="3136239028" sldId="260"/>
            <ac:spMk id="2" creationId="{00000000-0000-0000-0000-000000000000}"/>
          </ac:spMkLst>
        </pc:spChg>
        <pc:spChg chg="mod">
          <ac:chgData name="Court, Rob" userId="1a334692-be9b-4b6a-bb43-043551e747a9" providerId="ADAL" clId="{70432065-19EE-44C3-8539-1CC8E6EE1739}" dt="2021-11-15T16:41:28.471" v="592" actId="1076"/>
          <ac:spMkLst>
            <pc:docMk/>
            <pc:sldMk cId="3136239028" sldId="260"/>
            <ac:spMk id="3" creationId="{00000000-0000-0000-0000-000000000000}"/>
          </ac:spMkLst>
        </pc:spChg>
        <pc:picChg chg="del">
          <ac:chgData name="Court, Rob" userId="1a334692-be9b-4b6a-bb43-043551e747a9" providerId="ADAL" clId="{70432065-19EE-44C3-8539-1CC8E6EE1739}" dt="2021-11-15T16:31:16.458" v="11" actId="478"/>
          <ac:picMkLst>
            <pc:docMk/>
            <pc:sldMk cId="3136239028" sldId="260"/>
            <ac:picMk id="4" creationId="{6D6F3DD9-E667-4F39-BF5F-3F57785014AE}"/>
          </ac:picMkLst>
        </pc:picChg>
        <pc:picChg chg="add del mod">
          <ac:chgData name="Court, Rob" userId="1a334692-be9b-4b6a-bb43-043551e747a9" providerId="ADAL" clId="{70432065-19EE-44C3-8539-1CC8E6EE1739}" dt="2021-11-16T09:10:14.247" v="595" actId="478"/>
          <ac:picMkLst>
            <pc:docMk/>
            <pc:sldMk cId="3136239028" sldId="260"/>
            <ac:picMk id="5" creationId="{C6CC84B9-56BE-443D-9DCE-D1C07B687A3C}"/>
          </ac:picMkLst>
        </pc:picChg>
      </pc:sldChg>
      <pc:sldChg chg="addSp delSp modSp mod delAnim">
        <pc:chgData name="Court, Rob" userId="1a334692-be9b-4b6a-bb43-043551e747a9" providerId="ADAL" clId="{70432065-19EE-44C3-8539-1CC8E6EE1739}" dt="2021-11-16T09:10:17.914" v="596" actId="478"/>
        <pc:sldMkLst>
          <pc:docMk/>
          <pc:sldMk cId="1393565726" sldId="261"/>
        </pc:sldMkLst>
        <pc:spChg chg="mod">
          <ac:chgData name="Court, Rob" userId="1a334692-be9b-4b6a-bb43-043551e747a9" providerId="ADAL" clId="{70432065-19EE-44C3-8539-1CC8E6EE1739}" dt="2021-11-15T16:37:50.424" v="565" actId="1076"/>
          <ac:spMkLst>
            <pc:docMk/>
            <pc:sldMk cId="1393565726" sldId="261"/>
            <ac:spMk id="3" creationId="{00000000-0000-0000-0000-000000000000}"/>
          </ac:spMkLst>
        </pc:spChg>
        <pc:spChg chg="del">
          <ac:chgData name="Court, Rob" userId="1a334692-be9b-4b6a-bb43-043551e747a9" providerId="ADAL" clId="{70432065-19EE-44C3-8539-1CC8E6EE1739}" dt="2021-11-15T16:37:37.360" v="560" actId="478"/>
          <ac:spMkLst>
            <pc:docMk/>
            <pc:sldMk cId="1393565726" sldId="261"/>
            <ac:spMk id="4" creationId="{00000000-0000-0000-0000-000000000000}"/>
          </ac:spMkLst>
        </pc:spChg>
        <pc:picChg chg="del">
          <ac:chgData name="Court, Rob" userId="1a334692-be9b-4b6a-bb43-043551e747a9" providerId="ADAL" clId="{70432065-19EE-44C3-8539-1CC8E6EE1739}" dt="2021-11-15T16:31:18.631" v="12" actId="478"/>
          <ac:picMkLst>
            <pc:docMk/>
            <pc:sldMk cId="1393565726" sldId="261"/>
            <ac:picMk id="5" creationId="{B62E1049-7EE5-49F7-BD08-F21AF1354EC4}"/>
          </ac:picMkLst>
        </pc:picChg>
        <pc:picChg chg="add del mod">
          <ac:chgData name="Court, Rob" userId="1a334692-be9b-4b6a-bb43-043551e747a9" providerId="ADAL" clId="{70432065-19EE-44C3-8539-1CC8E6EE1739}" dt="2021-11-16T09:10:17.914" v="596" actId="478"/>
          <ac:picMkLst>
            <pc:docMk/>
            <pc:sldMk cId="1393565726" sldId="261"/>
            <ac:picMk id="7" creationId="{5DE24A6B-214F-48F3-B6D4-BAF9AFEE118F}"/>
          </ac:picMkLst>
        </pc:picChg>
      </pc:sldChg>
      <pc:sldChg chg="addSp delSp modSp mod delAnim">
        <pc:chgData name="Court, Rob" userId="1a334692-be9b-4b6a-bb43-043551e747a9" providerId="ADAL" clId="{70432065-19EE-44C3-8539-1CC8E6EE1739}" dt="2021-11-16T09:10:21.715" v="597" actId="478"/>
        <pc:sldMkLst>
          <pc:docMk/>
          <pc:sldMk cId="571431231" sldId="262"/>
        </pc:sldMkLst>
        <pc:spChg chg="mod">
          <ac:chgData name="Court, Rob" userId="1a334692-be9b-4b6a-bb43-043551e747a9" providerId="ADAL" clId="{70432065-19EE-44C3-8539-1CC8E6EE1739}" dt="2021-11-15T16:35:52.878" v="405" actId="1076"/>
          <ac:spMkLst>
            <pc:docMk/>
            <pc:sldMk cId="571431231" sldId="262"/>
            <ac:spMk id="5123" creationId="{00000000-0000-0000-0000-000000000000}"/>
          </ac:spMkLst>
        </pc:spChg>
        <pc:spChg chg="mod">
          <ac:chgData name="Court, Rob" userId="1a334692-be9b-4b6a-bb43-043551e747a9" providerId="ADAL" clId="{70432065-19EE-44C3-8539-1CC8E6EE1739}" dt="2021-11-15T16:37:24.575" v="559" actId="5793"/>
          <ac:spMkLst>
            <pc:docMk/>
            <pc:sldMk cId="571431231" sldId="262"/>
            <ac:spMk id="5124" creationId="{00000000-0000-0000-0000-000000000000}"/>
          </ac:spMkLst>
        </pc:spChg>
        <pc:picChg chg="del">
          <ac:chgData name="Court, Rob" userId="1a334692-be9b-4b6a-bb43-043551e747a9" providerId="ADAL" clId="{70432065-19EE-44C3-8539-1CC8E6EE1739}" dt="2021-11-15T16:31:20.444" v="13" actId="478"/>
          <ac:picMkLst>
            <pc:docMk/>
            <pc:sldMk cId="571431231" sldId="262"/>
            <ac:picMk id="2" creationId="{B727AD53-C74C-4343-BE70-9832298BD1F3}"/>
          </ac:picMkLst>
        </pc:picChg>
        <pc:picChg chg="add del mod">
          <ac:chgData name="Court, Rob" userId="1a334692-be9b-4b6a-bb43-043551e747a9" providerId="ADAL" clId="{70432065-19EE-44C3-8539-1CC8E6EE1739}" dt="2021-11-16T09:10:21.715" v="597" actId="478"/>
          <ac:picMkLst>
            <pc:docMk/>
            <pc:sldMk cId="571431231" sldId="262"/>
            <ac:picMk id="3" creationId="{AD9EDEB6-4917-459B-94E9-59293CC464BB}"/>
          </ac:picMkLst>
        </pc:picChg>
      </pc:sldChg>
      <pc:sldMasterChg chg="setBg modSldLayout">
        <pc:chgData name="Court, Rob" userId="1a334692-be9b-4b6a-bb43-043551e747a9" providerId="ADAL" clId="{70432065-19EE-44C3-8539-1CC8E6EE1739}" dt="2021-11-15T16:31:13.263" v="10"/>
        <pc:sldMasterMkLst>
          <pc:docMk/>
          <pc:sldMasterMk cId="3947806971" sldId="2147483660"/>
        </pc:sldMasterMkLst>
        <pc:sldLayoutChg chg="setBg">
          <pc:chgData name="Court, Rob" userId="1a334692-be9b-4b6a-bb43-043551e747a9" providerId="ADAL" clId="{70432065-19EE-44C3-8539-1CC8E6EE1739}" dt="2021-11-15T16:31:13.263" v="10"/>
          <pc:sldLayoutMkLst>
            <pc:docMk/>
            <pc:sldMasterMk cId="3947806971" sldId="2147483660"/>
            <pc:sldLayoutMk cId="1105345969" sldId="2147483661"/>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3484160272" sldId="2147483662"/>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2483340897" sldId="2147483663"/>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539627005" sldId="2147483664"/>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774839603" sldId="2147483665"/>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2765995556" sldId="2147483666"/>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2828613641" sldId="2147483667"/>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2332850120" sldId="2147483668"/>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2738393305" sldId="2147483669"/>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1441636526" sldId="2147483670"/>
          </pc:sldLayoutMkLst>
        </pc:sldLayoutChg>
        <pc:sldLayoutChg chg="setBg">
          <pc:chgData name="Court, Rob" userId="1a334692-be9b-4b6a-bb43-043551e747a9" providerId="ADAL" clId="{70432065-19EE-44C3-8539-1CC8E6EE1739}" dt="2021-11-15T16:31:13.263" v="10"/>
          <pc:sldLayoutMkLst>
            <pc:docMk/>
            <pc:sldMasterMk cId="3947806971" sldId="2147483660"/>
            <pc:sldLayoutMk cId="3239774209"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C3A5993-77F5-4CD5-AD32-282BC652730E}"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E1A8C4-3826-4587-BEFE-797A26EAFEA0}"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345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3A5993-77F5-4CD5-AD32-282BC652730E}"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E1A8C4-3826-4587-BEFE-797A26EAFEA0}" type="slidenum">
              <a:rPr lang="en-GB" smtClean="0"/>
              <a:t>‹#›</a:t>
            </a:fld>
            <a:endParaRPr lang="en-GB"/>
          </a:p>
        </p:txBody>
      </p:sp>
    </p:spTree>
    <p:extLst>
      <p:ext uri="{BB962C8B-B14F-4D97-AF65-F5344CB8AC3E}">
        <p14:creationId xmlns:p14="http://schemas.microsoft.com/office/powerpoint/2010/main" val="1441636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3A5993-77F5-4CD5-AD32-282BC652730E}"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E1A8C4-3826-4587-BEFE-797A26EAFEA0}" type="slidenum">
              <a:rPr lang="en-GB" smtClean="0"/>
              <a:t>‹#›</a:t>
            </a:fld>
            <a:endParaRPr lang="en-GB"/>
          </a:p>
        </p:txBody>
      </p:sp>
    </p:spTree>
    <p:extLst>
      <p:ext uri="{BB962C8B-B14F-4D97-AF65-F5344CB8AC3E}">
        <p14:creationId xmlns:p14="http://schemas.microsoft.com/office/powerpoint/2010/main" val="323977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3A5993-77F5-4CD5-AD32-282BC652730E}"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E1A8C4-3826-4587-BEFE-797A26EAFEA0}" type="slidenum">
              <a:rPr lang="en-GB" smtClean="0"/>
              <a:t>‹#›</a:t>
            </a:fld>
            <a:endParaRPr lang="en-GB"/>
          </a:p>
        </p:txBody>
      </p:sp>
    </p:spTree>
    <p:extLst>
      <p:ext uri="{BB962C8B-B14F-4D97-AF65-F5344CB8AC3E}">
        <p14:creationId xmlns:p14="http://schemas.microsoft.com/office/powerpoint/2010/main" val="3484160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3A5993-77F5-4CD5-AD32-282BC652730E}"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E1A8C4-3826-4587-BEFE-797A26EAFEA0}"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34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3A5993-77F5-4CD5-AD32-282BC652730E}" type="datetimeFigureOut">
              <a:rPr lang="en-GB" smtClean="0"/>
              <a:t>16/11/2021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E1A8C4-3826-4587-BEFE-797A26EAFEA0}" type="slidenum">
              <a:rPr lang="en-GB" smtClean="0"/>
              <a:t>‹#›</a:t>
            </a:fld>
            <a:endParaRPr lang="en-GB"/>
          </a:p>
        </p:txBody>
      </p:sp>
    </p:spTree>
    <p:extLst>
      <p:ext uri="{BB962C8B-B14F-4D97-AF65-F5344CB8AC3E}">
        <p14:creationId xmlns:p14="http://schemas.microsoft.com/office/powerpoint/2010/main" val="53962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3A5993-77F5-4CD5-AD32-282BC652730E}" type="datetimeFigureOut">
              <a:rPr lang="en-GB" smtClean="0"/>
              <a:t>16/11/2021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E1A8C4-3826-4587-BEFE-797A26EAFEA0}" type="slidenum">
              <a:rPr lang="en-GB" smtClean="0"/>
              <a:t>‹#›</a:t>
            </a:fld>
            <a:endParaRPr lang="en-GB"/>
          </a:p>
        </p:txBody>
      </p:sp>
    </p:spTree>
    <p:extLst>
      <p:ext uri="{BB962C8B-B14F-4D97-AF65-F5344CB8AC3E}">
        <p14:creationId xmlns:p14="http://schemas.microsoft.com/office/powerpoint/2010/main" val="77483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3A5993-77F5-4CD5-AD32-282BC652730E}" type="datetimeFigureOut">
              <a:rPr lang="en-GB" smtClean="0"/>
              <a:t>16/11/2021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E1A8C4-3826-4587-BEFE-797A26EAFEA0}" type="slidenum">
              <a:rPr lang="en-GB" smtClean="0"/>
              <a:t>‹#›</a:t>
            </a:fld>
            <a:endParaRPr lang="en-GB"/>
          </a:p>
        </p:txBody>
      </p:sp>
    </p:spTree>
    <p:extLst>
      <p:ext uri="{BB962C8B-B14F-4D97-AF65-F5344CB8AC3E}">
        <p14:creationId xmlns:p14="http://schemas.microsoft.com/office/powerpoint/2010/main" val="2765995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C3A5993-77F5-4CD5-AD32-282BC652730E}" type="datetimeFigureOut">
              <a:rPr lang="en-GB" smtClean="0"/>
              <a:t>16/11/2021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58E1A8C4-3826-4587-BEFE-797A26EAFEA0}" type="slidenum">
              <a:rPr lang="en-GB" smtClean="0"/>
              <a:t>‹#›</a:t>
            </a:fld>
            <a:endParaRPr lang="en-GB"/>
          </a:p>
        </p:txBody>
      </p:sp>
    </p:spTree>
    <p:extLst>
      <p:ext uri="{BB962C8B-B14F-4D97-AF65-F5344CB8AC3E}">
        <p14:creationId xmlns:p14="http://schemas.microsoft.com/office/powerpoint/2010/main" val="2828613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C3A5993-77F5-4CD5-AD32-282BC652730E}" type="datetimeFigureOut">
              <a:rPr lang="en-GB" smtClean="0"/>
              <a:t>16/11/2021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8E1A8C4-3826-4587-BEFE-797A26EAFEA0}" type="slidenum">
              <a:rPr lang="en-GB" smtClean="0"/>
              <a:t>‹#›</a:t>
            </a:fld>
            <a:endParaRPr lang="en-GB"/>
          </a:p>
        </p:txBody>
      </p:sp>
    </p:spTree>
    <p:extLst>
      <p:ext uri="{BB962C8B-B14F-4D97-AF65-F5344CB8AC3E}">
        <p14:creationId xmlns:p14="http://schemas.microsoft.com/office/powerpoint/2010/main" val="233285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3A5993-77F5-4CD5-AD32-282BC652730E}" type="datetimeFigureOut">
              <a:rPr lang="en-GB" smtClean="0"/>
              <a:t>16/11/2021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E1A8C4-3826-4587-BEFE-797A26EAFEA0}" type="slidenum">
              <a:rPr lang="en-GB" smtClean="0"/>
              <a:t>‹#›</a:t>
            </a:fld>
            <a:endParaRPr lang="en-GB"/>
          </a:p>
        </p:txBody>
      </p:sp>
    </p:spTree>
    <p:extLst>
      <p:ext uri="{BB962C8B-B14F-4D97-AF65-F5344CB8AC3E}">
        <p14:creationId xmlns:p14="http://schemas.microsoft.com/office/powerpoint/2010/main" val="273839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C3A5993-77F5-4CD5-AD32-282BC652730E}" type="datetimeFigureOut">
              <a:rPr lang="en-GB" smtClean="0"/>
              <a:t>16/11/2021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8E1A8C4-3826-4587-BEFE-797A26EAFEA0}"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7806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latin typeface="Century Gothic" panose="020B0502020202020204" pitchFamily="34" charset="0"/>
              </a:rPr>
              <a:t>Triple Science Option</a:t>
            </a:r>
          </a:p>
        </p:txBody>
      </p:sp>
      <p:sp>
        <p:nvSpPr>
          <p:cNvPr id="4" name="Content Placeholder 3"/>
          <p:cNvSpPr>
            <a:spLocks noGrp="1"/>
          </p:cNvSpPr>
          <p:nvPr>
            <p:ph sz="half" idx="1"/>
          </p:nvPr>
        </p:nvSpPr>
        <p:spPr>
          <a:xfrm>
            <a:off x="268448" y="1845733"/>
            <a:ext cx="6216242" cy="4328563"/>
          </a:xfrm>
        </p:spPr>
        <p:txBody>
          <a:bodyPr>
            <a:normAutofit fontScale="92500" lnSpcReduction="20000"/>
          </a:bodyPr>
          <a:lstStyle/>
          <a:p>
            <a:r>
              <a:rPr lang="en-GB" sz="1800" b="1" u="sng">
                <a:latin typeface="Century Gothic" panose="020B0502020202020204" pitchFamily="34" charset="0"/>
              </a:rPr>
              <a:t>Triple Science</a:t>
            </a:r>
          </a:p>
          <a:p>
            <a:r>
              <a:rPr lang="en-GB" sz="1800" b="1" u="sng">
                <a:latin typeface="Century Gothic" panose="020B0502020202020204" pitchFamily="34" charset="0"/>
              </a:rPr>
              <a:t>Optional Subject – you choose to study it</a:t>
            </a:r>
          </a:p>
          <a:p>
            <a:r>
              <a:rPr lang="en-GB" sz="1800">
                <a:latin typeface="Century Gothic" panose="020B0502020202020204" pitchFamily="34" charset="0"/>
              </a:rPr>
              <a:t>3 GCSEs in Biology, Chemistry and Physics</a:t>
            </a:r>
          </a:p>
          <a:p>
            <a:r>
              <a:rPr lang="en-GB" sz="1800">
                <a:latin typeface="Century Gothic" panose="020B0502020202020204" pitchFamily="34" charset="0"/>
              </a:rPr>
              <a:t>AQA exam board</a:t>
            </a:r>
          </a:p>
          <a:p>
            <a:r>
              <a:rPr lang="en-GB" sz="1800">
                <a:latin typeface="Century Gothic" panose="020B0502020202020204" pitchFamily="34" charset="0"/>
              </a:rPr>
              <a:t>6 exams of 1hour and 45 minutes each </a:t>
            </a:r>
          </a:p>
          <a:p>
            <a:r>
              <a:rPr lang="en-GB" sz="1800">
                <a:latin typeface="Century Gothic" panose="020B0502020202020204" pitchFamily="34" charset="0"/>
              </a:rPr>
              <a:t>Grade per subject based on combined results from 2 exams (e.g. Biology paper 1 and 2)</a:t>
            </a:r>
          </a:p>
          <a:p>
            <a:r>
              <a:rPr lang="en-GB" sz="1800">
                <a:latin typeface="Century Gothic" panose="020B0502020202020204" pitchFamily="34" charset="0"/>
              </a:rPr>
              <a:t>10 hours of core study per fortnight plus 5 hours option time</a:t>
            </a:r>
          </a:p>
          <a:p>
            <a:r>
              <a:rPr lang="en-GB" sz="1800">
                <a:latin typeface="Century Gothic" panose="020B0502020202020204" pitchFamily="34" charset="0"/>
              </a:rPr>
              <a:t>Up to 30% of marks from maths questions</a:t>
            </a:r>
          </a:p>
          <a:p>
            <a:r>
              <a:rPr lang="en-GB" sz="1800">
                <a:latin typeface="Century Gothic" panose="020B0502020202020204" pitchFamily="34" charset="0"/>
              </a:rPr>
              <a:t>Extra Science content covered at extra depth and challenge</a:t>
            </a:r>
          </a:p>
          <a:p>
            <a:r>
              <a:rPr lang="en-GB" sz="1800">
                <a:latin typeface="Century Gothic" panose="020B0502020202020204" pitchFamily="34" charset="0"/>
              </a:rPr>
              <a:t>Requirement: Science target grade of L6</a:t>
            </a:r>
          </a:p>
          <a:p>
            <a:endParaRPr lang="en-GB" sz="2400"/>
          </a:p>
        </p:txBody>
      </p:sp>
      <p:sp>
        <p:nvSpPr>
          <p:cNvPr id="5" name="Content Placeholder 4"/>
          <p:cNvSpPr>
            <a:spLocks noGrp="1"/>
          </p:cNvSpPr>
          <p:nvPr>
            <p:ph sz="half" idx="2"/>
          </p:nvPr>
        </p:nvSpPr>
        <p:spPr>
          <a:xfrm>
            <a:off x="6652470" y="1845735"/>
            <a:ext cx="5444454" cy="4023360"/>
          </a:xfrm>
        </p:spPr>
        <p:txBody>
          <a:bodyPr>
            <a:normAutofit fontScale="92500" lnSpcReduction="20000"/>
          </a:bodyPr>
          <a:lstStyle/>
          <a:p>
            <a:r>
              <a:rPr lang="en-GB" b="1" u="sng">
                <a:latin typeface="Century Gothic" panose="020B0502020202020204" pitchFamily="34" charset="0"/>
              </a:rPr>
              <a:t>Trilogy Award </a:t>
            </a:r>
          </a:p>
          <a:p>
            <a:r>
              <a:rPr lang="en-GB" b="1" u="sng">
                <a:latin typeface="Century Gothic" panose="020B0502020202020204" pitchFamily="34" charset="0"/>
              </a:rPr>
              <a:t>Core subject – all students will study it</a:t>
            </a:r>
          </a:p>
          <a:p>
            <a:r>
              <a:rPr lang="en-GB">
                <a:latin typeface="Century Gothic" panose="020B0502020202020204" pitchFamily="34" charset="0"/>
              </a:rPr>
              <a:t>2 GCSES in science (double award </a:t>
            </a:r>
            <a:r>
              <a:rPr lang="en-GB" err="1">
                <a:latin typeface="Century Gothic" panose="020B0502020202020204" pitchFamily="34" charset="0"/>
              </a:rPr>
              <a:t>eg</a:t>
            </a:r>
            <a:r>
              <a:rPr lang="en-GB">
                <a:latin typeface="Century Gothic" panose="020B0502020202020204" pitchFamily="34" charset="0"/>
              </a:rPr>
              <a:t> 5,6)</a:t>
            </a:r>
          </a:p>
          <a:p>
            <a:r>
              <a:rPr lang="en-GB">
                <a:latin typeface="Century Gothic" panose="020B0502020202020204" pitchFamily="34" charset="0"/>
              </a:rPr>
              <a:t>AQA exam board</a:t>
            </a:r>
          </a:p>
          <a:p>
            <a:r>
              <a:rPr lang="en-GB">
                <a:latin typeface="Century Gothic" panose="020B0502020202020204" pitchFamily="34" charset="0"/>
              </a:rPr>
              <a:t>6 exams of 1hour and 15minutes each </a:t>
            </a:r>
          </a:p>
          <a:p>
            <a:r>
              <a:rPr lang="en-GB">
                <a:latin typeface="Century Gothic" panose="020B0502020202020204" pitchFamily="34" charset="0"/>
              </a:rPr>
              <a:t>2 grades awarded based on combined total from the 6 science papers</a:t>
            </a:r>
          </a:p>
          <a:p>
            <a:r>
              <a:rPr lang="en-GB">
                <a:latin typeface="Century Gothic" panose="020B0502020202020204" pitchFamily="34" charset="0"/>
              </a:rPr>
              <a:t>10 hours of core study per fortnight</a:t>
            </a:r>
          </a:p>
          <a:p>
            <a:r>
              <a:rPr lang="en-GB">
                <a:latin typeface="Century Gothic" panose="020B0502020202020204" pitchFamily="34" charset="0"/>
              </a:rPr>
              <a:t>Up to 30% of marks from maths questions</a:t>
            </a:r>
          </a:p>
          <a:p>
            <a:endParaRPr lang="en-GB"/>
          </a:p>
          <a:p>
            <a:endParaRPr lang="en-GB"/>
          </a:p>
          <a:p>
            <a:endParaRPr lang="en-GB"/>
          </a:p>
        </p:txBody>
      </p:sp>
      <p:pic>
        <p:nvPicPr>
          <p:cNvPr id="6" name="Picture 5"/>
          <p:cNvPicPr>
            <a:picLocks noChangeAspect="1"/>
          </p:cNvPicPr>
          <p:nvPr/>
        </p:nvPicPr>
        <p:blipFill rotWithShape="1">
          <a:blip r:embed="rId2"/>
          <a:srcRect l="13405" t="41392" r="73670" b="36903"/>
          <a:stretch/>
        </p:blipFill>
        <p:spPr>
          <a:xfrm>
            <a:off x="10672959" y="286603"/>
            <a:ext cx="1158256" cy="1094057"/>
          </a:xfrm>
          <a:prstGeom prst="rect">
            <a:avLst/>
          </a:prstGeom>
        </p:spPr>
      </p:pic>
    </p:spTree>
    <p:extLst>
      <p:ext uri="{BB962C8B-B14F-4D97-AF65-F5344CB8AC3E}">
        <p14:creationId xmlns:p14="http://schemas.microsoft.com/office/powerpoint/2010/main" val="528029458"/>
      </p:ext>
    </p:extLst>
  </p:cSld>
  <p:clrMapOvr>
    <a:masterClrMapping/>
  </p:clrMapOvr>
  <mc:AlternateContent xmlns:mc="http://schemas.openxmlformats.org/markup-compatibility/2006">
    <mc:Choice xmlns:p14="http://schemas.microsoft.com/office/powerpoint/2010/main" Requires="p14">
      <p:transition spd="slow" p14:dur="2000" advTm="221850"/>
    </mc:Choice>
    <mc:Fallback>
      <p:transition spd="slow" advTm="22185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10058400" cy="876153"/>
          </a:xfrm>
        </p:spPr>
        <p:txBody>
          <a:bodyPr/>
          <a:lstStyle/>
          <a:p>
            <a:r>
              <a:rPr lang="en-GB" b="1">
                <a:latin typeface="Century Gothic" panose="020B0502020202020204" pitchFamily="34" charset="0"/>
              </a:rPr>
              <a:t>Frequently Asked Questions</a:t>
            </a:r>
          </a:p>
        </p:txBody>
      </p:sp>
      <p:pic>
        <p:nvPicPr>
          <p:cNvPr id="6" name="Picture 5"/>
          <p:cNvPicPr>
            <a:picLocks noChangeAspect="1"/>
          </p:cNvPicPr>
          <p:nvPr/>
        </p:nvPicPr>
        <p:blipFill rotWithShape="1">
          <a:blip r:embed="rId2"/>
          <a:srcRect l="13405" t="41392" r="73670" b="36903"/>
          <a:stretch/>
        </p:blipFill>
        <p:spPr>
          <a:xfrm>
            <a:off x="10672959" y="286603"/>
            <a:ext cx="1158256" cy="1094057"/>
          </a:xfrm>
          <a:prstGeom prst="rect">
            <a:avLst/>
          </a:prstGeom>
        </p:spPr>
      </p:pic>
      <p:sp>
        <p:nvSpPr>
          <p:cNvPr id="3" name="TextBox 2"/>
          <p:cNvSpPr txBox="1"/>
          <p:nvPr/>
        </p:nvSpPr>
        <p:spPr>
          <a:xfrm>
            <a:off x="0" y="876153"/>
            <a:ext cx="11575841" cy="4524315"/>
          </a:xfrm>
          <a:prstGeom prst="rect">
            <a:avLst/>
          </a:prstGeom>
          <a:noFill/>
        </p:spPr>
        <p:txBody>
          <a:bodyPr wrap="square" rtlCol="0">
            <a:spAutoFit/>
          </a:bodyPr>
          <a:lstStyle/>
          <a:p>
            <a:r>
              <a:rPr lang="en-GB" b="1" u="sng">
                <a:latin typeface="Century Gothic" panose="020B0502020202020204" pitchFamily="34" charset="0"/>
              </a:rPr>
              <a:t>Can I still do science A Levels if I don’t do triple?</a:t>
            </a:r>
          </a:p>
          <a:p>
            <a:r>
              <a:rPr lang="en-GB" i="1">
                <a:latin typeface="Century Gothic" panose="020B0502020202020204" pitchFamily="34" charset="0"/>
              </a:rPr>
              <a:t>Yes, of course. Sixth forms would rather you had two strong grades in science rather than 3 lower grades. However, be aware that some students on you’re a level course may have studied triple sciences, so you may have some catching up to do.</a:t>
            </a:r>
          </a:p>
          <a:p>
            <a:endParaRPr lang="en-GB">
              <a:latin typeface="Century Gothic" panose="020B0502020202020204" pitchFamily="34" charset="0"/>
            </a:endParaRPr>
          </a:p>
          <a:p>
            <a:r>
              <a:rPr lang="en-GB" b="1" u="sng">
                <a:latin typeface="Century Gothic" panose="020B0502020202020204" pitchFamily="34" charset="0"/>
              </a:rPr>
              <a:t>Can I study Biology and chemistry and not physics?</a:t>
            </a:r>
          </a:p>
          <a:p>
            <a:r>
              <a:rPr lang="en-GB" i="1">
                <a:latin typeface="Century Gothic" panose="020B0502020202020204" pitchFamily="34" charset="0"/>
              </a:rPr>
              <a:t>No, you have to study all 3 sciences to ensure you have a balanced knowledge</a:t>
            </a:r>
          </a:p>
          <a:p>
            <a:endParaRPr lang="en-GB" i="1">
              <a:latin typeface="Century Gothic" panose="020B0502020202020204" pitchFamily="34" charset="0"/>
            </a:endParaRPr>
          </a:p>
          <a:p>
            <a:r>
              <a:rPr lang="en-GB" b="1" u="sng">
                <a:latin typeface="Century Gothic" panose="020B0502020202020204" pitchFamily="34" charset="0"/>
              </a:rPr>
              <a:t>Can I study triple science in core science time?</a:t>
            </a:r>
          </a:p>
          <a:p>
            <a:r>
              <a:rPr lang="en-GB" i="1">
                <a:latin typeface="Century Gothic" panose="020B0502020202020204" pitchFamily="34" charset="0"/>
              </a:rPr>
              <a:t>No. We have reviewed the content and teaching of triple science and believe that, in order to teach the course in sufficient depth, it needs to have the additional time required of an option subject.</a:t>
            </a:r>
          </a:p>
          <a:p>
            <a:endParaRPr lang="en-GB">
              <a:latin typeface="Century Gothic" panose="020B0502020202020204" pitchFamily="34" charset="0"/>
            </a:endParaRPr>
          </a:p>
          <a:p>
            <a:r>
              <a:rPr lang="en-GB" b="1" u="sng">
                <a:latin typeface="Century Gothic" panose="020B0502020202020204" pitchFamily="34" charset="0"/>
              </a:rPr>
              <a:t>I love science but only have a target grade of a 4. Can I still take Triple Science?</a:t>
            </a:r>
          </a:p>
          <a:p>
            <a:r>
              <a:rPr lang="en-GB" i="1">
                <a:latin typeface="Century Gothic" panose="020B0502020202020204" pitchFamily="34" charset="0"/>
              </a:rPr>
              <a:t>Unfortunately not. The increased science and maths challenge of the course means only students with high grades should take it. It is much better to follow double science and secure 2 strong grades. </a:t>
            </a:r>
          </a:p>
          <a:p>
            <a:endParaRPr lang="en-GB">
              <a:latin typeface="Century Gothic" panose="020B0502020202020204" pitchFamily="34" charset="0"/>
            </a:endParaRPr>
          </a:p>
        </p:txBody>
      </p:sp>
    </p:spTree>
    <p:extLst>
      <p:ext uri="{BB962C8B-B14F-4D97-AF65-F5344CB8AC3E}">
        <p14:creationId xmlns:p14="http://schemas.microsoft.com/office/powerpoint/2010/main" val="3136239028"/>
      </p:ext>
    </p:extLst>
  </p:cSld>
  <p:clrMapOvr>
    <a:masterClrMapping/>
  </p:clrMapOvr>
  <mc:AlternateContent xmlns:mc="http://schemas.openxmlformats.org/markup-compatibility/2006">
    <mc:Choice xmlns:p14="http://schemas.microsoft.com/office/powerpoint/2010/main" Requires="p14">
      <p:transition spd="slow" p14:dur="2000" advTm="139703"/>
    </mc:Choice>
    <mc:Fallback>
      <p:transition spd="slow" advTm="13970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603"/>
            <a:ext cx="11831215" cy="1450757"/>
          </a:xfrm>
        </p:spPr>
        <p:txBody>
          <a:bodyPr/>
          <a:lstStyle/>
          <a:p>
            <a:r>
              <a:rPr lang="en-GB" b="1">
                <a:latin typeface="Century Gothic" panose="020B0502020202020204" pitchFamily="34" charset="0"/>
              </a:rPr>
              <a:t>So what is the benefit of triple science?</a:t>
            </a:r>
          </a:p>
        </p:txBody>
      </p:sp>
      <p:pic>
        <p:nvPicPr>
          <p:cNvPr id="6" name="Picture 5"/>
          <p:cNvPicPr>
            <a:picLocks noChangeAspect="1"/>
          </p:cNvPicPr>
          <p:nvPr/>
        </p:nvPicPr>
        <p:blipFill rotWithShape="1">
          <a:blip r:embed="rId2"/>
          <a:srcRect l="13405" t="41392" r="73670" b="36903"/>
          <a:stretch/>
        </p:blipFill>
        <p:spPr>
          <a:xfrm>
            <a:off x="11033744" y="0"/>
            <a:ext cx="1158256" cy="1094057"/>
          </a:xfrm>
          <a:prstGeom prst="rect">
            <a:avLst/>
          </a:prstGeom>
        </p:spPr>
      </p:pic>
      <p:sp>
        <p:nvSpPr>
          <p:cNvPr id="3" name="TextBox 2"/>
          <p:cNvSpPr txBox="1"/>
          <p:nvPr/>
        </p:nvSpPr>
        <p:spPr>
          <a:xfrm>
            <a:off x="443769" y="1770083"/>
            <a:ext cx="11601974" cy="4801314"/>
          </a:xfrm>
          <a:prstGeom prst="rect">
            <a:avLst/>
          </a:prstGeom>
          <a:noFill/>
        </p:spPr>
        <p:txBody>
          <a:bodyPr wrap="square" rtlCol="0">
            <a:spAutoFit/>
          </a:bodyPr>
          <a:lstStyle/>
          <a:p>
            <a:pPr marL="342900" indent="-342900">
              <a:buAutoNum type="arabicPeriod"/>
            </a:pPr>
            <a:r>
              <a:rPr lang="en-GB" sz="2400">
                <a:latin typeface="Century Gothic" panose="020B0502020202020204" pitchFamily="34" charset="0"/>
              </a:rPr>
              <a:t>Well respected by sixth forms and universities</a:t>
            </a:r>
          </a:p>
          <a:p>
            <a:pPr marL="342900" indent="-342900">
              <a:buAutoNum type="arabicPeriod"/>
            </a:pPr>
            <a:endParaRPr lang="en-GB" sz="2400">
              <a:latin typeface="Century Gothic" panose="020B0502020202020204" pitchFamily="34" charset="0"/>
            </a:endParaRPr>
          </a:p>
          <a:p>
            <a:pPr marL="342900" indent="-342900">
              <a:buAutoNum type="arabicPeriod"/>
            </a:pPr>
            <a:r>
              <a:rPr lang="en-GB" sz="2400">
                <a:latin typeface="Century Gothic" panose="020B0502020202020204" pitchFamily="34" charset="0"/>
              </a:rPr>
              <a:t>Essential for many careers, from Medical professionals (</a:t>
            </a:r>
            <a:r>
              <a:rPr lang="en-GB" sz="2400" err="1">
                <a:latin typeface="Century Gothic" panose="020B0502020202020204" pitchFamily="34" charset="0"/>
              </a:rPr>
              <a:t>eg</a:t>
            </a:r>
            <a:r>
              <a:rPr lang="en-GB" sz="2400">
                <a:latin typeface="Century Gothic" panose="020B0502020202020204" pitchFamily="34" charset="0"/>
              </a:rPr>
              <a:t> doctor, nurse) to pilots, sports therapists and engineers</a:t>
            </a:r>
          </a:p>
          <a:p>
            <a:pPr marL="342900" indent="-342900">
              <a:buAutoNum type="arabicPeriod"/>
            </a:pPr>
            <a:endParaRPr lang="en-GB" sz="2400">
              <a:latin typeface="Century Gothic" panose="020B0502020202020204" pitchFamily="34" charset="0"/>
            </a:endParaRPr>
          </a:p>
          <a:p>
            <a:pPr marL="342900" indent="-342900">
              <a:buAutoNum type="arabicPeriod"/>
            </a:pPr>
            <a:r>
              <a:rPr lang="en-GB" sz="2400">
                <a:latin typeface="Century Gothic" panose="020B0502020202020204" pitchFamily="34" charset="0"/>
              </a:rPr>
              <a:t>Encourages you to think and reach an opinion on the essential topics of our time, such as climate change, vaccinations and energy resources</a:t>
            </a:r>
          </a:p>
          <a:p>
            <a:pPr marL="342900" indent="-342900">
              <a:buAutoNum type="arabicPeriod"/>
            </a:pPr>
            <a:endParaRPr lang="en-GB" sz="2400">
              <a:latin typeface="Century Gothic" panose="020B0502020202020204" pitchFamily="34" charset="0"/>
            </a:endParaRPr>
          </a:p>
          <a:p>
            <a:pPr marL="342900" indent="-342900">
              <a:buAutoNum type="arabicPeriod"/>
            </a:pPr>
            <a:r>
              <a:rPr lang="en-GB" sz="2400">
                <a:latin typeface="Century Gothic" panose="020B0502020202020204" pitchFamily="34" charset="0"/>
              </a:rPr>
              <a:t>Teaches many cross-curricular skills such as investigative skills, team work and collaboration and maths skills</a:t>
            </a:r>
          </a:p>
          <a:p>
            <a:pPr marL="342900" indent="-342900">
              <a:buAutoNum type="arabicPeriod"/>
            </a:pPr>
            <a:endParaRPr lang="en-GB" sz="2400">
              <a:latin typeface="Century Gothic" panose="020B0502020202020204" pitchFamily="34" charset="0"/>
            </a:endParaRPr>
          </a:p>
          <a:p>
            <a:pPr marL="342900" indent="-342900">
              <a:buAutoNum type="arabicPeriod"/>
            </a:pPr>
            <a:r>
              <a:rPr lang="en-GB" sz="2400">
                <a:latin typeface="Century Gothic" panose="020B0502020202020204" pitchFamily="34" charset="0"/>
              </a:rPr>
              <a:t>It future proofs you for jobs that may not exist yet!</a:t>
            </a:r>
          </a:p>
          <a:p>
            <a:endParaRPr lang="en-GB">
              <a:latin typeface="Century Gothic" panose="020B0502020202020204" pitchFamily="34" charset="0"/>
            </a:endParaRPr>
          </a:p>
        </p:txBody>
      </p:sp>
    </p:spTree>
    <p:extLst>
      <p:ext uri="{BB962C8B-B14F-4D97-AF65-F5344CB8AC3E}">
        <p14:creationId xmlns:p14="http://schemas.microsoft.com/office/powerpoint/2010/main" val="1393565726"/>
      </p:ext>
    </p:extLst>
  </p:cSld>
  <p:clrMapOvr>
    <a:masterClrMapping/>
  </p:clrMapOvr>
  <mc:AlternateContent xmlns:mc="http://schemas.openxmlformats.org/markup-compatibility/2006">
    <mc:Choice xmlns:p14="http://schemas.microsoft.com/office/powerpoint/2010/main" Requires="p14">
      <p:transition spd="slow" p14:dur="2000" advTm="127981"/>
    </mc:Choice>
    <mc:Fallback>
      <p:transition spd="slow" advTm="12798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063750" y="188913"/>
            <a:ext cx="7772400" cy="1143000"/>
          </a:xfrm>
        </p:spPr>
        <p:txBody>
          <a:bodyPr>
            <a:normAutofit fontScale="90000"/>
          </a:bodyPr>
          <a:lstStyle/>
          <a:p>
            <a:r>
              <a:rPr lang="en-GB" altLang="en-US">
                <a:latin typeface="Century Gothic" panose="020B0502020202020204" pitchFamily="34" charset="0"/>
              </a:rPr>
              <a:t>Future proof your career….</a:t>
            </a:r>
          </a:p>
        </p:txBody>
      </p:sp>
      <p:sp>
        <p:nvSpPr>
          <p:cNvPr id="5123" name="Content Placeholder 2"/>
          <p:cNvSpPr>
            <a:spLocks noGrp="1"/>
          </p:cNvSpPr>
          <p:nvPr>
            <p:ph sz="half" idx="1"/>
          </p:nvPr>
        </p:nvSpPr>
        <p:spPr>
          <a:xfrm>
            <a:off x="827235" y="2071925"/>
            <a:ext cx="4176713" cy="4114800"/>
          </a:xfrm>
        </p:spPr>
        <p:txBody>
          <a:bodyPr/>
          <a:lstStyle/>
          <a:p>
            <a:r>
              <a:rPr lang="en-GB" altLang="en-US">
                <a:latin typeface="Century Gothic" panose="020B0502020202020204" pitchFamily="34" charset="0"/>
              </a:rPr>
              <a:t>Develops wide range of skills:</a:t>
            </a:r>
          </a:p>
          <a:p>
            <a:pPr lvl="1"/>
            <a:r>
              <a:rPr lang="en-GB" altLang="en-US">
                <a:latin typeface="Century Gothic" panose="020B0502020202020204" pitchFamily="34" charset="0"/>
              </a:rPr>
              <a:t>Data analysis and presentation</a:t>
            </a:r>
          </a:p>
          <a:p>
            <a:pPr lvl="1"/>
            <a:r>
              <a:rPr lang="en-GB" altLang="en-US">
                <a:latin typeface="Century Gothic" panose="020B0502020202020204" pitchFamily="34" charset="0"/>
              </a:rPr>
              <a:t>Interpretation of evidence</a:t>
            </a:r>
          </a:p>
          <a:p>
            <a:pPr lvl="1"/>
            <a:r>
              <a:rPr lang="en-GB" altLang="en-US">
                <a:latin typeface="Century Gothic" panose="020B0502020202020204" pitchFamily="34" charset="0"/>
              </a:rPr>
              <a:t>Evaluation of evidence</a:t>
            </a:r>
          </a:p>
          <a:p>
            <a:pPr lvl="1"/>
            <a:r>
              <a:rPr lang="en-GB" altLang="en-US">
                <a:latin typeface="Century Gothic" panose="020B0502020202020204" pitchFamily="34" charset="0"/>
              </a:rPr>
              <a:t>Development of arguments</a:t>
            </a:r>
          </a:p>
          <a:p>
            <a:pPr lvl="1"/>
            <a:endParaRPr lang="en-GB" altLang="en-US">
              <a:latin typeface="Century Gothic" panose="020B0502020202020204" pitchFamily="34" charset="0"/>
            </a:endParaRPr>
          </a:p>
          <a:p>
            <a:pPr lvl="1"/>
            <a:r>
              <a:rPr lang="en-GB" altLang="en-US">
                <a:latin typeface="Century Gothic" panose="020B0502020202020204" pitchFamily="34" charset="0"/>
              </a:rPr>
              <a:t>Balance of softer descriptive skills and harder data skills</a:t>
            </a:r>
          </a:p>
        </p:txBody>
      </p:sp>
      <p:sp>
        <p:nvSpPr>
          <p:cNvPr id="5124" name="Content Placeholder 3"/>
          <p:cNvSpPr>
            <a:spLocks noGrp="1"/>
          </p:cNvSpPr>
          <p:nvPr>
            <p:ph sz="half" idx="2"/>
          </p:nvPr>
        </p:nvSpPr>
        <p:spPr>
          <a:xfrm>
            <a:off x="5639486" y="1996045"/>
            <a:ext cx="4895850" cy="4114800"/>
          </a:xfrm>
        </p:spPr>
        <p:txBody>
          <a:bodyPr/>
          <a:lstStyle/>
          <a:p>
            <a:pPr marL="0" indent="0">
              <a:buNone/>
            </a:pPr>
            <a:r>
              <a:rPr lang="en-GB" altLang="en-US">
                <a:latin typeface="Century Gothic" panose="020B0502020202020204" pitchFamily="34" charset="0"/>
              </a:rPr>
              <a:t>Careers that definitely benefit from Triple Science:</a:t>
            </a:r>
          </a:p>
          <a:p>
            <a:pPr>
              <a:buFont typeface="Courier New" panose="02070309020205020404" pitchFamily="49" charset="0"/>
              <a:buChar char="o"/>
            </a:pPr>
            <a:r>
              <a:rPr lang="en-GB" altLang="en-US">
                <a:latin typeface="Century Gothic" panose="020B0502020202020204" pitchFamily="34" charset="0"/>
              </a:rPr>
              <a:t> Medicine </a:t>
            </a:r>
          </a:p>
          <a:p>
            <a:pPr>
              <a:buFont typeface="Courier New" panose="02070309020205020404" pitchFamily="49" charset="0"/>
              <a:buChar char="o"/>
            </a:pPr>
            <a:r>
              <a:rPr lang="en-GB" altLang="en-US">
                <a:latin typeface="Century Gothic" panose="020B0502020202020204" pitchFamily="34" charset="0"/>
              </a:rPr>
              <a:t> Engineering</a:t>
            </a:r>
          </a:p>
          <a:p>
            <a:pPr>
              <a:buFont typeface="Courier New" panose="02070309020205020404" pitchFamily="49" charset="0"/>
              <a:buChar char="o"/>
            </a:pPr>
            <a:r>
              <a:rPr lang="en-GB" altLang="en-US">
                <a:latin typeface="Century Gothic" panose="020B0502020202020204" pitchFamily="34" charset="0"/>
              </a:rPr>
              <a:t> Animal care</a:t>
            </a:r>
          </a:p>
          <a:p>
            <a:pPr>
              <a:buFont typeface="Courier New" panose="02070309020205020404" pitchFamily="49" charset="0"/>
              <a:buChar char="o"/>
            </a:pPr>
            <a:r>
              <a:rPr lang="en-GB" altLang="en-US">
                <a:latin typeface="Century Gothic" panose="020B0502020202020204" pitchFamily="34" charset="0"/>
              </a:rPr>
              <a:t> Modern media</a:t>
            </a:r>
          </a:p>
          <a:p>
            <a:pPr marL="0" indent="0">
              <a:buNone/>
            </a:pPr>
            <a:endParaRPr lang="en-GB" altLang="en-US">
              <a:latin typeface="Century Gothic" panose="020B0502020202020204" pitchFamily="34" charset="0"/>
            </a:endParaRPr>
          </a:p>
          <a:p>
            <a:endParaRPr lang="en-GB" altLang="en-US">
              <a:latin typeface="Century Gothic" panose="020B0502020202020204" pitchFamily="34" charset="0"/>
            </a:endParaRPr>
          </a:p>
          <a:p>
            <a:endParaRPr lang="en-GB" altLang="en-US"/>
          </a:p>
          <a:p>
            <a:endParaRPr lang="en-GB" altLang="en-US"/>
          </a:p>
        </p:txBody>
      </p:sp>
    </p:spTree>
    <p:extLst>
      <p:ext uri="{BB962C8B-B14F-4D97-AF65-F5344CB8AC3E}">
        <p14:creationId xmlns:p14="http://schemas.microsoft.com/office/powerpoint/2010/main" val="571431231"/>
      </p:ext>
    </p:extLst>
  </p:cSld>
  <p:clrMapOvr>
    <a:masterClrMapping/>
  </p:clrMapOvr>
  <mc:AlternateContent xmlns:mc="http://schemas.openxmlformats.org/markup-compatibility/2006">
    <mc:Choice xmlns:p14="http://schemas.microsoft.com/office/powerpoint/2010/main" Requires="p14">
      <p:transition spd="slow" p14:dur="2000" advClick="0" advTm="119018"/>
    </mc:Choice>
    <mc:Fallback>
      <p:transition spd="slow" advClick="0" advTm="119018"/>
    </mc:Fallback>
  </mc:AlternateContent>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486</Words>
  <Application>Microsoft Office PowerPoint</Application>
  <PresentationFormat>Widescreen</PresentationFormat>
  <Paragraphs>57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Calibri Light</vt:lpstr>
      <vt:lpstr>Century Gothic</vt:lpstr>
      <vt:lpstr>Courier New</vt:lpstr>
      <vt:lpstr>Retrospect</vt:lpstr>
      <vt:lpstr>Triple Science Option</vt:lpstr>
      <vt:lpstr>Frequently Asked Questions</vt:lpstr>
      <vt:lpstr>So what is the benefit of triple science?</vt:lpstr>
      <vt:lpstr>Future proof your career….</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Burton Borough  Small Schools</dc:title>
  <dc:creator>Carter, Christine</dc:creator>
  <cp:lastModifiedBy>Court, Rob</cp:lastModifiedBy>
  <cp:revision>1</cp:revision>
  <dcterms:created xsi:type="dcterms:W3CDTF">2017-05-17T12:19:15Z</dcterms:created>
  <dcterms:modified xsi:type="dcterms:W3CDTF">2021-11-16T09:10:37Z</dcterms:modified>
</cp:coreProperties>
</file>