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6" r:id="rId3"/>
    <p:sldId id="262" r:id="rId4"/>
    <p:sldId id="257" r:id="rId5"/>
    <p:sldId id="260" r:id="rId6"/>
    <p:sldId id="261" r:id="rId7"/>
    <p:sldId id="259"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187BF-DDF8-43C3-9137-3DFF9DF2322B}" v="1" dt="2023-06-28T10:31:40.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63" d="100"/>
          <a:sy n="63" d="100"/>
        </p:scale>
        <p:origin x="6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Tom" userId="0f19044a-af07-42eb-b77d-9185a2b2bb0d" providerId="ADAL" clId="{A7A187BF-DDF8-43C3-9137-3DFF9DF2322B}"/>
    <pc:docChg chg="modSld">
      <pc:chgData name="Allen, Tom" userId="0f19044a-af07-42eb-b77d-9185a2b2bb0d" providerId="ADAL" clId="{A7A187BF-DDF8-43C3-9137-3DFF9DF2322B}" dt="2023-06-28T10:31:40.430" v="0"/>
      <pc:docMkLst>
        <pc:docMk/>
      </pc:docMkLst>
      <pc:sldChg chg="modAnim">
        <pc:chgData name="Allen, Tom" userId="0f19044a-af07-42eb-b77d-9185a2b2bb0d" providerId="ADAL" clId="{A7A187BF-DDF8-43C3-9137-3DFF9DF2322B}" dt="2023-06-28T10:31:40.430" v="0"/>
        <pc:sldMkLst>
          <pc:docMk/>
          <pc:sldMk cId="2440402085" sldId="263"/>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9958CF7-E4CA-41CE-A2E8-2771B8C0C987}" type="datetimeFigureOut">
              <a:rPr lang="en-GB" smtClean="0"/>
              <a:t>28/06/2023</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350355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58CF7-E4CA-41CE-A2E8-2771B8C0C987}"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334984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58CF7-E4CA-41CE-A2E8-2771B8C0C987}"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428454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58CF7-E4CA-41CE-A2E8-2771B8C0C987}"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42AE4-34A4-4DEA-9E46-766BF33E77EA}"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24730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58CF7-E4CA-41CE-A2E8-2771B8C0C987}"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421119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9958CF7-E4CA-41CE-A2E8-2771B8C0C987}" type="datetimeFigureOut">
              <a:rPr lang="en-GB" smtClean="0"/>
              <a:t>28/06/2023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395319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9958CF7-E4CA-41CE-A2E8-2771B8C0C987}" type="datetimeFigureOut">
              <a:rPr lang="en-GB" smtClean="0"/>
              <a:t>28/06/2023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2804227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58CF7-E4CA-41CE-A2E8-2771B8C0C987}"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77115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58CF7-E4CA-41CE-A2E8-2771B8C0C987}"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187164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58CF7-E4CA-41CE-A2E8-2771B8C0C987}"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299570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958CF7-E4CA-41CE-A2E8-2771B8C0C987}"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330802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958CF7-E4CA-41CE-A2E8-2771B8C0C987}"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93957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958CF7-E4CA-41CE-A2E8-2771B8C0C987}" type="datetimeFigureOut">
              <a:rPr lang="en-GB" smtClean="0"/>
              <a:t>28/06/2023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282933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958CF7-E4CA-41CE-A2E8-2771B8C0C987}" type="datetimeFigureOut">
              <a:rPr lang="en-GB" smtClean="0"/>
              <a:t>28/06/2023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343452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58CF7-E4CA-41CE-A2E8-2771B8C0C987}" type="datetimeFigureOut">
              <a:rPr lang="en-GB" smtClean="0"/>
              <a:t>28/06/2023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39317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58CF7-E4CA-41CE-A2E8-2771B8C0C987}"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361344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58CF7-E4CA-41CE-A2E8-2771B8C0C987}"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42AE4-34A4-4DEA-9E46-766BF33E77EA}" type="slidenum">
              <a:rPr lang="en-GB" smtClean="0"/>
              <a:t>‹#›</a:t>
            </a:fld>
            <a:endParaRPr lang="en-GB"/>
          </a:p>
        </p:txBody>
      </p:sp>
    </p:spTree>
    <p:extLst>
      <p:ext uri="{BB962C8B-B14F-4D97-AF65-F5344CB8AC3E}">
        <p14:creationId xmlns:p14="http://schemas.microsoft.com/office/powerpoint/2010/main" val="63680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958CF7-E4CA-41CE-A2E8-2771B8C0C987}" type="datetimeFigureOut">
              <a:rPr lang="en-GB" smtClean="0"/>
              <a:t>28/06/2023</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0342AE4-34A4-4DEA-9E46-766BF33E77EA}" type="slidenum">
              <a:rPr lang="en-GB" smtClean="0"/>
              <a:t>‹#›</a:t>
            </a:fld>
            <a:endParaRPr lang="en-GB"/>
          </a:p>
        </p:txBody>
      </p:sp>
    </p:spTree>
    <p:extLst>
      <p:ext uri="{BB962C8B-B14F-4D97-AF65-F5344CB8AC3E}">
        <p14:creationId xmlns:p14="http://schemas.microsoft.com/office/powerpoint/2010/main" val="18756917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LR4xK5ti-j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85734" cy="6858000"/>
          </a:xfrm>
          <a:prstGeom prst="rect">
            <a:avLst/>
          </a:prstGeom>
        </p:spPr>
      </p:pic>
    </p:spTree>
    <p:extLst>
      <p:ext uri="{BB962C8B-B14F-4D97-AF65-F5344CB8AC3E}">
        <p14:creationId xmlns:p14="http://schemas.microsoft.com/office/powerpoint/2010/main" val="222486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dirty="0"/>
              <a:t>Is it OK to clone a human being?</a:t>
            </a:r>
          </a:p>
        </p:txBody>
      </p:sp>
      <p:sp>
        <p:nvSpPr>
          <p:cNvPr id="3" name="Subtitle 2"/>
          <p:cNvSpPr>
            <a:spLocks noGrp="1"/>
          </p:cNvSpPr>
          <p:nvPr>
            <p:ph type="subTitle" idx="1"/>
          </p:nvPr>
        </p:nvSpPr>
        <p:spPr/>
        <p:txBody>
          <a:bodyPr>
            <a:noAutofit/>
          </a:bodyPr>
          <a:lstStyle/>
          <a:p>
            <a:r>
              <a:rPr lang="en-GB" sz="4400" dirty="0"/>
              <a:t>Big Think – due first Friday back after the summer.</a:t>
            </a:r>
          </a:p>
        </p:txBody>
      </p:sp>
      <p:pic>
        <p:nvPicPr>
          <p:cNvPr id="4" name="Picture 3"/>
          <p:cNvPicPr>
            <a:picLocks noChangeAspect="1"/>
          </p:cNvPicPr>
          <p:nvPr/>
        </p:nvPicPr>
        <p:blipFill>
          <a:blip r:embed="rId2"/>
          <a:stretch>
            <a:fillRect/>
          </a:stretch>
        </p:blipFill>
        <p:spPr>
          <a:xfrm>
            <a:off x="8433708" y="4352472"/>
            <a:ext cx="3758292" cy="2505528"/>
          </a:xfrm>
          <a:prstGeom prst="rect">
            <a:avLst/>
          </a:prstGeom>
        </p:spPr>
      </p:pic>
    </p:spTree>
    <p:extLst>
      <p:ext uri="{BB962C8B-B14F-4D97-AF65-F5344CB8AC3E}">
        <p14:creationId xmlns:p14="http://schemas.microsoft.com/office/powerpoint/2010/main" val="2040737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236233"/>
            <a:ext cx="4593771" cy="2583996"/>
          </a:xfrm>
          <a:prstGeom prst="rect">
            <a:avLst/>
          </a:prstGeom>
        </p:spPr>
      </p:pic>
      <p:sp>
        <p:nvSpPr>
          <p:cNvPr id="2" name="Title 1"/>
          <p:cNvSpPr>
            <a:spLocks noGrp="1"/>
          </p:cNvSpPr>
          <p:nvPr>
            <p:ph type="title"/>
          </p:nvPr>
        </p:nvSpPr>
        <p:spPr/>
        <p:txBody>
          <a:bodyPr>
            <a:noAutofit/>
          </a:bodyPr>
          <a:lstStyle/>
          <a:p>
            <a:r>
              <a:rPr lang="en-GB" sz="6600" b="1" dirty="0"/>
              <a:t>What do we mean by ‘cloning’?</a:t>
            </a:r>
          </a:p>
        </p:txBody>
      </p:sp>
      <p:sp>
        <p:nvSpPr>
          <p:cNvPr id="3" name="Content Placeholder 2"/>
          <p:cNvSpPr>
            <a:spLocks noGrp="1"/>
          </p:cNvSpPr>
          <p:nvPr>
            <p:ph idx="1"/>
          </p:nvPr>
        </p:nvSpPr>
        <p:spPr>
          <a:xfrm>
            <a:off x="4593770" y="2271259"/>
            <a:ext cx="7598229" cy="4303712"/>
          </a:xfrm>
          <a:solidFill>
            <a:schemeClr val="tx1">
              <a:lumMod val="50000"/>
            </a:schemeClr>
          </a:solidFill>
        </p:spPr>
        <p:txBody>
          <a:bodyPr>
            <a:normAutofit lnSpcReduction="10000"/>
          </a:bodyPr>
          <a:lstStyle/>
          <a:p>
            <a:r>
              <a:rPr lang="en-GB" sz="4000" dirty="0"/>
              <a:t>Human cloning is the creation of a </a:t>
            </a:r>
            <a:r>
              <a:rPr lang="en-GB" sz="4000" b="1" u="sng" dirty="0"/>
              <a:t>genetically identical </a:t>
            </a:r>
            <a:r>
              <a:rPr lang="en-GB" sz="4000" dirty="0"/>
              <a:t>copy (or clone) of a human. </a:t>
            </a:r>
          </a:p>
          <a:p>
            <a:r>
              <a:rPr lang="en-GB" sz="4000" dirty="0"/>
              <a:t>The term is also often used to refer to the reproduction of human cells and tissue.</a:t>
            </a:r>
          </a:p>
        </p:txBody>
      </p:sp>
    </p:spTree>
    <p:extLst>
      <p:ext uri="{BB962C8B-B14F-4D97-AF65-F5344CB8AC3E}">
        <p14:creationId xmlns:p14="http://schemas.microsoft.com/office/powerpoint/2010/main" val="182795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7200" b="1" dirty="0"/>
              <a:t>3 ways cloning might help us:</a:t>
            </a:r>
          </a:p>
        </p:txBody>
      </p:sp>
      <p:sp>
        <p:nvSpPr>
          <p:cNvPr id="3" name="Content Placeholder 2"/>
          <p:cNvSpPr>
            <a:spLocks noGrp="1"/>
          </p:cNvSpPr>
          <p:nvPr>
            <p:ph idx="1"/>
          </p:nvPr>
        </p:nvSpPr>
        <p:spPr>
          <a:xfrm>
            <a:off x="1141412" y="2249487"/>
            <a:ext cx="9905999" cy="3977142"/>
          </a:xfrm>
        </p:spPr>
        <p:txBody>
          <a:bodyPr>
            <a:noAutofit/>
          </a:bodyPr>
          <a:lstStyle/>
          <a:p>
            <a:r>
              <a:rPr lang="en-GB" sz="3600" dirty="0"/>
              <a:t>Growing new body parts with no fear of rejection</a:t>
            </a:r>
          </a:p>
          <a:p>
            <a:r>
              <a:rPr lang="en-GB" sz="3600" dirty="0"/>
              <a:t>Giving people children</a:t>
            </a:r>
          </a:p>
          <a:p>
            <a:r>
              <a:rPr lang="en-GB" sz="3600" dirty="0"/>
              <a:t>Improving the human race ‘still you, just the best of you.’</a:t>
            </a:r>
          </a:p>
          <a:p>
            <a:r>
              <a:rPr lang="en-GB" sz="3600" dirty="0">
                <a:hlinkClick r:id="rId2"/>
              </a:rPr>
              <a:t>Your possible future - </a:t>
            </a:r>
            <a:r>
              <a:rPr lang="en-GB" sz="3600" dirty="0" err="1">
                <a:hlinkClick r:id="rId2"/>
              </a:rPr>
              <a:t>Gattaca</a:t>
            </a:r>
            <a:r>
              <a:rPr lang="en-GB" sz="3600" dirty="0">
                <a:hlinkClick r:id="rId2"/>
              </a:rPr>
              <a:t> movie clip</a:t>
            </a:r>
            <a:endParaRPr lang="en-GB" sz="3600" dirty="0"/>
          </a:p>
        </p:txBody>
      </p:sp>
      <p:pic>
        <p:nvPicPr>
          <p:cNvPr id="4" name="Picture 3"/>
          <p:cNvPicPr>
            <a:picLocks noChangeAspect="1"/>
          </p:cNvPicPr>
          <p:nvPr/>
        </p:nvPicPr>
        <p:blipFill>
          <a:blip r:embed="rId3"/>
          <a:stretch>
            <a:fillRect/>
          </a:stretch>
        </p:blipFill>
        <p:spPr>
          <a:xfrm>
            <a:off x="8302171" y="403533"/>
            <a:ext cx="3760107" cy="1908539"/>
          </a:xfrm>
          <a:prstGeom prst="rect">
            <a:avLst/>
          </a:prstGeom>
        </p:spPr>
      </p:pic>
    </p:spTree>
    <p:extLst>
      <p:ext uri="{BB962C8B-B14F-4D97-AF65-F5344CB8AC3E}">
        <p14:creationId xmlns:p14="http://schemas.microsoft.com/office/powerpoint/2010/main" val="192225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430" y="166668"/>
            <a:ext cx="9905998" cy="1478570"/>
          </a:xfrm>
        </p:spPr>
        <p:txBody>
          <a:bodyPr>
            <a:noAutofit/>
          </a:bodyPr>
          <a:lstStyle/>
          <a:p>
            <a:r>
              <a:rPr lang="en-GB" b="1" dirty="0"/>
              <a:t>Why should you care?</a:t>
            </a:r>
            <a:br>
              <a:rPr lang="en-GB" b="1" dirty="0"/>
            </a:br>
            <a:r>
              <a:rPr lang="en-GB" b="1" dirty="0"/>
              <a:t>Cloning is happening now. All over the world.</a:t>
            </a:r>
          </a:p>
        </p:txBody>
      </p:sp>
      <p:sp>
        <p:nvSpPr>
          <p:cNvPr id="3" name="Content Placeholder 2"/>
          <p:cNvSpPr>
            <a:spLocks noGrp="1"/>
          </p:cNvSpPr>
          <p:nvPr>
            <p:ph idx="1"/>
          </p:nvPr>
        </p:nvSpPr>
        <p:spPr>
          <a:xfrm>
            <a:off x="1324431" y="1727987"/>
            <a:ext cx="4807856" cy="4388334"/>
          </a:xfrm>
          <a:solidFill>
            <a:schemeClr val="accent6">
              <a:lumMod val="75000"/>
            </a:schemeClr>
          </a:solidFill>
        </p:spPr>
        <p:txBody>
          <a:bodyPr>
            <a:normAutofit lnSpcReduction="10000"/>
          </a:bodyPr>
          <a:lstStyle/>
          <a:p>
            <a:pPr marL="0" indent="0">
              <a:buNone/>
            </a:pPr>
            <a:r>
              <a:rPr lang="en-GB" sz="2800" dirty="0"/>
              <a:t>When you think of cloning you probably think of a copied creature. But there’s much more to cloning than giving you that identical twin you’ve always wanted - most of the work that's being done is less about copying ourselves whole and more about copying bits of us.</a:t>
            </a:r>
          </a:p>
        </p:txBody>
      </p:sp>
      <p:sp>
        <p:nvSpPr>
          <p:cNvPr id="4" name="Rectangle 3"/>
          <p:cNvSpPr/>
          <p:nvPr/>
        </p:nvSpPr>
        <p:spPr>
          <a:xfrm>
            <a:off x="6807200" y="1385888"/>
            <a:ext cx="5242559" cy="1938992"/>
          </a:xfrm>
          <a:prstGeom prst="rect">
            <a:avLst/>
          </a:prstGeom>
          <a:solidFill>
            <a:schemeClr val="bg2">
              <a:lumMod val="60000"/>
              <a:lumOff val="40000"/>
            </a:schemeClr>
          </a:solidFill>
        </p:spPr>
        <p:txBody>
          <a:bodyPr wrap="square">
            <a:spAutoFit/>
          </a:bodyPr>
          <a:lstStyle/>
          <a:p>
            <a:r>
              <a:rPr lang="en-GB" sz="2400" dirty="0">
                <a:latin typeface="soleil"/>
              </a:rPr>
              <a:t>Therapeutic cloning uses stem cells (the basic building blocks of plants and animals) to help cure serious diseases, as the cells would be able to grow and replace damaged parts of our bodies.</a:t>
            </a:r>
            <a:endParaRPr lang="en-GB" sz="2400" dirty="0"/>
          </a:p>
        </p:txBody>
      </p:sp>
      <p:sp>
        <p:nvSpPr>
          <p:cNvPr id="7" name="Rectangle 6"/>
          <p:cNvSpPr/>
          <p:nvPr/>
        </p:nvSpPr>
        <p:spPr>
          <a:xfrm>
            <a:off x="6807200" y="3429000"/>
            <a:ext cx="4151088" cy="3416320"/>
          </a:xfrm>
          <a:prstGeom prst="rect">
            <a:avLst/>
          </a:prstGeom>
          <a:solidFill>
            <a:schemeClr val="bg2">
              <a:lumMod val="75000"/>
            </a:schemeClr>
          </a:solidFill>
        </p:spPr>
        <p:txBody>
          <a:bodyPr wrap="square">
            <a:spAutoFit/>
          </a:bodyPr>
          <a:lstStyle/>
          <a:p>
            <a:r>
              <a:rPr lang="en-GB" sz="2400" dirty="0"/>
              <a:t>What might it help with?</a:t>
            </a:r>
          </a:p>
          <a:p>
            <a:pPr marL="285750" indent="-285750">
              <a:buFont typeface="Arial" panose="020B0604020202020204" pitchFamily="34" charset="0"/>
              <a:buChar char="•"/>
            </a:pPr>
            <a:r>
              <a:rPr lang="en-GB" sz="2400" dirty="0"/>
              <a:t>Degenerative brain diseases</a:t>
            </a:r>
          </a:p>
          <a:p>
            <a:pPr marL="285750" indent="-285750">
              <a:buFont typeface="Arial" panose="020B0604020202020204" pitchFamily="34" charset="0"/>
              <a:buChar char="•"/>
            </a:pPr>
            <a:r>
              <a:rPr lang="en-GB" sz="2400" dirty="0"/>
              <a:t>Spinal cord injuries</a:t>
            </a:r>
          </a:p>
          <a:p>
            <a:pPr marL="285750" indent="-285750">
              <a:buFont typeface="Arial" panose="020B0604020202020204" pitchFamily="34" charset="0"/>
              <a:buChar char="•"/>
            </a:pPr>
            <a:r>
              <a:rPr lang="en-GB" sz="2400" dirty="0"/>
              <a:t>Heart disease</a:t>
            </a:r>
          </a:p>
          <a:p>
            <a:pPr marL="285750" indent="-285750">
              <a:buFont typeface="Arial" panose="020B0604020202020204" pitchFamily="34" charset="0"/>
              <a:buChar char="•"/>
            </a:pPr>
            <a:r>
              <a:rPr lang="en-GB" sz="2400" dirty="0"/>
              <a:t>Missing teeth</a:t>
            </a:r>
          </a:p>
          <a:p>
            <a:pPr marL="285750" indent="-285750">
              <a:buFont typeface="Arial" panose="020B0604020202020204" pitchFamily="34" charset="0"/>
              <a:buChar char="•"/>
            </a:pPr>
            <a:r>
              <a:rPr lang="en-GB" sz="2400" dirty="0"/>
              <a:t>Diabetes</a:t>
            </a:r>
          </a:p>
          <a:p>
            <a:pPr marL="285750" indent="-285750">
              <a:buFont typeface="Arial" panose="020B0604020202020204" pitchFamily="34" charset="0"/>
              <a:buChar char="•"/>
            </a:pPr>
            <a:r>
              <a:rPr lang="en-GB" sz="2400" dirty="0"/>
              <a:t>HIV/Aids</a:t>
            </a:r>
          </a:p>
          <a:p>
            <a:pPr marL="285750" indent="-285750">
              <a:buFont typeface="Arial" panose="020B0604020202020204" pitchFamily="34" charset="0"/>
              <a:buChar char="•"/>
            </a:pPr>
            <a:r>
              <a:rPr lang="en-GB" sz="2400" dirty="0"/>
              <a:t>Growing new organs</a:t>
            </a:r>
          </a:p>
          <a:p>
            <a:pPr marL="285750" indent="-285750">
              <a:buFont typeface="Arial" panose="020B0604020202020204" pitchFamily="34" charset="0"/>
              <a:buChar char="•"/>
            </a:pPr>
            <a:r>
              <a:rPr lang="en-GB" sz="2400" dirty="0"/>
              <a:t>Replacing cancer cells</a:t>
            </a:r>
          </a:p>
        </p:txBody>
      </p:sp>
    </p:spTree>
    <p:extLst>
      <p:ext uri="{BB962C8B-B14F-4D97-AF65-F5344CB8AC3E}">
        <p14:creationId xmlns:p14="http://schemas.microsoft.com/office/powerpoint/2010/main" val="106525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40" y="219375"/>
            <a:ext cx="7109960" cy="978053"/>
          </a:xfrm>
        </p:spPr>
        <p:txBody>
          <a:bodyPr>
            <a:normAutofit/>
          </a:bodyPr>
          <a:lstStyle/>
          <a:p>
            <a:r>
              <a:rPr lang="en-GB" sz="6000" b="1" dirty="0">
                <a:effectLst>
                  <a:outerShdw blurRad="38100" dist="38100" dir="2700000" algn="tl">
                    <a:srgbClr val="000000">
                      <a:alpha val="43137"/>
                    </a:srgbClr>
                  </a:outerShdw>
                </a:effectLst>
              </a:rPr>
              <a:t>What’s to stop us?</a:t>
            </a:r>
          </a:p>
        </p:txBody>
      </p:sp>
      <p:sp>
        <p:nvSpPr>
          <p:cNvPr id="3" name="Content Placeholder 2"/>
          <p:cNvSpPr>
            <a:spLocks noGrp="1"/>
          </p:cNvSpPr>
          <p:nvPr>
            <p:ph idx="1"/>
          </p:nvPr>
        </p:nvSpPr>
        <p:spPr>
          <a:xfrm>
            <a:off x="205240" y="1370851"/>
            <a:ext cx="4729617" cy="5174343"/>
          </a:xfrm>
          <a:solidFill>
            <a:srgbClr val="C00000"/>
          </a:solidFill>
        </p:spPr>
        <p:txBody>
          <a:bodyPr>
            <a:normAutofit fontScale="92500"/>
          </a:bodyPr>
          <a:lstStyle/>
          <a:p>
            <a:pPr marL="0" indent="0">
              <a:buNone/>
            </a:pPr>
            <a:r>
              <a:rPr lang="en-GB" dirty="0">
                <a:latin typeface="Century Gothic" panose="020B0502020202020204" pitchFamily="34" charset="0"/>
              </a:rPr>
              <a:t>In 2005, the UN adopted the </a:t>
            </a:r>
            <a:r>
              <a:rPr lang="en-GB" b="1" dirty="0">
                <a:latin typeface="Century Gothic" panose="020B0502020202020204" pitchFamily="34" charset="0"/>
              </a:rPr>
              <a:t>declaration on human cloning</a:t>
            </a:r>
            <a:r>
              <a:rPr lang="en-GB" dirty="0">
                <a:latin typeface="Century Gothic" panose="020B0502020202020204" pitchFamily="34" charset="0"/>
              </a:rPr>
              <a:t>, which prohibited any forms of human cloning, as it was considered to go against the idea of human dignity and the protection of human life. </a:t>
            </a:r>
          </a:p>
          <a:p>
            <a:pPr marL="0" indent="0">
              <a:buNone/>
            </a:pPr>
            <a:r>
              <a:rPr lang="en-GB" dirty="0">
                <a:latin typeface="Century Gothic" panose="020B0502020202020204" pitchFamily="34" charset="0"/>
              </a:rPr>
              <a:t>Some people also argue that we shouldn’t try to ‘play God’ and mess with a human life (in the form of embryos) if that person can’t give you permission.</a:t>
            </a:r>
          </a:p>
        </p:txBody>
      </p:sp>
      <p:sp>
        <p:nvSpPr>
          <p:cNvPr id="4" name="Rectangle 3"/>
          <p:cNvSpPr/>
          <p:nvPr/>
        </p:nvSpPr>
        <p:spPr>
          <a:xfrm>
            <a:off x="5109029" y="3128874"/>
            <a:ext cx="6959599" cy="3416320"/>
          </a:xfrm>
          <a:prstGeom prst="rect">
            <a:avLst/>
          </a:prstGeom>
          <a:solidFill>
            <a:schemeClr val="accent4">
              <a:lumMod val="75000"/>
            </a:schemeClr>
          </a:solidFill>
        </p:spPr>
        <p:txBody>
          <a:bodyPr wrap="square">
            <a:spAutoFit/>
          </a:bodyPr>
          <a:lstStyle/>
          <a:p>
            <a:r>
              <a:rPr lang="en-GB" sz="2400" dirty="0"/>
              <a:t>Questions to discuss:</a:t>
            </a:r>
          </a:p>
          <a:p>
            <a:pPr marL="514350" indent="-514350">
              <a:buFont typeface="+mj-lt"/>
              <a:buAutoNum type="arabicPeriod"/>
            </a:pPr>
            <a:r>
              <a:rPr lang="en-GB" sz="2400" dirty="0"/>
              <a:t>If you are a clone, is there a chance you could be treated differently to someone who is born ‘naturally’?</a:t>
            </a:r>
          </a:p>
          <a:p>
            <a:pPr marL="514350" indent="-514350">
              <a:buFont typeface="+mj-lt"/>
              <a:buAutoNum type="arabicPeriod"/>
            </a:pPr>
            <a:r>
              <a:rPr lang="en-GB" sz="2400" dirty="0"/>
              <a:t>If you are a clone, wouldn’t you have an unfair advantage over your original?</a:t>
            </a:r>
          </a:p>
          <a:p>
            <a:pPr marL="514350" indent="-514350">
              <a:buFont typeface="+mj-lt"/>
              <a:buAutoNum type="arabicPeriod"/>
            </a:pPr>
            <a:r>
              <a:rPr lang="en-GB" sz="2400" dirty="0"/>
              <a:t>If there are superior clones, wouldn’t that create an elite group who would look down on the ‘normal’ versions for their weaknesses?</a:t>
            </a:r>
          </a:p>
        </p:txBody>
      </p:sp>
      <p:pic>
        <p:nvPicPr>
          <p:cNvPr id="5" name="Picture 4"/>
          <p:cNvPicPr>
            <a:picLocks noChangeAspect="1"/>
          </p:cNvPicPr>
          <p:nvPr/>
        </p:nvPicPr>
        <p:blipFill>
          <a:blip r:embed="rId2"/>
          <a:stretch>
            <a:fillRect/>
          </a:stretch>
        </p:blipFill>
        <p:spPr>
          <a:xfrm>
            <a:off x="7373258" y="0"/>
            <a:ext cx="4695370" cy="3087206"/>
          </a:xfrm>
          <a:prstGeom prst="rect">
            <a:avLst/>
          </a:prstGeom>
        </p:spPr>
      </p:pic>
    </p:spTree>
    <p:extLst>
      <p:ext uri="{BB962C8B-B14F-4D97-AF65-F5344CB8AC3E}">
        <p14:creationId xmlns:p14="http://schemas.microsoft.com/office/powerpoint/2010/main" val="8800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6000" b="1" dirty="0">
                <a:effectLst>
                  <a:outerShdw blurRad="38100" dist="38100" dir="2700000" algn="tl">
                    <a:srgbClr val="000000">
                      <a:alpha val="43137"/>
                    </a:srgbClr>
                  </a:outerShdw>
                </a:effectLst>
              </a:rPr>
              <a:t>Weird and wonderful facts about cloning</a:t>
            </a:r>
          </a:p>
        </p:txBody>
      </p:sp>
      <p:sp>
        <p:nvSpPr>
          <p:cNvPr id="3" name="Content Placeholder 2"/>
          <p:cNvSpPr>
            <a:spLocks noGrp="1"/>
          </p:cNvSpPr>
          <p:nvPr>
            <p:ph idx="1"/>
          </p:nvPr>
        </p:nvSpPr>
        <p:spPr>
          <a:xfrm>
            <a:off x="444728" y="2242001"/>
            <a:ext cx="3735388" cy="3795942"/>
          </a:xfrm>
          <a:solidFill>
            <a:srgbClr val="00B050"/>
          </a:solidFill>
        </p:spPr>
        <p:txBody>
          <a:bodyPr>
            <a:noAutofit/>
          </a:bodyPr>
          <a:lstStyle/>
          <a:p>
            <a:pPr marL="457200" indent="-457200">
              <a:buFont typeface="+mj-lt"/>
              <a:buAutoNum type="arabicPeriod"/>
            </a:pPr>
            <a:r>
              <a:rPr lang="en-GB" sz="2800" dirty="0"/>
              <a:t>Where in the world can you have your pet cloned (for £60,000)?</a:t>
            </a:r>
          </a:p>
          <a:p>
            <a:pPr lvl="1">
              <a:buFont typeface="Wingdings" panose="05000000000000000000" pitchFamily="2" charset="2"/>
              <a:buChar char="Ø"/>
            </a:pPr>
            <a:r>
              <a:rPr lang="en-GB" sz="2400" dirty="0"/>
              <a:t>The US</a:t>
            </a:r>
          </a:p>
          <a:p>
            <a:pPr lvl="1">
              <a:buFont typeface="Wingdings" panose="05000000000000000000" pitchFamily="2" charset="2"/>
              <a:buChar char="Ø"/>
            </a:pPr>
            <a:r>
              <a:rPr lang="en-GB" sz="2400" dirty="0"/>
              <a:t>Switzerland</a:t>
            </a:r>
          </a:p>
          <a:p>
            <a:pPr lvl="1">
              <a:buFont typeface="Wingdings" panose="05000000000000000000" pitchFamily="2" charset="2"/>
              <a:buChar char="Ø"/>
            </a:pPr>
            <a:r>
              <a:rPr lang="en-GB" sz="2400" dirty="0"/>
              <a:t>South Korea</a:t>
            </a:r>
          </a:p>
        </p:txBody>
      </p:sp>
      <p:sp>
        <p:nvSpPr>
          <p:cNvPr id="4" name="Content Placeholder 2"/>
          <p:cNvSpPr txBox="1">
            <a:spLocks/>
          </p:cNvSpPr>
          <p:nvPr/>
        </p:nvSpPr>
        <p:spPr>
          <a:xfrm>
            <a:off x="4275478" y="2242000"/>
            <a:ext cx="3735388" cy="3563713"/>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2"/>
            </a:pPr>
            <a:r>
              <a:rPr lang="en-GB" sz="2800" dirty="0"/>
              <a:t>What fruits are all clones of one another?</a:t>
            </a:r>
          </a:p>
          <a:p>
            <a:pPr lvl="1">
              <a:buFont typeface="Wingdings" panose="05000000000000000000" pitchFamily="2" charset="2"/>
              <a:buChar char="Ø"/>
            </a:pPr>
            <a:r>
              <a:rPr lang="en-GB" sz="2400" dirty="0"/>
              <a:t>Navel oranges</a:t>
            </a:r>
          </a:p>
          <a:p>
            <a:pPr lvl="1">
              <a:buFont typeface="Wingdings" panose="05000000000000000000" pitchFamily="2" charset="2"/>
              <a:buChar char="Ø"/>
            </a:pPr>
            <a:r>
              <a:rPr lang="en-GB" sz="2400" dirty="0"/>
              <a:t>Pineapples</a:t>
            </a:r>
          </a:p>
          <a:p>
            <a:pPr lvl="1">
              <a:buFont typeface="Wingdings" panose="05000000000000000000" pitchFamily="2" charset="2"/>
              <a:buChar char="Ø"/>
            </a:pPr>
            <a:r>
              <a:rPr lang="en-GB" sz="2400" dirty="0"/>
              <a:t>Watermelons</a:t>
            </a:r>
          </a:p>
        </p:txBody>
      </p:sp>
      <p:sp>
        <p:nvSpPr>
          <p:cNvPr id="5" name="Content Placeholder 2"/>
          <p:cNvSpPr txBox="1">
            <a:spLocks/>
          </p:cNvSpPr>
          <p:nvPr/>
        </p:nvSpPr>
        <p:spPr>
          <a:xfrm>
            <a:off x="8106229" y="2242000"/>
            <a:ext cx="3735388" cy="4354743"/>
          </a:xfrm>
          <a:prstGeom prst="rect">
            <a:avLst/>
          </a:prstGeom>
          <a:solidFill>
            <a:srgbClr val="7030A0"/>
          </a:solidFill>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514350" indent="-514350">
              <a:buFont typeface="+mj-lt"/>
              <a:buAutoNum type="arabicPeriod" startAt="3"/>
            </a:pPr>
            <a:r>
              <a:rPr lang="en-GB" sz="2800" dirty="0"/>
              <a:t>A biotech company in Canada created a substance called </a:t>
            </a:r>
            <a:r>
              <a:rPr lang="en-GB" sz="2800" dirty="0" err="1"/>
              <a:t>Biosteel</a:t>
            </a:r>
            <a:r>
              <a:rPr lang="en-GB" sz="2800" dirty="0"/>
              <a:t> by cloning which animal?</a:t>
            </a:r>
          </a:p>
          <a:p>
            <a:pPr lvl="1">
              <a:buFont typeface="Wingdings" panose="05000000000000000000" pitchFamily="2" charset="2"/>
              <a:buChar char="Ø"/>
            </a:pPr>
            <a:r>
              <a:rPr lang="en-GB" sz="2400" dirty="0"/>
              <a:t>Goat</a:t>
            </a:r>
          </a:p>
          <a:p>
            <a:pPr lvl="1">
              <a:buFont typeface="Wingdings" panose="05000000000000000000" pitchFamily="2" charset="2"/>
              <a:buChar char="Ø"/>
            </a:pPr>
            <a:r>
              <a:rPr lang="en-GB" sz="2400" dirty="0"/>
              <a:t>Rabbit</a:t>
            </a:r>
          </a:p>
          <a:p>
            <a:pPr lvl="1">
              <a:buFont typeface="Wingdings" panose="05000000000000000000" pitchFamily="2" charset="2"/>
              <a:buChar char="Ø"/>
            </a:pPr>
            <a:r>
              <a:rPr lang="en-GB" sz="2400" dirty="0"/>
              <a:t>Monkey</a:t>
            </a:r>
          </a:p>
        </p:txBody>
      </p:sp>
      <p:pic>
        <p:nvPicPr>
          <p:cNvPr id="6" name="Picture 5"/>
          <p:cNvPicPr>
            <a:picLocks noChangeAspect="1"/>
          </p:cNvPicPr>
          <p:nvPr/>
        </p:nvPicPr>
        <p:blipFill>
          <a:blip r:embed="rId2"/>
          <a:stretch>
            <a:fillRect/>
          </a:stretch>
        </p:blipFill>
        <p:spPr>
          <a:xfrm>
            <a:off x="2473892" y="4290556"/>
            <a:ext cx="1801586" cy="1201057"/>
          </a:xfrm>
          <a:prstGeom prst="rect">
            <a:avLst/>
          </a:prstGeom>
        </p:spPr>
      </p:pic>
      <p:pic>
        <p:nvPicPr>
          <p:cNvPr id="7" name="Picture 6"/>
          <p:cNvPicPr>
            <a:picLocks noChangeAspect="1"/>
          </p:cNvPicPr>
          <p:nvPr/>
        </p:nvPicPr>
        <p:blipFill>
          <a:blip r:embed="rId3"/>
          <a:stretch>
            <a:fillRect/>
          </a:stretch>
        </p:blipFill>
        <p:spPr>
          <a:xfrm>
            <a:off x="5592309" y="4400320"/>
            <a:ext cx="1355271" cy="1355271"/>
          </a:xfrm>
          <a:prstGeom prst="rect">
            <a:avLst/>
          </a:prstGeom>
        </p:spPr>
      </p:pic>
      <p:pic>
        <p:nvPicPr>
          <p:cNvPr id="8" name="Picture 7"/>
          <p:cNvPicPr>
            <a:picLocks noChangeAspect="1"/>
          </p:cNvPicPr>
          <p:nvPr/>
        </p:nvPicPr>
        <p:blipFill>
          <a:blip r:embed="rId4"/>
          <a:stretch>
            <a:fillRect/>
          </a:stretch>
        </p:blipFill>
        <p:spPr>
          <a:xfrm>
            <a:off x="9746341" y="5036457"/>
            <a:ext cx="1894547" cy="1422173"/>
          </a:xfrm>
          <a:prstGeom prst="rect">
            <a:avLst/>
          </a:prstGeom>
        </p:spPr>
      </p:pic>
    </p:spTree>
    <p:extLst>
      <p:ext uri="{BB962C8B-B14F-4D97-AF65-F5344CB8AC3E}">
        <p14:creationId xmlns:p14="http://schemas.microsoft.com/office/powerpoint/2010/main" val="168165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xEl>
                                              <p:pRg st="1" end="1"/>
                                            </p:txEl>
                                          </p:spTgt>
                                        </p:tgtEl>
                                      </p:cBhvr>
                                    </p:animEffect>
                                    <p:anim calcmode="lin" valueType="num">
                                      <p:cBhvr>
                                        <p:cTn id="7"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8" dur="1000"/>
                                        <p:tgtEl>
                                          <p:spTgt spid="3">
                                            <p:txEl>
                                              <p:pRg st="1" end="1"/>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1" end="1"/>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
                                            <p:txEl>
                                              <p:pRg st="2" end="2"/>
                                            </p:txEl>
                                          </p:spTgt>
                                        </p:tgtEl>
                                      </p:cBhvr>
                                    </p:animEffect>
                                    <p:anim calcmode="lin" valueType="num">
                                      <p:cBhvr>
                                        <p:cTn id="12"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p:tgtEl>
                                          <p:spTgt spid="3">
                                            <p:txEl>
                                              <p:pRg st="2" end="2"/>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4">
                                            <p:txEl>
                                              <p:pRg st="2" end="2"/>
                                            </p:txEl>
                                          </p:spTgt>
                                        </p:tgtEl>
                                        <p:attrNameLst>
                                          <p:attrName>ppt_w</p:attrName>
                                        </p:attrNameLst>
                                      </p:cBhvr>
                                      <p:tavLst>
                                        <p:tav tm="0">
                                          <p:val>
                                            <p:strVal val="ppt_w"/>
                                          </p:val>
                                        </p:tav>
                                        <p:tav tm="100000">
                                          <p:val>
                                            <p:fltVal val="0"/>
                                          </p:val>
                                        </p:tav>
                                      </p:tavLst>
                                    </p:anim>
                                    <p:anim calcmode="lin" valueType="num">
                                      <p:cBhvr>
                                        <p:cTn id="24" dur="1000"/>
                                        <p:tgtEl>
                                          <p:spTgt spid="4">
                                            <p:txEl>
                                              <p:pRg st="2" end="2"/>
                                            </p:txEl>
                                          </p:spTgt>
                                        </p:tgtEl>
                                        <p:attrNameLst>
                                          <p:attrName>ppt_h</p:attrName>
                                        </p:attrNameLst>
                                      </p:cBhvr>
                                      <p:tavLst>
                                        <p:tav tm="0">
                                          <p:val>
                                            <p:strVal val="ppt_h"/>
                                          </p:val>
                                        </p:tav>
                                        <p:tav tm="100000">
                                          <p:val>
                                            <p:fltVal val="0"/>
                                          </p:val>
                                        </p:tav>
                                      </p:tavLst>
                                    </p:anim>
                                    <p:anim calcmode="lin" valueType="num">
                                      <p:cBhvr>
                                        <p:cTn id="25" dur="1000"/>
                                        <p:tgtEl>
                                          <p:spTgt spid="4">
                                            <p:txEl>
                                              <p:pRg st="2" end="2"/>
                                            </p:txEl>
                                          </p:spTgt>
                                        </p:tgtEl>
                                        <p:attrNameLst>
                                          <p:attrName>style.rotation</p:attrName>
                                        </p:attrNameLst>
                                      </p:cBhvr>
                                      <p:tavLst>
                                        <p:tav tm="0">
                                          <p:val>
                                            <p:fltVal val="0"/>
                                          </p:val>
                                        </p:tav>
                                        <p:tav tm="100000">
                                          <p:val>
                                            <p:fltVal val="90"/>
                                          </p:val>
                                        </p:tav>
                                      </p:tavLst>
                                    </p:anim>
                                    <p:animEffect transition="out" filter="fade">
                                      <p:cBhvr>
                                        <p:cTn id="26" dur="1000"/>
                                        <p:tgtEl>
                                          <p:spTgt spid="4">
                                            <p:txEl>
                                              <p:pRg st="2" end="2"/>
                                            </p:txEl>
                                          </p:spTgt>
                                        </p:tgtEl>
                                      </p:cBhvr>
                                    </p:animEffect>
                                    <p:set>
                                      <p:cBhvr>
                                        <p:cTn id="27" dur="1" fill="hold">
                                          <p:stCondLst>
                                            <p:cond delay="999"/>
                                          </p:stCondLst>
                                        </p:cTn>
                                        <p:tgtEl>
                                          <p:spTgt spid="4">
                                            <p:txEl>
                                              <p:pRg st="2" end="2"/>
                                            </p:txEl>
                                          </p:spTgt>
                                        </p:tgtEl>
                                        <p:attrNameLst>
                                          <p:attrName>style.visibility</p:attrName>
                                        </p:attrNameLst>
                                      </p:cBhvr>
                                      <p:to>
                                        <p:strVal val="hidden"/>
                                      </p:to>
                                    </p:set>
                                  </p:childTnLst>
                                </p:cTn>
                              </p:par>
                              <p:par>
                                <p:cTn id="28" presetID="31" presetClass="exit" presetSubtype="0" fill="hold" nodeType="withEffect">
                                  <p:stCondLst>
                                    <p:cond delay="0"/>
                                  </p:stCondLst>
                                  <p:childTnLst>
                                    <p:anim calcmode="lin" valueType="num">
                                      <p:cBhvr>
                                        <p:cTn id="29" dur="1000"/>
                                        <p:tgtEl>
                                          <p:spTgt spid="4">
                                            <p:txEl>
                                              <p:pRg st="3" end="3"/>
                                            </p:txEl>
                                          </p:spTgt>
                                        </p:tgtEl>
                                        <p:attrNameLst>
                                          <p:attrName>ppt_w</p:attrName>
                                        </p:attrNameLst>
                                      </p:cBhvr>
                                      <p:tavLst>
                                        <p:tav tm="0">
                                          <p:val>
                                            <p:strVal val="ppt_w"/>
                                          </p:val>
                                        </p:tav>
                                        <p:tav tm="100000">
                                          <p:val>
                                            <p:fltVal val="0"/>
                                          </p:val>
                                        </p:tav>
                                      </p:tavLst>
                                    </p:anim>
                                    <p:anim calcmode="lin" valueType="num">
                                      <p:cBhvr>
                                        <p:cTn id="30" dur="1000"/>
                                        <p:tgtEl>
                                          <p:spTgt spid="4">
                                            <p:txEl>
                                              <p:pRg st="3" end="3"/>
                                            </p:txEl>
                                          </p:spTgt>
                                        </p:tgtEl>
                                        <p:attrNameLst>
                                          <p:attrName>ppt_h</p:attrName>
                                        </p:attrNameLst>
                                      </p:cBhvr>
                                      <p:tavLst>
                                        <p:tav tm="0">
                                          <p:val>
                                            <p:strVal val="ppt_h"/>
                                          </p:val>
                                        </p:tav>
                                        <p:tav tm="100000">
                                          <p:val>
                                            <p:fltVal val="0"/>
                                          </p:val>
                                        </p:tav>
                                      </p:tavLst>
                                    </p:anim>
                                    <p:anim calcmode="lin" valueType="num">
                                      <p:cBhvr>
                                        <p:cTn id="31"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32" dur="1000"/>
                                        <p:tgtEl>
                                          <p:spTgt spid="4">
                                            <p:txEl>
                                              <p:pRg st="3" end="3"/>
                                            </p:txEl>
                                          </p:spTgt>
                                        </p:tgtEl>
                                      </p:cBhvr>
                                    </p:animEffect>
                                    <p:set>
                                      <p:cBhvr>
                                        <p:cTn id="33" dur="1" fill="hold">
                                          <p:stCondLst>
                                            <p:cond delay="999"/>
                                          </p:stCondLst>
                                        </p:cTn>
                                        <p:tgtEl>
                                          <p:spTgt spid="4">
                                            <p:txEl>
                                              <p:pRg st="3" end="3"/>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5">
                                            <p:txEl>
                                              <p:pRg st="2" end="2"/>
                                            </p:txEl>
                                          </p:spTgt>
                                        </p:tgtEl>
                                        <p:attrNameLst>
                                          <p:attrName>ppt_w</p:attrName>
                                        </p:attrNameLst>
                                      </p:cBhvr>
                                      <p:tavLst>
                                        <p:tav tm="0">
                                          <p:val>
                                            <p:strVal val="ppt_w"/>
                                          </p:val>
                                        </p:tav>
                                        <p:tav tm="100000">
                                          <p:val>
                                            <p:fltVal val="0"/>
                                          </p:val>
                                        </p:tav>
                                      </p:tavLst>
                                    </p:anim>
                                    <p:anim calcmode="lin" valueType="num">
                                      <p:cBhvr>
                                        <p:cTn id="43" dur="500"/>
                                        <p:tgtEl>
                                          <p:spTgt spid="5">
                                            <p:txEl>
                                              <p:pRg st="2" end="2"/>
                                            </p:txEl>
                                          </p:spTgt>
                                        </p:tgtEl>
                                        <p:attrNameLst>
                                          <p:attrName>ppt_h</p:attrName>
                                        </p:attrNameLst>
                                      </p:cBhvr>
                                      <p:tavLst>
                                        <p:tav tm="0">
                                          <p:val>
                                            <p:strVal val="ppt_h"/>
                                          </p:val>
                                        </p:tav>
                                        <p:tav tm="100000">
                                          <p:val>
                                            <p:fltVal val="0"/>
                                          </p:val>
                                        </p:tav>
                                      </p:tavLst>
                                    </p:anim>
                                    <p:animEffect transition="out" filter="fade">
                                      <p:cBhvr>
                                        <p:cTn id="44" dur="500"/>
                                        <p:tgtEl>
                                          <p:spTgt spid="5">
                                            <p:txEl>
                                              <p:pRg st="2" end="2"/>
                                            </p:txEl>
                                          </p:spTgt>
                                        </p:tgtEl>
                                      </p:cBhvr>
                                    </p:animEffect>
                                    <p:set>
                                      <p:cBhvr>
                                        <p:cTn id="45" dur="1" fill="hold">
                                          <p:stCondLst>
                                            <p:cond delay="499"/>
                                          </p:stCondLst>
                                        </p:cTn>
                                        <p:tgtEl>
                                          <p:spTgt spid="5">
                                            <p:txEl>
                                              <p:pRg st="2" end="2"/>
                                            </p:txEl>
                                          </p:spTgt>
                                        </p:tgtEl>
                                        <p:attrNameLst>
                                          <p:attrName>style.visibility</p:attrName>
                                        </p:attrNameLst>
                                      </p:cBhvr>
                                      <p:to>
                                        <p:strVal val="hidden"/>
                                      </p:to>
                                    </p:set>
                                  </p:childTnLst>
                                </p:cTn>
                              </p:par>
                              <p:par>
                                <p:cTn id="46" presetID="53" presetClass="exit" presetSubtype="32" fill="hold" nodeType="withEffect">
                                  <p:stCondLst>
                                    <p:cond delay="0"/>
                                  </p:stCondLst>
                                  <p:childTnLst>
                                    <p:anim calcmode="lin" valueType="num">
                                      <p:cBhvr>
                                        <p:cTn id="47" dur="500"/>
                                        <p:tgtEl>
                                          <p:spTgt spid="5">
                                            <p:txEl>
                                              <p:pRg st="3" end="3"/>
                                            </p:txEl>
                                          </p:spTgt>
                                        </p:tgtEl>
                                        <p:attrNameLst>
                                          <p:attrName>ppt_w</p:attrName>
                                        </p:attrNameLst>
                                      </p:cBhvr>
                                      <p:tavLst>
                                        <p:tav tm="0">
                                          <p:val>
                                            <p:strVal val="ppt_w"/>
                                          </p:val>
                                        </p:tav>
                                        <p:tav tm="100000">
                                          <p:val>
                                            <p:fltVal val="0"/>
                                          </p:val>
                                        </p:tav>
                                      </p:tavLst>
                                    </p:anim>
                                    <p:anim calcmode="lin" valueType="num">
                                      <p:cBhvr>
                                        <p:cTn id="48" dur="500"/>
                                        <p:tgtEl>
                                          <p:spTgt spid="5">
                                            <p:txEl>
                                              <p:pRg st="3" end="3"/>
                                            </p:txEl>
                                          </p:spTgt>
                                        </p:tgtEl>
                                        <p:attrNameLst>
                                          <p:attrName>ppt_h</p:attrName>
                                        </p:attrNameLst>
                                      </p:cBhvr>
                                      <p:tavLst>
                                        <p:tav tm="0">
                                          <p:val>
                                            <p:strVal val="ppt_h"/>
                                          </p:val>
                                        </p:tav>
                                        <p:tav tm="100000">
                                          <p:val>
                                            <p:fltVal val="0"/>
                                          </p:val>
                                        </p:tav>
                                      </p:tavLst>
                                    </p:anim>
                                    <p:animEffect transition="out" filter="fade">
                                      <p:cBhvr>
                                        <p:cTn id="49" dur="500"/>
                                        <p:tgtEl>
                                          <p:spTgt spid="5">
                                            <p:txEl>
                                              <p:pRg st="3" end="3"/>
                                            </p:txEl>
                                          </p:spTgt>
                                        </p:tgtEl>
                                      </p:cBhvr>
                                    </p:animEffect>
                                    <p:set>
                                      <p:cBhvr>
                                        <p:cTn id="50"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9657"/>
            <a:ext cx="9905998" cy="1937431"/>
          </a:xfrm>
          <a:solidFill>
            <a:srgbClr val="7030A0"/>
          </a:solidFill>
        </p:spPr>
        <p:txBody>
          <a:bodyPr>
            <a:normAutofit/>
          </a:bodyPr>
          <a:lstStyle/>
          <a:p>
            <a:pPr algn="ctr"/>
            <a:r>
              <a:rPr lang="en-GB" b="1" dirty="0">
                <a:effectLst>
                  <a:outerShdw blurRad="38100" dist="38100" dir="2700000" algn="tl">
                    <a:srgbClr val="000000">
                      <a:alpha val="43137"/>
                    </a:srgbClr>
                  </a:outerShdw>
                </a:effectLst>
              </a:rPr>
              <a:t>Is it OK to clone a human being?</a:t>
            </a:r>
            <a:br>
              <a:rPr lang="en-GB"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Big think position papers to Mr Allen after the summer</a:t>
            </a:r>
          </a:p>
        </p:txBody>
      </p:sp>
      <p:sp>
        <p:nvSpPr>
          <p:cNvPr id="3" name="Content Placeholder 2"/>
          <p:cNvSpPr>
            <a:spLocks noGrp="1"/>
          </p:cNvSpPr>
          <p:nvPr>
            <p:ph idx="1"/>
          </p:nvPr>
        </p:nvSpPr>
        <p:spPr>
          <a:xfrm>
            <a:off x="1141412" y="2249486"/>
            <a:ext cx="9905999" cy="4470627"/>
          </a:xfrm>
          <a:solidFill>
            <a:schemeClr val="bg1">
              <a:lumMod val="65000"/>
              <a:lumOff val="35000"/>
            </a:schemeClr>
          </a:solidFill>
        </p:spPr>
        <p:txBody>
          <a:bodyPr>
            <a:normAutofit/>
          </a:bodyPr>
          <a:lstStyle/>
          <a:p>
            <a:r>
              <a:rPr lang="en-GB" dirty="0"/>
              <a:t>Start by setting out what you think before doing any research. Show you understand the questions and give your initial opinion.</a:t>
            </a:r>
          </a:p>
          <a:p>
            <a:r>
              <a:rPr lang="en-GB" dirty="0"/>
              <a:t>Do some research, perhaps using the OXPLORE website. Write up the most interesting details you find out and what your opinions are on those details.</a:t>
            </a:r>
          </a:p>
          <a:p>
            <a:r>
              <a:rPr lang="en-GB" dirty="0"/>
              <a:t>Conclude by stating what you think after the research. Do you feel the same? Has your mind changed? If it has, what changed your mind? Was it something you didn’t know or do you now think about it differently? If you did not change your mind, what new evidence did you find that was most compelling? </a:t>
            </a:r>
          </a:p>
          <a:p>
            <a:r>
              <a:rPr lang="en-GB" dirty="0"/>
              <a:t>I look forward to reading your position papers!</a:t>
            </a:r>
          </a:p>
        </p:txBody>
      </p:sp>
    </p:spTree>
    <p:extLst>
      <p:ext uri="{BB962C8B-B14F-4D97-AF65-F5344CB8AC3E}">
        <p14:creationId xmlns:p14="http://schemas.microsoft.com/office/powerpoint/2010/main" val="244040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177</TotalTime>
  <Words>580</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Century Gothic</vt:lpstr>
      <vt:lpstr>soleil</vt:lpstr>
      <vt:lpstr>Tw Cen MT</vt:lpstr>
      <vt:lpstr>Wingdings</vt:lpstr>
      <vt:lpstr>Circuit</vt:lpstr>
      <vt:lpstr>PowerPoint Presentation</vt:lpstr>
      <vt:lpstr>Is it OK to clone a human being?</vt:lpstr>
      <vt:lpstr>What do we mean by ‘cloning’?</vt:lpstr>
      <vt:lpstr>3 ways cloning might help us:</vt:lpstr>
      <vt:lpstr>Why should you care? Cloning is happening now. All over the world.</vt:lpstr>
      <vt:lpstr>What’s to stop us?</vt:lpstr>
      <vt:lpstr>Weird and wonderful facts about cloning</vt:lpstr>
      <vt:lpstr>Is it OK to clone a human being? Big think position papers to Mr Allen after the summer</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OK to clone a human being?</dc:title>
  <dc:creator>Allen, Tom</dc:creator>
  <cp:lastModifiedBy>Allen, Tom</cp:lastModifiedBy>
  <cp:revision>11</cp:revision>
  <dcterms:created xsi:type="dcterms:W3CDTF">2019-05-09T12:20:59Z</dcterms:created>
  <dcterms:modified xsi:type="dcterms:W3CDTF">2023-06-28T10:31:49Z</dcterms:modified>
</cp:coreProperties>
</file>