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2951-E8F8-4E65-AA2C-DD6CDFF2763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91B9B-CCD7-4F7B-8F61-08B23EEDFA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137E8-7F3B-4EEE-89E2-5CB6FC7714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34C101-2478-496E-A012-1910F9517546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64FE2-290C-4625-87BB-D9FC6DD724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1C4B-2C06-4223-8B2B-1EFBF9933E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5DA4AB-60D0-4BF8-9BC2-3AC416BEB8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837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8B67-4A77-4079-AD2C-FA75339C68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B5731-5C9C-4D76-B371-A3AE8C7E27C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99747-EF9B-43BA-AA00-F4698570A4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724B50-652F-4F07-AE37-9DD515C2BBEE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C3D9-AD69-4627-87C0-A89E143EA7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E9674-70E6-4D03-B50F-2F6974A5CA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91ADD9-20CD-4262-B60D-8F7024968EB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8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DCB3A-FF39-415C-A48E-65CF5733C84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A8243-55A7-49BF-A804-DC962EFB0FD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38F0E-681C-4687-81D5-6F21750D02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95E328-3357-415E-BEC4-B1E4F25FE937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B3084-C222-4CCC-8D49-B05ED1B479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A7DFF-0108-408B-93AB-D9FB607240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54D4CE-888B-495C-B173-5E0552A82D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9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84D4-A152-44AD-9432-90B9CEDB36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B3A1-1EC3-42E4-A02A-B4CFFAB28B3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9689-F404-45AF-A338-D3B109D647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5D4152-8C5B-439C-89B5-A1D4EEA0DB24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8E65D-2E20-49B4-A696-F230EAB143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B4AD-5C2C-4567-A6E7-7316029AAA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791D34-5AA8-4748-B2E2-BCD47A93372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433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51B5-5107-4909-913C-A82DB62C0D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17689-B1FC-4239-92FC-AA1D7ACAF6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AAD7F-1897-4169-B4D9-9EAED07B1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45423-DCA7-493F-BF2D-64C6DA52AC7A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1AC5-CA76-4AEB-8FE3-44C9A58DE5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E1811-2C4F-4837-BD81-6121E80AC4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3900C1-5983-4FDF-9147-140514C467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3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3D51-412E-4833-92D4-E103897A82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E8874-DE7D-4B29-953D-819EA6AA60D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27EEF-6D4F-49AA-8145-12CFEADCDCB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5A98E-3694-4BD6-BC7F-524EC360FC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BFF775-B992-4D13-BBEB-6096D10B730C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7D068-DAE3-48BE-8D29-E108AEAA02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292BF-19AE-4EE2-895D-BC41E99D8C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516091-0252-4983-BD68-B856D451DED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7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D7A5-F735-4155-A312-8217FC9D51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6E68-5CCD-4B42-B839-C53F9E1D76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FC595-366D-47EA-973B-902C49691BF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FF051-46B1-4667-841A-BD31B3C2937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32856-20C8-43BD-822B-3BEEC107CDC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192D8-158B-4C0F-AC3A-497B00F8E7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6B7B73-5662-4988-BAA2-0DD6AD73811A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CB3C0-6E32-4CAB-91F6-748DF8985B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61219-3036-48E6-8331-76AA126417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A9AC5B-0368-422E-B357-DCA10F818F7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2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2F44-B45A-43EC-BB3D-023EB5543A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FA79C-F041-40EE-895F-8DC21C1ED8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D79AE-3CAA-4B83-A5AC-B37C21617B1B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655BC-F0D9-4BE1-A12B-579C7EF950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EA9AB-5A0A-4146-9030-761ABACDE8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453BD2-FCC0-42CB-9925-CA01062F93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1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F509D0-6D45-48D6-A079-A81AE8948E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944D02-8E5B-4DF3-8580-926422055B19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99648A-B161-4BF0-B019-C792D1165E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AD526-F43B-457A-A2F2-7C0A8B4C5D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4F80A2-25F7-4245-B284-A614AC1F5C3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AFED-4692-4A8B-B5B4-D0D41D531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03C7-2359-4A0B-BC2F-52A4A0F471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40044-C0E1-4491-A83F-7EB64818828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5A93E-F514-48DB-B897-4A9FD8AD1A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2538A6-AFE3-4C8E-B383-0302FD084BEB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25616-C28B-4D17-BBF5-A52AE9D1AF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CFCC3-7E49-4C71-BDB4-314F315E13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FE2708-603D-4B12-9866-E65F3E4071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20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78D2-1C4E-4A60-959E-6B4C5749F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5CF07-363D-4E1F-88D8-7229F75A308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88F70-F679-4B74-ABFE-0154986DC52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7E096-901E-41C9-9175-43AE023767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EBC54B-3A7B-4A72-A029-1936F8F6F4C8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8572-1D65-44FB-9563-0EFA1CFAF3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B2348-3509-47C0-BADF-1094B2389A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F6DBC-797D-4B50-9B69-6FD215CF8E7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F0731-8CE0-49BB-BC89-1EB511C561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E21F2-AA3A-4FEA-BB99-FF558A3E05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A85A6-C188-4703-9EFA-04737F0FAB0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080E640-6CC6-4E4F-AA4C-B8348DD2058D}" type="datetime1">
              <a:rPr lang="en-GB"/>
              <a:pPr lvl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37619-E1F2-4B49-B88B-E3DEDA1D706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2A3D-48A0-4E4A-AF45-2E34D51E3B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782A1D3-D75A-40E3-BBAB-9EF283F58FF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nise.Laidlaw@taw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denise.laidlaw@taw.org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521E-E7C4-4812-A109-0CBDEF8A5E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228279"/>
            <a:ext cx="9144000" cy="477838"/>
          </a:xfrm>
        </p:spPr>
        <p:txBody>
          <a:bodyPr/>
          <a:lstStyle/>
          <a:p>
            <a:pPr lvl="0"/>
            <a:r>
              <a:rPr lang="en-GB" sz="5400"/>
              <a:t>Meet the ELSA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80A06-4A41-4B41-AF59-2C2E4C9825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" y="574352"/>
            <a:ext cx="11897358" cy="5950265"/>
          </a:xfrm>
        </p:spPr>
        <p:txBody>
          <a:bodyPr anchorCtr="0"/>
          <a:lstStyle/>
          <a:p>
            <a:pPr lvl="0" algn="l"/>
            <a:r>
              <a:rPr lang="en-GB">
                <a:latin typeface="Century Gothic" pitchFamily="34"/>
              </a:rPr>
              <a:t>What is an ELSA?</a:t>
            </a:r>
          </a:p>
          <a:p>
            <a:pPr lvl="0" algn="l"/>
            <a:r>
              <a:rPr lang="en-GB">
                <a:solidFill>
                  <a:srgbClr val="202124"/>
                </a:solidFill>
                <a:latin typeface="Century Gothic" pitchFamily="34"/>
              </a:rPr>
              <a:t>An Emotional Literacy Support Assistant (ELSA) is </a:t>
            </a:r>
            <a:r>
              <a:rPr lang="en-GB" b="1">
                <a:solidFill>
                  <a:srgbClr val="202124"/>
                </a:solidFill>
                <a:latin typeface="Century Gothic" pitchFamily="34"/>
              </a:rPr>
              <a:t>a trained, school based learning support assistant</a:t>
            </a:r>
            <a:r>
              <a:rPr lang="en-GB">
                <a:solidFill>
                  <a:srgbClr val="202124"/>
                </a:solidFill>
                <a:latin typeface="Century Gothic" pitchFamily="34"/>
              </a:rPr>
              <a:t>. Their role is to support the emotional wellbeing of pupils. They are trained by a team of Educational Psychologists and receive ongoing group supervision. Denise Laidlaw is our and she can be contacted using </a:t>
            </a:r>
            <a:r>
              <a:rPr lang="en-GB">
                <a:solidFill>
                  <a:srgbClr val="202124"/>
                </a:solidFill>
                <a:latin typeface="Century Gothic" pitchFamily="34"/>
                <a:hlinkClick r:id="rId2"/>
              </a:rPr>
              <a:t>denise.Laidlaw@taw.org.uk</a:t>
            </a:r>
            <a:endParaRPr lang="en-GB">
              <a:solidFill>
                <a:srgbClr val="202124"/>
              </a:solidFill>
              <a:latin typeface="Century Gothic" pitchFamily="34"/>
            </a:endParaRPr>
          </a:p>
          <a:p>
            <a:pPr lvl="0" algn="l"/>
            <a:r>
              <a:rPr lang="en-GB">
                <a:solidFill>
                  <a:srgbClr val="202124"/>
                </a:solidFill>
                <a:latin typeface="Century Gothic" pitchFamily="34"/>
              </a:rPr>
              <a:t>What does an emotional learning support assistant do?</a:t>
            </a:r>
          </a:p>
          <a:p>
            <a:pPr lvl="0" algn="l"/>
            <a:r>
              <a:rPr lang="en-GB">
                <a:solidFill>
                  <a:srgbClr val="202124"/>
                </a:solidFill>
                <a:latin typeface="Century Gothic" pitchFamily="34"/>
              </a:rPr>
              <a:t>ELSAs will </a:t>
            </a:r>
            <a:r>
              <a:rPr lang="en-GB" b="1">
                <a:solidFill>
                  <a:srgbClr val="202124"/>
                </a:solidFill>
                <a:latin typeface="Century Gothic" pitchFamily="34"/>
              </a:rPr>
              <a:t>help children learn to understand their emotions and respect the feelings of those around them</a:t>
            </a:r>
            <a:r>
              <a:rPr lang="en-GB">
                <a:solidFill>
                  <a:srgbClr val="202124"/>
                </a:solidFill>
                <a:latin typeface="Century Gothic" pitchFamily="34"/>
              </a:rPr>
              <a:t>. They can provide time and space for pupils to think about their personal circumstances and how they can manage them.</a:t>
            </a:r>
          </a:p>
          <a:p>
            <a:pPr lvl="0" algn="l"/>
            <a:r>
              <a:rPr lang="en-GB">
                <a:solidFill>
                  <a:srgbClr val="202124"/>
                </a:solidFill>
                <a:latin typeface="Century Gothic" pitchFamily="34"/>
              </a:rPr>
              <a:t>We do this in a number of ways:</a:t>
            </a:r>
          </a:p>
          <a:p>
            <a:pPr lvl="0" algn="l"/>
            <a:endParaRPr lang="en-GB">
              <a:solidFill>
                <a:srgbClr val="202124"/>
              </a:solidFill>
              <a:latin typeface="Century Gothic" pitchFamily="34"/>
            </a:endParaRPr>
          </a:p>
          <a:p>
            <a:pPr lvl="0" algn="l"/>
            <a:endParaRPr lang="en-GB">
              <a:latin typeface="Century Gothic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0BFA-4F62-4B99-AC8E-991A7FF7C8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620392"/>
          </a:xfrm>
        </p:spPr>
        <p:txBody>
          <a:bodyPr/>
          <a:lstStyle/>
          <a:p>
            <a:pPr lvl="0"/>
            <a:r>
              <a:rPr lang="en-GB" sz="4000"/>
              <a:t>What can we offer students and families?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88D5-AA8B-44D3-9E80-ABB722DFEB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122" y="1127756"/>
            <a:ext cx="12120884" cy="5049207"/>
          </a:xfrm>
        </p:spPr>
        <p:txBody>
          <a:bodyPr/>
          <a:lstStyle/>
          <a:p>
            <a:pPr lvl="0"/>
            <a:r>
              <a:rPr lang="en-GB" sz="2400">
                <a:latin typeface="Century Gothic" pitchFamily="34"/>
              </a:rPr>
              <a:t>We work in three ways predominantly</a:t>
            </a:r>
          </a:p>
          <a:p>
            <a:pPr lvl="0"/>
            <a:r>
              <a:rPr lang="en-GB" sz="2400">
                <a:latin typeface="Century Gothic" pitchFamily="34"/>
              </a:rPr>
              <a:t>We can offer one to one ELSA sessions. These are accessed be referral by small schools and allow one to one work with students who need individual support</a:t>
            </a:r>
          </a:p>
          <a:p>
            <a:pPr lvl="0"/>
            <a:r>
              <a:rPr lang="en-GB" sz="2400">
                <a:latin typeface="Century Gothic" pitchFamily="34"/>
              </a:rPr>
              <a:t>We offer general support where Ms Laidlaw will offer a less formal level of support by checking in on students regularly, possibly after an event that has affected them or a change of school. Just to offer a friendly face and someone to go to if they need some support.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32F8-50F4-4581-965F-C329584891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3119"/>
            <a:ext cx="12191996" cy="1325559"/>
          </a:xfrm>
        </p:spPr>
        <p:txBody>
          <a:bodyPr anchorCtr="1"/>
          <a:lstStyle/>
          <a:p>
            <a:pPr lvl="0" algn="ctr"/>
            <a:r>
              <a:rPr lang="en-GB" sz="4000">
                <a:latin typeface="Century Gothic" pitchFamily="34"/>
              </a:rPr>
              <a:t>What can we offer students and families?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AF42-1BF1-4C64-8F91-B5A8387CBB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9553" y="1129037"/>
            <a:ext cx="11612880" cy="4351336"/>
          </a:xfrm>
        </p:spPr>
        <p:txBody>
          <a:bodyPr/>
          <a:lstStyle/>
          <a:p>
            <a:pPr lvl="0"/>
            <a:r>
              <a:rPr lang="en-GB">
                <a:latin typeface="Century Gothic" pitchFamily="34"/>
              </a:rPr>
              <a:t>We also offer small group workshops on a variety of topics that change each term. </a:t>
            </a:r>
          </a:p>
          <a:p>
            <a:pPr lvl="0"/>
            <a:r>
              <a:rPr lang="en-GB">
                <a:latin typeface="Century Gothic" pitchFamily="34"/>
              </a:rPr>
              <a:t>We can offer: Anxiety and worries, self esteem, friendship and social skills, thoughts, feelings, actions, anger, empathy and loss and bereavement. Loss and bereavement can also be offered as a one to one. </a:t>
            </a:r>
          </a:p>
          <a:p>
            <a:pPr lvl="0"/>
            <a:r>
              <a:rPr lang="en-GB">
                <a:latin typeface="Century Gothic" pitchFamily="34"/>
              </a:rPr>
              <a:t>Each workshop lasts for six weeks and is an hour a week.</a:t>
            </a:r>
          </a:p>
          <a:p>
            <a:pPr marL="0" lvl="0" indent="0">
              <a:buNone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3389-86A2-4A0E-BFA9-C3DEA5CB50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43277" y="228279"/>
            <a:ext cx="10302243" cy="726755"/>
          </a:xfrm>
        </p:spPr>
        <p:txBody>
          <a:bodyPr/>
          <a:lstStyle/>
          <a:p>
            <a:pPr lvl="0"/>
            <a:r>
              <a:rPr lang="en-GB" sz="4400"/>
              <a:t>What can we offer students and families?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A8710-1668-4CBB-8A74-C1626ECF701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2244" y="1051880"/>
            <a:ext cx="11907517" cy="3540437"/>
          </a:xfrm>
        </p:spPr>
        <p:txBody>
          <a:bodyPr anchorCtr="0"/>
          <a:lstStyle/>
          <a:p>
            <a:pPr lvl="0" algn="l">
              <a:lnSpc>
                <a:spcPct val="80000"/>
              </a:lnSpc>
            </a:pPr>
            <a:r>
              <a:rPr lang="en-GB">
                <a:latin typeface="Century Gothic" pitchFamily="34"/>
              </a:rPr>
              <a:t>If you feel that any of these workshops would be useful for your child please email their small school or Ms Laidlaw </a:t>
            </a:r>
            <a:r>
              <a:rPr lang="en-GB">
                <a:latin typeface="Century Gothic" pitchFamily="34"/>
                <a:hlinkClick r:id="rId2"/>
              </a:rPr>
              <a:t>denise.laidlaw@taw.org.uk</a:t>
            </a:r>
            <a:endParaRPr lang="en-GB">
              <a:latin typeface="Century Gothic" pitchFamily="34"/>
            </a:endParaRPr>
          </a:p>
          <a:p>
            <a:pPr lvl="0" algn="l">
              <a:lnSpc>
                <a:spcPct val="80000"/>
              </a:lnSpc>
            </a:pPr>
            <a:endParaRPr lang="en-GB">
              <a:latin typeface="Century Gothic" pitchFamily="34"/>
            </a:endParaRPr>
          </a:p>
          <a:p>
            <a:pPr lvl="0" algn="l">
              <a:lnSpc>
                <a:spcPct val="80000"/>
              </a:lnSpc>
            </a:pPr>
            <a:r>
              <a:rPr lang="en-GB">
                <a:latin typeface="Century Gothic" pitchFamily="34"/>
              </a:rPr>
              <a:t>You will be contacted before the workshops starts and Ms Laidlaw will discuss your concerns and ask you to fill in a questionnaire at the beginning and at the end of the 6 week programme. This is to show the progression through the course.</a:t>
            </a:r>
          </a:p>
          <a:p>
            <a:pPr lvl="0" algn="l">
              <a:lnSpc>
                <a:spcPct val="80000"/>
              </a:lnSpc>
            </a:pPr>
            <a:endParaRPr lang="en-GB">
              <a:latin typeface="Century Gothic" pitchFamily="34"/>
            </a:endParaRPr>
          </a:p>
          <a:p>
            <a:pPr lvl="0" algn="l">
              <a:lnSpc>
                <a:spcPct val="80000"/>
              </a:lnSpc>
            </a:pPr>
            <a:r>
              <a:rPr lang="en-GB">
                <a:latin typeface="Century Gothic" pitchFamily="34"/>
              </a:rPr>
              <a:t>Any techniques that Ms Laidlaw introduces she will share with you so you can support your child in using them outside school.</a:t>
            </a:r>
          </a:p>
          <a:p>
            <a:pPr lvl="0" algn="l">
              <a:lnSpc>
                <a:spcPct val="80000"/>
              </a:lnSpc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412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Meet the ELSA</vt:lpstr>
      <vt:lpstr>What can we offer students and families?</vt:lpstr>
      <vt:lpstr>What can we offer students and families?</vt:lpstr>
      <vt:lpstr>What can we offer students and families?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ELSA</dc:title>
  <dc:creator>Heins, Karen</dc:creator>
  <cp:lastModifiedBy>Blakeway, Jake</cp:lastModifiedBy>
  <cp:revision>1</cp:revision>
  <dcterms:created xsi:type="dcterms:W3CDTF">2021-09-21T09:34:51Z</dcterms:created>
  <dcterms:modified xsi:type="dcterms:W3CDTF">2021-09-24T13:27:19Z</dcterms:modified>
</cp:coreProperties>
</file>