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theme/themeOverride1.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72" r:id="rId6"/>
    <p:sldId id="269" r:id="rId7"/>
    <p:sldId id="264" r:id="rId8"/>
    <p:sldId id="265" r:id="rId9"/>
    <p:sldId id="267" r:id="rId10"/>
    <p:sldId id="266" r:id="rId11"/>
    <p:sldId id="261" r:id="rId12"/>
    <p:sldId id="258" r:id="rId13"/>
    <p:sldId id="274" r:id="rId14"/>
    <p:sldId id="273" r:id="rId15"/>
    <p:sldId id="257" r:id="rId16"/>
    <p:sldId id="263" r:id="rId17"/>
    <p:sldId id="260" r:id="rId18"/>
    <p:sldId id="271" r:id="rId19"/>
    <p:sldId id="26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yna Case" userId="S::lcase@bury.cambs.sch.uk::b383c2a4-21f2-4cbf-b375-0c500eea2dba" providerId="AD" clId="Web-{7DD6DE27-D2EC-FDE1-501F-A64FD83B2A38}"/>
    <pc:docChg chg="addSld delSld modSld sldOrd">
      <pc:chgData name="Leyna Case" userId="S::lcase@bury.cambs.sch.uk::b383c2a4-21f2-4cbf-b375-0c500eea2dba" providerId="AD" clId="Web-{7DD6DE27-D2EC-FDE1-501F-A64FD83B2A38}" dt="2025-04-24T18:44:33.243" v="509"/>
      <pc:docMkLst>
        <pc:docMk/>
      </pc:docMkLst>
      <pc:sldChg chg="modSp">
        <pc:chgData name="Leyna Case" userId="S::lcase@bury.cambs.sch.uk::b383c2a4-21f2-4cbf-b375-0c500eea2dba" providerId="AD" clId="Web-{7DD6DE27-D2EC-FDE1-501F-A64FD83B2A38}" dt="2025-04-24T18:27:09.625" v="108" actId="20577"/>
        <pc:sldMkLst>
          <pc:docMk/>
          <pc:sldMk cId="1592831719" sldId="258"/>
        </pc:sldMkLst>
      </pc:sldChg>
      <pc:sldChg chg="modSp del">
        <pc:chgData name="Leyna Case" userId="S::lcase@bury.cambs.sch.uk::b383c2a4-21f2-4cbf-b375-0c500eea2dba" providerId="AD" clId="Web-{7DD6DE27-D2EC-FDE1-501F-A64FD83B2A38}" dt="2025-04-24T18:44:33.243" v="509"/>
        <pc:sldMkLst>
          <pc:docMk/>
          <pc:sldMk cId="3555252601" sldId="259"/>
        </pc:sldMkLst>
      </pc:sldChg>
      <pc:sldChg chg="modSp ord">
        <pc:chgData name="Leyna Case" userId="S::lcase@bury.cambs.sch.uk::b383c2a4-21f2-4cbf-b375-0c500eea2dba" providerId="AD" clId="Web-{7DD6DE27-D2EC-FDE1-501F-A64FD83B2A38}" dt="2025-04-24T18:44:22.758" v="508"/>
        <pc:sldMkLst>
          <pc:docMk/>
          <pc:sldMk cId="3266768076" sldId="261"/>
        </pc:sldMkLst>
      </pc:sldChg>
      <pc:sldChg chg="modSp">
        <pc:chgData name="Leyna Case" userId="S::lcase@bury.cambs.sch.uk::b383c2a4-21f2-4cbf-b375-0c500eea2dba" providerId="AD" clId="Web-{7DD6DE27-D2EC-FDE1-501F-A64FD83B2A38}" dt="2025-04-24T18:37:52.738" v="436" actId="20577"/>
        <pc:sldMkLst>
          <pc:docMk/>
          <pc:sldMk cId="2118419362" sldId="264"/>
        </pc:sldMkLst>
      </pc:sldChg>
      <pc:sldChg chg="modSp">
        <pc:chgData name="Leyna Case" userId="S::lcase@bury.cambs.sch.uk::b383c2a4-21f2-4cbf-b375-0c500eea2dba" providerId="AD" clId="Web-{7DD6DE27-D2EC-FDE1-501F-A64FD83B2A38}" dt="2025-04-24T18:37:25.378" v="433" actId="20577"/>
        <pc:sldMkLst>
          <pc:docMk/>
          <pc:sldMk cId="2215847627" sldId="265"/>
        </pc:sldMkLst>
      </pc:sldChg>
      <pc:sldChg chg="modSp">
        <pc:chgData name="Leyna Case" userId="S::lcase@bury.cambs.sch.uk::b383c2a4-21f2-4cbf-b375-0c500eea2dba" providerId="AD" clId="Web-{7DD6DE27-D2EC-FDE1-501F-A64FD83B2A38}" dt="2025-04-24T18:42:36.989" v="496" actId="20577"/>
        <pc:sldMkLst>
          <pc:docMk/>
          <pc:sldMk cId="1460245203" sldId="266"/>
        </pc:sldMkLst>
      </pc:sldChg>
      <pc:sldChg chg="modSp ord">
        <pc:chgData name="Leyna Case" userId="S::lcase@bury.cambs.sch.uk::b383c2a4-21f2-4cbf-b375-0c500eea2dba" providerId="AD" clId="Web-{7DD6DE27-D2EC-FDE1-501F-A64FD83B2A38}" dt="2025-04-24T18:43:36.413" v="506"/>
        <pc:sldMkLst>
          <pc:docMk/>
          <pc:sldMk cId="986281784" sldId="267"/>
        </pc:sldMkLst>
      </pc:sldChg>
      <pc:sldChg chg="modSp del">
        <pc:chgData name="Leyna Case" userId="S::lcase@bury.cambs.sch.uk::b383c2a4-21f2-4cbf-b375-0c500eea2dba" providerId="AD" clId="Web-{7DD6DE27-D2EC-FDE1-501F-A64FD83B2A38}" dt="2025-04-24T18:39:31.866" v="444"/>
        <pc:sldMkLst>
          <pc:docMk/>
          <pc:sldMk cId="721691897" sldId="268"/>
        </pc:sldMkLst>
      </pc:sldChg>
      <pc:sldChg chg="delSp">
        <pc:chgData name="Leyna Case" userId="S::lcase@bury.cambs.sch.uk::b383c2a4-21f2-4cbf-b375-0c500eea2dba" providerId="AD" clId="Web-{7DD6DE27-D2EC-FDE1-501F-A64FD83B2A38}" dt="2025-04-24T18:23:37.947" v="0"/>
        <pc:sldMkLst>
          <pc:docMk/>
          <pc:sldMk cId="2059428225" sldId="269"/>
        </pc:sldMkLst>
      </pc:sldChg>
      <pc:sldChg chg="del">
        <pc:chgData name="Leyna Case" userId="S::lcase@bury.cambs.sch.uk::b383c2a4-21f2-4cbf-b375-0c500eea2dba" providerId="AD" clId="Web-{7DD6DE27-D2EC-FDE1-501F-A64FD83B2A38}" dt="2025-04-24T18:38:58.162" v="443"/>
        <pc:sldMkLst>
          <pc:docMk/>
          <pc:sldMk cId="2262507774" sldId="270"/>
        </pc:sldMkLst>
      </pc:sldChg>
      <pc:sldChg chg="modSp">
        <pc:chgData name="Leyna Case" userId="S::lcase@bury.cambs.sch.uk::b383c2a4-21f2-4cbf-b375-0c500eea2dba" providerId="AD" clId="Web-{7DD6DE27-D2EC-FDE1-501F-A64FD83B2A38}" dt="2025-04-24T18:38:51.553" v="442" actId="20577"/>
        <pc:sldMkLst>
          <pc:docMk/>
          <pc:sldMk cId="336180707" sldId="271"/>
        </pc:sldMkLst>
      </pc:sldChg>
      <pc:sldChg chg="addSp delSp modSp new mod setBg">
        <pc:chgData name="Leyna Case" userId="S::lcase@bury.cambs.sch.uk::b383c2a4-21f2-4cbf-b375-0c500eea2dba" providerId="AD" clId="Web-{7DD6DE27-D2EC-FDE1-501F-A64FD83B2A38}" dt="2025-04-24T18:36:21.923" v="430" actId="14100"/>
        <pc:sldMkLst>
          <pc:docMk/>
          <pc:sldMk cId="2298753934" sldId="273"/>
        </pc:sldMkLst>
      </pc:sldChg>
    </pc:docChg>
  </pc:docChgLst>
  <pc:docChgLst>
    <pc:chgData name="Lisa Poynton" userId="9c256ca3-42da-44e1-be59-4b4021c867f9" providerId="ADAL" clId="{53727B9F-4A9D-43ED-8333-D411D9BAAC76}"/>
    <pc:docChg chg="modSld">
      <pc:chgData name="Lisa Poynton" userId="9c256ca3-42da-44e1-be59-4b4021c867f9" providerId="ADAL" clId="{53727B9F-4A9D-43ED-8333-D411D9BAAC76}" dt="2025-10-05T14:04:32.251" v="196" actId="20577"/>
      <pc:docMkLst>
        <pc:docMk/>
      </pc:docMkLst>
      <pc:sldChg chg="modSp mod">
        <pc:chgData name="Lisa Poynton" userId="9c256ca3-42da-44e1-be59-4b4021c867f9" providerId="ADAL" clId="{53727B9F-4A9D-43ED-8333-D411D9BAAC76}" dt="2025-10-05T14:04:32.251" v="196" actId="20577"/>
        <pc:sldMkLst>
          <pc:docMk/>
          <pc:sldMk cId="3551082640" sldId="260"/>
        </pc:sldMkLst>
        <pc:spChg chg="mod">
          <ac:chgData name="Lisa Poynton" userId="9c256ca3-42da-44e1-be59-4b4021c867f9" providerId="ADAL" clId="{53727B9F-4A9D-43ED-8333-D411D9BAAC76}" dt="2025-10-05T14:04:32.251" v="196" actId="20577"/>
          <ac:spMkLst>
            <pc:docMk/>
            <pc:sldMk cId="3551082640" sldId="260"/>
            <ac:spMk id="3" creationId="{00000000-0000-0000-0000-000000000000}"/>
          </ac:spMkLst>
        </pc:spChg>
      </pc:sldChg>
      <pc:sldChg chg="modSp mod">
        <pc:chgData name="Lisa Poynton" userId="9c256ca3-42da-44e1-be59-4b4021c867f9" providerId="ADAL" clId="{53727B9F-4A9D-43ED-8333-D411D9BAAC76}" dt="2025-10-05T14:02:10.188" v="195" actId="20577"/>
        <pc:sldMkLst>
          <pc:docMk/>
          <pc:sldMk cId="3220482639" sldId="272"/>
        </pc:sldMkLst>
        <pc:spChg chg="mod">
          <ac:chgData name="Lisa Poynton" userId="9c256ca3-42da-44e1-be59-4b4021c867f9" providerId="ADAL" clId="{53727B9F-4A9D-43ED-8333-D411D9BAAC76}" dt="2025-10-05T14:02:10.188" v="195" actId="20577"/>
          <ac:spMkLst>
            <pc:docMk/>
            <pc:sldMk cId="3220482639" sldId="272"/>
            <ac:spMk id="3" creationId="{BDE3BF02-3723-1E3B-1A1C-BA105DA1C56C}"/>
          </ac:spMkLst>
        </pc:spChg>
      </pc:sldChg>
    </pc:docChg>
  </pc:docChgLst>
  <pc:docChgLst>
    <pc:chgData name="Leyna Case" userId="S::lcase@bury.cambs.sch.uk::b383c2a4-21f2-4cbf-b375-0c500eea2dba" providerId="AD" clId="Web-{23487ACA-DCCD-9DD4-7827-A4CED3415871}"/>
    <pc:docChg chg="addSld delSld modSld sldOrd">
      <pc:chgData name="Leyna Case" userId="S::lcase@bury.cambs.sch.uk::b383c2a4-21f2-4cbf-b375-0c500eea2dba" providerId="AD" clId="Web-{23487ACA-DCCD-9DD4-7827-A4CED3415871}" dt="2025-09-02T12:53:50.097" v="117" actId="14100"/>
      <pc:docMkLst>
        <pc:docMk/>
      </pc:docMkLst>
      <pc:sldChg chg="modSp">
        <pc:chgData name="Leyna Case" userId="S::lcase@bury.cambs.sch.uk::b383c2a4-21f2-4cbf-b375-0c500eea2dba" providerId="AD" clId="Web-{23487ACA-DCCD-9DD4-7827-A4CED3415871}" dt="2025-09-02T12:49:00.754" v="21" actId="20577"/>
        <pc:sldMkLst>
          <pc:docMk/>
          <pc:sldMk cId="1592831719" sldId="258"/>
        </pc:sldMkLst>
      </pc:sldChg>
      <pc:sldChg chg="modSp">
        <pc:chgData name="Leyna Case" userId="S::lcase@bury.cambs.sch.uk::b383c2a4-21f2-4cbf-b375-0c500eea2dba" providerId="AD" clId="Web-{23487ACA-DCCD-9DD4-7827-A4CED3415871}" dt="2025-09-02T12:48:29.268" v="19" actId="20577"/>
        <pc:sldMkLst>
          <pc:docMk/>
          <pc:sldMk cId="1460245203" sldId="266"/>
        </pc:sldMkLst>
      </pc:sldChg>
      <pc:sldChg chg="addSp delSp modSp">
        <pc:chgData name="Leyna Case" userId="S::lcase@bury.cambs.sch.uk::b383c2a4-21f2-4cbf-b375-0c500eea2dba" providerId="AD" clId="Web-{23487ACA-DCCD-9DD4-7827-A4CED3415871}" dt="2025-09-02T12:47:50.955" v="5" actId="1076"/>
        <pc:sldMkLst>
          <pc:docMk/>
          <pc:sldMk cId="2059428225" sldId="269"/>
        </pc:sldMkLst>
      </pc:sldChg>
      <pc:sldChg chg="modSp">
        <pc:chgData name="Leyna Case" userId="S::lcase@bury.cambs.sch.uk::b383c2a4-21f2-4cbf-b375-0c500eea2dba" providerId="AD" clId="Web-{23487ACA-DCCD-9DD4-7827-A4CED3415871}" dt="2025-09-02T12:50:40.217" v="63" actId="20577"/>
        <pc:sldMkLst>
          <pc:docMk/>
          <pc:sldMk cId="336180707" sldId="271"/>
        </pc:sldMkLst>
      </pc:sldChg>
      <pc:sldChg chg="addSp delSp modSp">
        <pc:chgData name="Leyna Case" userId="S::lcase@bury.cambs.sch.uk::b383c2a4-21f2-4cbf-b375-0c500eea2dba" providerId="AD" clId="Web-{23487ACA-DCCD-9DD4-7827-A4CED3415871}" dt="2025-09-02T12:53:50.097" v="117" actId="14100"/>
        <pc:sldMkLst>
          <pc:docMk/>
          <pc:sldMk cId="2298753934" sldId="273"/>
        </pc:sldMkLst>
      </pc:sldChg>
      <pc:sldChg chg="new del">
        <pc:chgData name="Leyna Case" userId="S::lcase@bury.cambs.sch.uk::b383c2a4-21f2-4cbf-b375-0c500eea2dba" providerId="AD" clId="Web-{23487ACA-DCCD-9DD4-7827-A4CED3415871}" dt="2025-09-02T12:50:51.639" v="65"/>
        <pc:sldMkLst>
          <pc:docMk/>
          <pc:sldMk cId="1034657309" sldId="274"/>
        </pc:sldMkLst>
      </pc:sldChg>
      <pc:sldChg chg="add ord replId">
        <pc:chgData name="Leyna Case" userId="S::lcase@bury.cambs.sch.uk::b383c2a4-21f2-4cbf-b375-0c500eea2dba" providerId="AD" clId="Web-{23487ACA-DCCD-9DD4-7827-A4CED3415871}" dt="2025-09-02T12:51:17.452" v="68"/>
        <pc:sldMkLst>
          <pc:docMk/>
          <pc:sldMk cId="2030373069" sldId="274"/>
        </pc:sldMkLst>
      </pc:sldChg>
    </pc:docChg>
  </pc:docChgLst>
  <pc:docChgLst>
    <pc:chgData name="Leyna Case" userId="S::lcase@bury.cambs.sch.uk::b383c2a4-21f2-4cbf-b375-0c500eea2dba" providerId="AD" clId="Web-{521C42D0-A7D6-75B3-9432-35C0B381EC2C}"/>
    <pc:docChg chg="modSld">
      <pc:chgData name="Leyna Case" userId="S::lcase@bury.cambs.sch.uk::b383c2a4-21f2-4cbf-b375-0c500eea2dba" providerId="AD" clId="Web-{521C42D0-A7D6-75B3-9432-35C0B381EC2C}" dt="2025-05-08T10:18:22.091" v="1" actId="20577"/>
      <pc:docMkLst>
        <pc:docMk/>
      </pc:docMkLst>
      <pc:sldChg chg="modSp">
        <pc:chgData name="Leyna Case" userId="S::lcase@bury.cambs.sch.uk::b383c2a4-21f2-4cbf-b375-0c500eea2dba" providerId="AD" clId="Web-{521C42D0-A7D6-75B3-9432-35C0B381EC2C}" dt="2025-05-08T10:18:22.091" v="1" actId="20577"/>
        <pc:sldMkLst>
          <pc:docMk/>
          <pc:sldMk cId="1592831719" sldId="258"/>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05T14:00:45.039"/>
    </inkml:context>
    <inkml:brush xml:id="br0">
      <inkml:brushProperty name="width" value="0.1" units="cm"/>
      <inkml:brushProperty name="height" value="0.1" units="cm"/>
    </inkml:brush>
  </inkml:definitions>
  <inkml:trace contextRef="#ctx0" brushRef="#br0">6070 4024 16383 0 0,'-6'0'0'0'0,"-9"0"0"0"0,-7 6 0 0 0,-6 9 0 0 0,2 7 0 0 0,-2 0 0 0 0,5 2 0 0 0,-12 4 0 0 0,-6-4 0 0 0,-9 1 0 0 0,-2 2 0 0 0,3-4 0 0 0,2 1 0 0 0,4-4 0 0 0,9 1 0 0 0,-2-4 0 0 0,5 2 0 0 0,2-2 0 0 0,6 2 0 0 0,1-3 0 0 0,-3-3 0 0 0,4 1 0 0 0,-1 0 0 0 0,3 2 0 0 0,5 5 0 0 0,5-7 0 0 0,4-12 0 0 0,9-7 0 0 0,9-8 0 0 0,10-8 0 0 0,12-7 0 0 0,7 2 0 0 0,-5-7 0 0 0,-1 2 0 0 0,-8 0 0 0 0,-2 5 0 0 0,1 8 0 0 0,-5 0 0 0 0,1 3 0 0 0,-4-1 0 0 0,7-5 0 0 0,11-5 0 0 0,12-3 0 0 0,3-4 0 0 0,5-2 0 0 0,-6-1 0 0 0,-7 6 0 0 0,-4 7 0 0 0,-4 8 0 0 0,0 1 0 0 0,-2 2 0 0 0,1 3 0 0 0,-1 4 0 0 0,1 2 0 0 0,-6 8 0 0 0,-7 9 0 0 0,-9 8 0 0 0,-11 13 0 0 0,-7 7 0 0 0,-2 1 0 0 0,-12-5 0 0 0,-10-4 0 0 0,-5-2 0 0 0,-3 7 0 0 0,-1 2 0 0 0,-1 0 0 0 0,0 0 0 0 0,2-1 0 0 0,0-8 0 0 0,0-3 0 0 0,-5 0 0 0 0,-2-6 0 0 0,6 1 0 0 0,4 7 0 0 0,2-1 0 0 0,6 0 0 0 0,1 2 0 0 0,-1-6 0 0 0,-2 0 0 0 0,3 1 0 0 0,1-4 0 0 0,3 1 0 0 0,-6-5 0 0 0,1 1 0 0 0,-1-2 0 0 0,4 1 0 0 0,0-3 0 0 0,4 3 0 0 0,-1-3 0 0 0,3 3 0 0 0,-2 4 0 0 0,-4-2 0 0 0,3 1 0 0 0,-3-2 0 0 0,4 1 0 0 0,-8-4 0 0 0,2 3 0 0 0,-3-3 0 0 0,5 2 0 0 0,0-2 0 0 0,3-11 0 0 0,6-11 0 0 0,5-12 0 0 0,10-9 0 0 0,17 0 0 0 0,6-7 0 0 0,4 1 0 0 0,4 6 0 0 0,3 2 0 0 0,1-1 0 0 0,1 3 0 0 0,0 6 0 0 0,-7-1 0 0 0,5 3 0 0 0,-4-3 0 0 0,-2 2 0 0 0,-5-3 0 0 0,0 2 0 0 0,1 4 0 0 0,2-3 0 0 0,4 2 0 0 0,2-4 0 0 0,1-10 0 0 0,8-1 0 0 0,2-2 0 0 0,0 4 0 0 0,-1 7 0 0 0,-9 0 0 0 0,-3-3 0 0 0,-1 3 0 0 0,0-2 0 0 0,2 3 0 0 0,1 4 0 0 0,1 5 0 0 0,1 4 0 0 0,-6 8 0 0 0,-1 5 0 0 0,-6 6 0 0 0,-6 7 0 0 0,-6 13 0 0 0,-5 6 0 0 0,-9-4 0 0 0,-4-2 0 0 0,-1 0 0 0 0,-5-6 0 0 0,1-2 0 0 0,-5-5 0 0 0,-5-1 0 0 0,-10 4 0 0 0,-6-4 0 0 0,-3 2 0 0 0,0-3 0 0 0,1-5 0 0 0,-5-5 0 0 0,0 15 0 0 0,1 3 0 0 0,2-4 0 0 0,3-4 0 0 0,1-7 0 0 0,2 2 0 0 0,1-3 0 0 0,7 4 0 0 0,-5-1 0 0 0,-2-3 0 0 0,-1-3 0 0 0,6 3 0 0 0,2 0 0 0 0,6 4 0 0 0,0-1 0 0 0,-1-2 0 0 0,-3-4 0 0 0,-3-3 0 0 0,-3-2 0 0 0,-1 4 0 0 0,4 8 0 0 0,2 0 0 0 0,6 4 0 0 0,0 0 0 0 0,4 7 0 0 0,-2 1 0 0 0,4 0 0 0 0,-2-3 0 0 0,2-18 0 0 0,3-17 0 0 0,5-12 0 0 0,9-2 0 0 0,11-3 0 0 0,9 3 0 0 0,1 0 0 0 0,4 4 0 0 0,2 6 0 0 0,-3-1 0 0 0,1 2 0 0 0,-5-2 0 0 0,1 1 0 0 0,-4-3 0 0 0,1 2 0 0 0,-2-2 0 0 0,1 1 0 0 0,-1-2 0 0 0,2 2 0 0 0,-3-2 0 0 0,3 2 0 0 0,-2-2 0 0 0,2 2 0 0 0,10 4 0 0 0,0-2 0 0 0,1 2 0 0 0,2 2 0 0 0,1 4 0 0 0,2 3 0 0 0,0-4 0 0 0,1-1 0 0 0,0 2 0 0 0,6 1 0 0 0,-4-4 0 0 0,-2 0 0 0 0,-1 1 0 0 0,-1 3 0 0 0,0 1 0 0 0,1 3 0 0 0,0 1 0 0 0,6 1 0 0 0,3 0 0 0 0,-1 0 0 0 0,0 1 0 0 0,-3-1 0 0 0,-7 6 0 0 0,-10 9 0 0 0,-9 7 0 0 0,-12 6 0 0 0,-13 5 0 0 0,-11-4 0 0 0,-14 0 0 0 0,-6-6 0 0 0,-3 0 0 0 0,0-4 0 0 0,9 1 0 0 0,3-3 0 0 0,2-5 0 0 0,-1-4 0 0 0,6 3 0 0 0,1-1 0 0 0,-1-1 0 0 0,-3 2 0 0 0,-2 1 0 0 0,-2-2 0 0 0,5 3 0 0 0,0-1 0 0 0,0-1 0 0 0,4 2 0 0 0,0 0 0 0 0,-2-3 0 0 0,-8-3 0 0 0,1 4 0 0 0,0-1 0 0 0,0-1 0 0 0,5 9 0 0 0,1 2 0 0 0,6 4 0 0 0,0-2 0 0 0,4 0 0 0 0,-2-2 0 0 0,-4-5 0 0 0,3 0 0 0 0,-2-1 0 0 0,3 2 0 0 0,-7-1 0 0 0,0 3 0 0 0,-1-2 0 0 0,3 3 0 0 0,1-2 0 0 0,4 2 0 0 0,-2-2 0 0 0,-8 8 0 0 0,-6 7 0 0 0,-4-4 0 0 0,-6 1 0 0 0,4 1 0 0 0,3-4 0 0 0,1-7 0 0 0,8-1 0 0 0,2-2 0 0 0,0-5 0 0 0,11-5 0 0 0,7-8 0 0 0,18-11 0 0 0,14-2 0 0 0,21-6 0 0 0,9-11 0 0 0,1-6 0 0 0,-1 4 0 0 0,-5 6 0 0 0,-4 4 0 0 0,-3 4 0 0 0,3 7 0 0 0,-5-2 0 0 0,-4 3 0 0 0,-1 3 0 0 0,-1 3 0 0 0,0 2 0 0 0,1 3 0 0 0,1-6 0 0 0,-6-7 0 0 0,5-1 0 0 0,8-4 0 0 0,3 0 0 0 0,1 5 0 0 0,-2-2 0 0 0,-3 1 0 0 0,-7-8 0 0 0,-4-1 0 0 0,-7-2 0 0 0,4 4 0 0 0,5 4 0 0 0,2 1 0 0 0,2-4 0 0 0,7 2 0 0 0,-4-2 0 0 0,-3 2 0 0 0,-1 5 0 0 0,-6-1 0 0 0,3 1 0 0 0,4 4 0 0 0,0 3 0 0 0,1 3 0 0 0,0 2 0 0 0,0 2 0 0 0,-6 6 0 0 0,-9 9 0 0 0,-7 7 0 0 0,-8 7 0 0 0,-9 10 0 0 0,-6 5 0 0 0,-7-5 0 0 0,-7-10 0 0 0,-6-3 0 0 0,-10 0 0 0 0,-5 2 0 0 0,4 2 0 0 0,4-4 0 0 0,1-7 0 0 0,6 0 0 0 0,3-3 0 0 0,-2 1 0 0 0,-1-2 0 0 0,-3 9 0 0 0,-8 0 0 0 0,-3-4 0 0 0,-2-5 0 0 0,2-5 0 0 0,2-5 0 0 0,1-3 0 0 0,1-2 0 0 0,1 0 0 0 0,7 5 0 0 0,-10 8 0 0 0,-4 8 0 0 0,5 7 0 0 0,4 4 0 0 0,1-3 0 0 0,0 0 0 0 0,1-6 0 0 0,-2-6 0 0 0,1-6 0 0 0,-2-5 0 0 0,1-4 0 0 0,5 11 0 0 0,9 8 0 0 0,7 8 0 0 0,6 4 0 0 0,-2-3 0 0 0,-4-1 0 0 0,-13 1 0 0 0,-14 2 0 0 0,-12-5 0 0 0,-4-8 0 0 0,9 1 0 0 0,6-5 0 0 0,4-4 0 0 0,3-4 0 0 0,0-3 0 0 0,1-2 0 0 0,6-8 0 0 0,7-9 0 0 0,15-8 0 0 0,13-6 0 0 0,12 2 0 0 0,2-1 0 0 0,5 5 0 0 0,3 6 0 0 0,9 5 0 0 0,4 6 0 0 0,2 3 0 0 0,-8-9 0 0 0,-3-4 0 0 0,-7-4 0 0 0,-3 0 0 0 0,-4-1 0 0 0,0-5 0 0 0,3 4 0 0 0,4-2 0 0 0,-2-2 0 0 0,6 3 0 0 0,5 5 0 0 0,-4 0 0 0 0,-1 3 0 0 0,1-2 0 0 0,0 2 0 0 0,2 3 0 0 0,2 4 0 0 0,-1 3 0 0 0,2 3 0 0 0,0 1 0 0 0,0 1 0 0 0,0 1 0 0 0,0 0 0 0 0,0-1 0 0 0,0 1 0 0 0,0-13 0 0 0,6-4 0 0 0,-4-5 0 0 0,-2 0 0 0 0,-8-2 0 0 0,-2 4 0 0 0,0 3 0 0 0,3 0 0 0 0,1 2 0 0 0,-3-3 0 0 0,-7-4 0 0 0,-1-5 0 0 0,-3-4 0 0 0,-5-9 0 0 0,2 2 0 0 0,-1 1 0 0 0,-2 1 0 0 0,-4 0 0 0 0,-2 0 0 0 0,-2-1 0 0 0,-2 1 0 0 0,-6-7 0 0 0,-9-2 0 0 0,-7 1 0 0 0,-7 1 0 0 0,-4 1 0 0 0,-2 3 0 0 0,-9 6 0 0 0,-1 10 0 0 0,0 8 0 0 0,7 1 0 0 0,5 2 0 0 0,8-3 0 0 0,8-12 0 0 0,0 0 0 0 0,4-3 0 0 0,4-2 0 0 0,-3-3 0 0 0,1 0 0 0 0,2-8 0 0 0,3-2 0 0 0,2-6 0 0 0,2-1 0 0 0,1 3 0 0 0,1 3 0 0 0,1 3 0 0 0,-1 2 0 0 0,1 3 0 0 0,-1 1 0 0 0,0 12 0 0 0,0 18 0 0 0,0 14 0 0 0,1 13 0 0 0,-1 9 0 0 0,0 5 0 0 0,-1 9 0 0 0,1 3 0 0 0,0 0 0 0 0,0-2 0 0 0,0-3 0 0 0,0-2 0 0 0,0-2 0 0 0,-6-7 0 0 0,-2-4 0 0 0,0 7 0 0 0,-4 4 0 0 0,0 0 0 0 0,-5 1 0 0 0,1 0 0 0 0,-3-1 0 0 0,2-1 0 0 0,4 0 0 0 0,4-1 0 0 0,3 0 0 0 0,3 0 0 0 0,2-1 0 0 0,1-5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10-05T14:00:45.041"/>
    </inkml:context>
    <inkml:brush xml:id="br0">
      <inkml:brushProperty name="width" value="0.1" units="cm"/>
      <inkml:brushProperty name="height" value="0.1" units="cm"/>
    </inkml:brush>
  </inkml:definitions>
  <inkml:trace contextRef="#ctx0" brushRef="#br0">6967 10901 16383 0 0,'0'0'0'0'0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3E92E27-5B1E-47AA-A237-708A6912538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970986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E92E27-5B1E-47AA-A237-708A6912538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2034642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E92E27-5B1E-47AA-A237-708A6912538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3337773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3E92E27-5B1E-47AA-A237-708A6912538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2887118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3E92E27-5B1E-47AA-A237-708A69125389}" type="datetimeFigureOut">
              <a:rPr lang="en-GB" smtClean="0"/>
              <a:t>05/10/2025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492070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3E92E27-5B1E-47AA-A237-708A69125389}" type="datetimeFigureOut">
              <a:rPr lang="en-GB" smtClean="0"/>
              <a:t>05/10/2025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303853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3E92E27-5B1E-47AA-A237-708A69125389}" type="datetimeFigureOut">
              <a:rPr lang="en-GB" smtClean="0"/>
              <a:t>05/10/2025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543797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3E92E27-5B1E-47AA-A237-708A69125389}" type="datetimeFigureOut">
              <a:rPr lang="en-GB" smtClean="0"/>
              <a:t>05/10/2025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3804509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E92E27-5B1E-47AA-A237-708A69125389}" type="datetimeFigureOut">
              <a:rPr lang="en-GB" smtClean="0"/>
              <a:t>05/10/2025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2033775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E92E27-5B1E-47AA-A237-708A69125389}" type="datetimeFigureOut">
              <a:rPr lang="en-GB" smtClean="0"/>
              <a:t>05/10/2025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2177990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3E92E27-5B1E-47AA-A237-708A69125389}" type="datetimeFigureOut">
              <a:rPr lang="en-GB" smtClean="0"/>
              <a:t>05/10/2025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C7FD19E-4441-487A-B20C-851A345207C9}" type="slidenum">
              <a:rPr lang="en-GB" smtClean="0"/>
              <a:t>‹#›</a:t>
            </a:fld>
            <a:endParaRPr lang="en-GB"/>
          </a:p>
        </p:txBody>
      </p:sp>
    </p:spTree>
    <p:extLst>
      <p:ext uri="{BB962C8B-B14F-4D97-AF65-F5344CB8AC3E}">
        <p14:creationId xmlns:p14="http://schemas.microsoft.com/office/powerpoint/2010/main" val="111610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E92E27-5B1E-47AA-A237-708A69125389}" type="datetimeFigureOut">
              <a:rPr lang="en-GB" smtClean="0"/>
              <a:t>05/10/2025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7FD19E-4441-487A-B20C-851A345207C9}" type="slidenum">
              <a:rPr lang="en-GB" smtClean="0"/>
              <a:t>‹#›</a:t>
            </a:fld>
            <a:endParaRPr lang="en-GB"/>
          </a:p>
        </p:txBody>
      </p:sp>
    </p:spTree>
    <p:extLst>
      <p:ext uri="{BB962C8B-B14F-4D97-AF65-F5344CB8AC3E}">
        <p14:creationId xmlns:p14="http://schemas.microsoft.com/office/powerpoint/2010/main" val="40381568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customXml" Target="../ink/ink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Extended code and </a:t>
            </a:r>
            <a:br>
              <a:rPr lang="en-US" dirty="0"/>
            </a:br>
            <a:r>
              <a:rPr lang="en-US" dirty="0"/>
              <a:t>Phonics screening check. </a:t>
            </a:r>
            <a:endParaRPr lang="en-GB" dirty="0"/>
          </a:p>
        </p:txBody>
      </p:sp>
    </p:spTree>
    <p:extLst>
      <p:ext uri="{BB962C8B-B14F-4D97-AF65-F5344CB8AC3E}">
        <p14:creationId xmlns:p14="http://schemas.microsoft.com/office/powerpoint/2010/main" val="550397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DBB03830-CEE1-1C4D-C86F-F921DE29389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63F6EF6-5000-692E-D5DC-C52D19F73F30}"/>
              </a:ext>
            </a:extLst>
          </p:cNvPr>
          <p:cNvSpPr txBox="1"/>
          <p:nvPr/>
        </p:nvSpPr>
        <p:spPr>
          <a:xfrm>
            <a:off x="1049880" y="355106"/>
            <a:ext cx="10097382"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ea typeface="Calibri"/>
                <a:cs typeface="Calibri"/>
              </a:rPr>
              <a:t>More clarification on split digraphs - </a:t>
            </a:r>
          </a:p>
          <a:p>
            <a:endParaRPr lang="en-US" sz="2800" dirty="0">
              <a:ea typeface="Calibri"/>
              <a:cs typeface="Calibri"/>
            </a:endParaRPr>
          </a:p>
          <a:p>
            <a:r>
              <a:rPr lang="en-US" sz="2800" dirty="0">
                <a:ea typeface="Calibri"/>
                <a:cs typeface="Calibri"/>
              </a:rPr>
              <a:t>Previously –                                 Now -</a:t>
            </a:r>
          </a:p>
          <a:p>
            <a:r>
              <a:rPr lang="en-US" sz="2800" dirty="0">
                <a:ea typeface="Calibri"/>
                <a:cs typeface="Calibri"/>
              </a:rPr>
              <a:t>a-e   as in cake                             The long a sound and </a:t>
            </a:r>
            <a:r>
              <a:rPr lang="en-US" sz="2800" err="1">
                <a:ea typeface="Calibri"/>
                <a:cs typeface="Calibri"/>
              </a:rPr>
              <a:t>ke</a:t>
            </a:r>
            <a:r>
              <a:rPr lang="en-US" sz="2800" dirty="0">
                <a:ea typeface="Calibri"/>
                <a:cs typeface="Calibri"/>
              </a:rPr>
              <a:t> as a digraph</a:t>
            </a:r>
          </a:p>
          <a:p>
            <a:r>
              <a:rPr lang="en-US" sz="2800" dirty="0">
                <a:ea typeface="Calibri"/>
                <a:cs typeface="Calibri"/>
              </a:rPr>
              <a:t>e-e   as in these                           The long e sound and se as a digraph</a:t>
            </a:r>
          </a:p>
          <a:p>
            <a:r>
              <a:rPr lang="en-US" sz="2800" dirty="0" err="1">
                <a:ea typeface="Calibri"/>
                <a:cs typeface="Calibri"/>
              </a:rPr>
              <a:t>i</a:t>
            </a:r>
            <a:r>
              <a:rPr lang="en-US" sz="2800" dirty="0">
                <a:ea typeface="Calibri"/>
                <a:cs typeface="Calibri"/>
              </a:rPr>
              <a:t>-e    as in nice                              The long </a:t>
            </a:r>
            <a:r>
              <a:rPr lang="en-US" sz="2800" dirty="0" err="1">
                <a:ea typeface="Calibri"/>
                <a:cs typeface="Calibri"/>
              </a:rPr>
              <a:t>i</a:t>
            </a:r>
            <a:r>
              <a:rPr lang="en-US" sz="2800" dirty="0">
                <a:ea typeface="Calibri"/>
                <a:cs typeface="Calibri"/>
              </a:rPr>
              <a:t> sound and </a:t>
            </a:r>
            <a:r>
              <a:rPr lang="en-US" sz="2800" dirty="0" err="1">
                <a:ea typeface="Calibri"/>
                <a:cs typeface="Calibri"/>
              </a:rPr>
              <a:t>ce</a:t>
            </a:r>
            <a:r>
              <a:rPr lang="en-US" sz="2800" dirty="0">
                <a:ea typeface="Calibri"/>
                <a:cs typeface="Calibri"/>
              </a:rPr>
              <a:t> as a digraph</a:t>
            </a:r>
          </a:p>
          <a:p>
            <a:r>
              <a:rPr lang="en-US" sz="2800" dirty="0">
                <a:ea typeface="Calibri"/>
                <a:cs typeface="Calibri"/>
              </a:rPr>
              <a:t>o-e   as in phone                          The long o sound and ne as a digraph</a:t>
            </a:r>
          </a:p>
          <a:p>
            <a:r>
              <a:rPr lang="en-US" sz="2800" dirty="0">
                <a:ea typeface="Calibri"/>
                <a:cs typeface="Calibri"/>
              </a:rPr>
              <a:t>u-e   as in huge                             The long u sound and </a:t>
            </a:r>
            <a:r>
              <a:rPr lang="en-US" sz="2800" err="1">
                <a:ea typeface="Calibri"/>
                <a:cs typeface="Calibri"/>
              </a:rPr>
              <a:t>ge</a:t>
            </a:r>
            <a:r>
              <a:rPr lang="en-US" sz="2800" dirty="0">
                <a:ea typeface="Calibri"/>
                <a:cs typeface="Calibri"/>
              </a:rPr>
              <a:t> as a digraph</a:t>
            </a:r>
          </a:p>
          <a:p>
            <a:endParaRPr lang="en-US" sz="2800" dirty="0">
              <a:ea typeface="Calibri"/>
              <a:cs typeface="Calibri"/>
            </a:endParaRPr>
          </a:p>
          <a:p>
            <a:endParaRPr lang="en-US" sz="2800" dirty="0">
              <a:ea typeface="Calibri"/>
              <a:cs typeface="Calibri"/>
            </a:endParaRPr>
          </a:p>
          <a:p>
            <a:r>
              <a:rPr lang="en-US" sz="2800" dirty="0">
                <a:ea typeface="Calibri"/>
                <a:cs typeface="Calibri"/>
              </a:rPr>
              <a:t>The digraphs now match other words such as mouse, nerve and axle</a:t>
            </a:r>
          </a:p>
        </p:txBody>
      </p:sp>
    </p:spTree>
    <p:extLst>
      <p:ext uri="{BB962C8B-B14F-4D97-AF65-F5344CB8AC3E}">
        <p14:creationId xmlns:p14="http://schemas.microsoft.com/office/powerpoint/2010/main" val="2030373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pic>
        <p:nvPicPr>
          <p:cNvPr id="2" name="Picture 1" descr="A close-up of a black alphabet&#10;&#10;AI-generated content may be incorrect.">
            <a:extLst>
              <a:ext uri="{FF2B5EF4-FFF2-40B4-BE49-F238E27FC236}">
                <a16:creationId xmlns:a16="http://schemas.microsoft.com/office/drawing/2014/main" id="{E4E5ECBE-6D2B-C8F3-260F-56645B92C618}"/>
              </a:ext>
            </a:extLst>
          </p:cNvPr>
          <p:cNvPicPr>
            <a:picLocks noChangeAspect="1"/>
          </p:cNvPicPr>
          <p:nvPr/>
        </p:nvPicPr>
        <p:blipFill>
          <a:blip r:embed="rId2"/>
          <a:stretch>
            <a:fillRect/>
          </a:stretch>
        </p:blipFill>
        <p:spPr>
          <a:xfrm>
            <a:off x="1314275" y="0"/>
            <a:ext cx="956345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F862E772-1C25-C38A-E402-BBB67E44A14D}"/>
                  </a:ext>
                </a:extLst>
              </p14:cNvPr>
              <p14:cNvContentPartPr/>
              <p14:nvPr/>
            </p14:nvContentPartPr>
            <p14:xfrm>
              <a:off x="2793214" y="1665499"/>
              <a:ext cx="617725" cy="815587"/>
            </p14:xfrm>
          </p:contentPart>
        </mc:Choice>
        <mc:Fallback xmlns="">
          <p:pic>
            <p:nvPicPr>
              <p:cNvPr id="5" name="Ink 4">
                <a:extLst>
                  <a:ext uri="{FF2B5EF4-FFF2-40B4-BE49-F238E27FC236}">
                    <a16:creationId xmlns:a16="http://schemas.microsoft.com/office/drawing/2014/main" id="{F862E772-1C25-C38A-E402-BBB67E44A14D}"/>
                  </a:ext>
                </a:extLst>
              </p:cNvPr>
              <p:cNvPicPr/>
              <p:nvPr/>
            </p:nvPicPr>
            <p:blipFill>
              <a:blip r:embed="rId4"/>
              <a:stretch>
                <a:fillRect/>
              </a:stretch>
            </p:blipFill>
            <p:spPr>
              <a:xfrm>
                <a:off x="2775585" y="1647511"/>
                <a:ext cx="653342" cy="851204"/>
              </a:xfrm>
              <a:prstGeom prst="rect">
                <a:avLst/>
              </a:prstGeom>
            </p:spPr>
          </p:pic>
        </mc:Fallback>
      </mc:AlternateContent>
      <p:sp>
        <p:nvSpPr>
          <p:cNvPr id="6" name="TextBox 5">
            <a:extLst>
              <a:ext uri="{FF2B5EF4-FFF2-40B4-BE49-F238E27FC236}">
                <a16:creationId xmlns:a16="http://schemas.microsoft.com/office/drawing/2014/main" id="{5C824E9C-60A3-1EA0-C557-2900A364E253}"/>
              </a:ext>
            </a:extLst>
          </p:cNvPr>
          <p:cNvSpPr txBox="1"/>
          <p:nvPr/>
        </p:nvSpPr>
        <p:spPr>
          <a:xfrm>
            <a:off x="1820086" y="6525202"/>
            <a:ext cx="56362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Calibri"/>
                <a:cs typeface="Calibri"/>
              </a:rPr>
              <a:t>How to pronounce the </a:t>
            </a:r>
            <a:r>
              <a:rPr lang="en-US">
                <a:ea typeface="Calibri"/>
                <a:cs typeface="Calibri"/>
              </a:rPr>
              <a:t>sounds without schwas</a:t>
            </a:r>
            <a:endParaRPr lang="en-US"/>
          </a:p>
        </p:txBody>
      </p:sp>
      <mc:AlternateContent xmlns:mc="http://schemas.openxmlformats.org/markup-compatibility/2006" xmlns:p14="http://schemas.microsoft.com/office/powerpoint/2010/main">
        <mc:Choice Requires="p14">
          <p:contentPart p14:bwMode="auto" r:id="rId5">
            <p14:nvContentPartPr>
              <p14:cNvPr id="18" name="Ink 17">
                <a:extLst>
                  <a:ext uri="{FF2B5EF4-FFF2-40B4-BE49-F238E27FC236}">
                    <a16:creationId xmlns:a16="http://schemas.microsoft.com/office/drawing/2014/main" id="{1DA57AB5-51F6-53AC-B72C-5973B0486E4F}"/>
                  </a:ext>
                </a:extLst>
              </p14:cNvPr>
              <p14:cNvContentPartPr/>
              <p14:nvPr/>
            </p14:nvContentPartPr>
            <p14:xfrm>
              <a:off x="4520340" y="6780508"/>
              <a:ext cx="19372" cy="19372"/>
            </p14:xfrm>
          </p:contentPart>
        </mc:Choice>
        <mc:Fallback xmlns="">
          <p:pic>
            <p:nvPicPr>
              <p:cNvPr id="18" name="Ink 17">
                <a:extLst>
                  <a:ext uri="{FF2B5EF4-FFF2-40B4-BE49-F238E27FC236}">
                    <a16:creationId xmlns:a16="http://schemas.microsoft.com/office/drawing/2014/main" id="{1DA57AB5-51F6-53AC-B72C-5973B0486E4F}"/>
                  </a:ext>
                </a:extLst>
              </p:cNvPr>
              <p:cNvPicPr/>
              <p:nvPr/>
            </p:nvPicPr>
            <p:blipFill>
              <a:blip r:embed="rId6"/>
              <a:stretch>
                <a:fillRect/>
              </a:stretch>
            </p:blipFill>
            <p:spPr>
              <a:xfrm>
                <a:off x="3551740" y="5831280"/>
                <a:ext cx="1937200" cy="1937200"/>
              </a:xfrm>
              <a:prstGeom prst="rect">
                <a:avLst/>
              </a:prstGeom>
            </p:spPr>
          </p:pic>
        </mc:Fallback>
      </mc:AlternateContent>
    </p:spTree>
    <p:extLst>
      <p:ext uri="{BB962C8B-B14F-4D97-AF65-F5344CB8AC3E}">
        <p14:creationId xmlns:p14="http://schemas.microsoft.com/office/powerpoint/2010/main" val="2298753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about the phonics screening</a:t>
            </a:r>
            <a:endParaRPr lang="en-GB" dirty="0"/>
          </a:p>
        </p:txBody>
      </p:sp>
      <p:sp>
        <p:nvSpPr>
          <p:cNvPr id="3" name="Content Placeholder 2"/>
          <p:cNvSpPr>
            <a:spLocks noGrp="1"/>
          </p:cNvSpPr>
          <p:nvPr>
            <p:ph idx="1"/>
          </p:nvPr>
        </p:nvSpPr>
        <p:spPr/>
        <p:txBody>
          <a:bodyPr vert="horz" lIns="91440" tIns="45720" rIns="91440" bIns="45720" rtlCol="0" anchor="t">
            <a:normAutofit fontScale="92500" lnSpcReduction="10000"/>
          </a:bodyPr>
          <a:lstStyle/>
          <a:p>
            <a:r>
              <a:rPr lang="en-US" dirty="0"/>
              <a:t>Usually at the start of June.</a:t>
            </a:r>
            <a:endParaRPr lang="en-US" dirty="0">
              <a:cs typeface="Calibri"/>
            </a:endParaRPr>
          </a:p>
          <a:p>
            <a:r>
              <a:rPr lang="en-US" dirty="0"/>
              <a:t>The children have as long as they need.</a:t>
            </a:r>
          </a:p>
          <a:p>
            <a:r>
              <a:rPr lang="en-US" dirty="0"/>
              <a:t>On a 1:1 basis in a quiet place.</a:t>
            </a:r>
          </a:p>
          <a:p>
            <a:r>
              <a:rPr lang="en-US" dirty="0"/>
              <a:t>They are allowed to write on the sheet to help them decode.</a:t>
            </a:r>
            <a:endParaRPr lang="en-US" dirty="0">
              <a:cs typeface="Calibri"/>
            </a:endParaRPr>
          </a:p>
          <a:p>
            <a:r>
              <a:rPr lang="en-US" dirty="0"/>
              <a:t>There are 20 real words and 20 nonsense words. </a:t>
            </a:r>
          </a:p>
          <a:p>
            <a:r>
              <a:rPr lang="en-US" dirty="0"/>
              <a:t>Nonsense words have an alien next to them.</a:t>
            </a:r>
          </a:p>
          <a:p>
            <a:r>
              <a:rPr lang="en-US" dirty="0"/>
              <a:t>There are no clues, no reading round the word or using the picture. They simply have to use their phonic knowledge.</a:t>
            </a:r>
          </a:p>
          <a:p>
            <a:r>
              <a:rPr lang="en-US" dirty="0"/>
              <a:t>Previous years, the pass mark has been around 33/40</a:t>
            </a:r>
          </a:p>
          <a:p>
            <a:r>
              <a:rPr lang="en-US" dirty="0"/>
              <a:t>If they don’t pass, they retake in year 2.</a:t>
            </a:r>
            <a:endParaRPr lang="en-GB" dirty="0"/>
          </a:p>
        </p:txBody>
      </p:sp>
    </p:spTree>
    <p:extLst>
      <p:ext uri="{BB962C8B-B14F-4D97-AF65-F5344CB8AC3E}">
        <p14:creationId xmlns:p14="http://schemas.microsoft.com/office/powerpoint/2010/main" val="1761710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D1D51-73DE-410D-BE4E-E26B48FB56EA}"/>
              </a:ext>
            </a:extLst>
          </p:cNvPr>
          <p:cNvSpPr>
            <a:spLocks noGrp="1"/>
          </p:cNvSpPr>
          <p:nvPr>
            <p:ph type="title"/>
          </p:nvPr>
        </p:nvSpPr>
        <p:spPr>
          <a:xfrm>
            <a:off x="838200" y="365125"/>
            <a:ext cx="10515600" cy="1026353"/>
          </a:xfrm>
          <a:solidFill>
            <a:schemeClr val="accent4">
              <a:lumMod val="20000"/>
              <a:lumOff val="80000"/>
            </a:schemeClr>
          </a:solidFill>
        </p:spPr>
        <p:txBody>
          <a:bodyPr/>
          <a:lstStyle/>
          <a:p>
            <a:pPr algn="ctr"/>
            <a:r>
              <a:rPr lang="en-GB" dirty="0"/>
              <a:t>Real and nonsense words </a:t>
            </a:r>
          </a:p>
        </p:txBody>
      </p:sp>
      <p:sp>
        <p:nvSpPr>
          <p:cNvPr id="3" name="Content Placeholder 2">
            <a:extLst>
              <a:ext uri="{FF2B5EF4-FFF2-40B4-BE49-F238E27FC236}">
                <a16:creationId xmlns:a16="http://schemas.microsoft.com/office/drawing/2014/main" id="{22319227-0C98-4591-AF3A-8A2A88E1E776}"/>
              </a:ext>
            </a:extLst>
          </p:cNvPr>
          <p:cNvSpPr>
            <a:spLocks noGrp="1"/>
          </p:cNvSpPr>
          <p:nvPr>
            <p:ph idx="1"/>
          </p:nvPr>
        </p:nvSpPr>
        <p:spPr>
          <a:xfrm>
            <a:off x="838200" y="1391478"/>
            <a:ext cx="10515600" cy="4785485"/>
          </a:xfrm>
          <a:solidFill>
            <a:schemeClr val="accent4">
              <a:lumMod val="20000"/>
              <a:lumOff val="80000"/>
            </a:schemeClr>
          </a:solidFill>
        </p:spPr>
        <p:txBody>
          <a:bodyPr/>
          <a:lstStyle/>
          <a:p>
            <a:r>
              <a:rPr lang="en-GB" dirty="0"/>
              <a:t>There are 20 real words, starting with a few sounds, getting longer and more complex.  (</a:t>
            </a:r>
            <a:r>
              <a:rPr lang="en-GB" dirty="0" err="1"/>
              <a:t>eg</a:t>
            </a:r>
            <a:r>
              <a:rPr lang="en-GB" dirty="0"/>
              <a:t> Phonics screening 2013)</a:t>
            </a:r>
          </a:p>
          <a:p>
            <a:endParaRPr lang="en-GB" dirty="0"/>
          </a:p>
          <a:p>
            <a:pPr marL="0" indent="0">
              <a:buNone/>
            </a:pPr>
            <a:r>
              <a:rPr lang="en-GB" dirty="0"/>
              <a:t>thin                cheek           moist          toy       fuel          strike        reaching</a:t>
            </a:r>
          </a:p>
          <a:p>
            <a:endParaRPr lang="en-GB" dirty="0"/>
          </a:p>
          <a:p>
            <a:r>
              <a:rPr lang="en-GB" dirty="0"/>
              <a:t>There are 20 nonsense words, marked by an alien each time, again starting with a few sounds and getting longer and more complex.</a:t>
            </a:r>
          </a:p>
          <a:p>
            <a:endParaRPr lang="en-GB" dirty="0"/>
          </a:p>
          <a:p>
            <a:pPr marL="0" indent="0">
              <a:buNone/>
            </a:pPr>
            <a:r>
              <a:rPr lang="en-GB" dirty="0" err="1"/>
              <a:t>elp</a:t>
            </a:r>
            <a:r>
              <a:rPr lang="en-GB" dirty="0"/>
              <a:t>           </a:t>
            </a:r>
            <a:r>
              <a:rPr lang="en-GB" dirty="0" err="1"/>
              <a:t>veen</a:t>
            </a:r>
            <a:r>
              <a:rPr lang="en-GB" dirty="0"/>
              <a:t>             </a:t>
            </a:r>
            <a:r>
              <a:rPr lang="en-GB" dirty="0" err="1"/>
              <a:t>voisk</a:t>
            </a:r>
            <a:r>
              <a:rPr lang="en-GB" dirty="0"/>
              <a:t>            herks              </a:t>
            </a:r>
            <a:r>
              <a:rPr lang="en-GB" dirty="0" err="1"/>
              <a:t>zale</a:t>
            </a:r>
            <a:r>
              <a:rPr lang="en-GB" dirty="0"/>
              <a:t>          </a:t>
            </a:r>
            <a:r>
              <a:rPr lang="en-GB" dirty="0" err="1"/>
              <a:t>strabe</a:t>
            </a:r>
            <a:r>
              <a:rPr lang="en-GB" dirty="0"/>
              <a:t>     </a:t>
            </a:r>
          </a:p>
        </p:txBody>
      </p:sp>
      <p:pic>
        <p:nvPicPr>
          <p:cNvPr id="6" name="Picture 5"/>
          <p:cNvPicPr>
            <a:picLocks noChangeAspect="1"/>
          </p:cNvPicPr>
          <p:nvPr/>
        </p:nvPicPr>
        <p:blipFill>
          <a:blip r:embed="rId2"/>
          <a:stretch>
            <a:fillRect/>
          </a:stretch>
        </p:blipFill>
        <p:spPr>
          <a:xfrm>
            <a:off x="10350779" y="5675150"/>
            <a:ext cx="905533" cy="1130789"/>
          </a:xfrm>
          <a:prstGeom prst="rect">
            <a:avLst/>
          </a:prstGeom>
        </p:spPr>
      </p:pic>
      <p:pic>
        <p:nvPicPr>
          <p:cNvPr id="7" name="Picture 6"/>
          <p:cNvPicPr>
            <a:picLocks noChangeAspect="1"/>
          </p:cNvPicPr>
          <p:nvPr/>
        </p:nvPicPr>
        <p:blipFill>
          <a:blip r:embed="rId3"/>
          <a:stretch>
            <a:fillRect/>
          </a:stretch>
        </p:blipFill>
        <p:spPr>
          <a:xfrm>
            <a:off x="1208054" y="5680795"/>
            <a:ext cx="1160568" cy="1047462"/>
          </a:xfrm>
          <a:prstGeom prst="rect">
            <a:avLst/>
          </a:prstGeom>
        </p:spPr>
      </p:pic>
      <p:pic>
        <p:nvPicPr>
          <p:cNvPr id="8" name="Picture 7"/>
          <p:cNvPicPr>
            <a:picLocks noChangeAspect="1"/>
          </p:cNvPicPr>
          <p:nvPr/>
        </p:nvPicPr>
        <p:blipFill>
          <a:blip r:embed="rId4"/>
          <a:stretch>
            <a:fillRect/>
          </a:stretch>
        </p:blipFill>
        <p:spPr>
          <a:xfrm>
            <a:off x="4730316" y="5680795"/>
            <a:ext cx="959283" cy="1048519"/>
          </a:xfrm>
          <a:prstGeom prst="rect">
            <a:avLst/>
          </a:prstGeom>
        </p:spPr>
      </p:pic>
      <p:pic>
        <p:nvPicPr>
          <p:cNvPr id="9" name="Picture 8"/>
          <p:cNvPicPr>
            <a:picLocks noChangeAspect="1"/>
          </p:cNvPicPr>
          <p:nvPr/>
        </p:nvPicPr>
        <p:blipFill>
          <a:blip r:embed="rId5"/>
          <a:stretch>
            <a:fillRect/>
          </a:stretch>
        </p:blipFill>
        <p:spPr>
          <a:xfrm>
            <a:off x="8051293" y="5675150"/>
            <a:ext cx="843325" cy="1053107"/>
          </a:xfrm>
          <a:prstGeom prst="rect">
            <a:avLst/>
          </a:prstGeom>
        </p:spPr>
      </p:pic>
    </p:spTree>
    <p:extLst>
      <p:ext uri="{BB962C8B-B14F-4D97-AF65-F5344CB8AC3E}">
        <p14:creationId xmlns:p14="http://schemas.microsoft.com/office/powerpoint/2010/main" val="1856960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4">
              <a:lumMod val="20000"/>
              <a:lumOff val="80000"/>
            </a:schemeClr>
          </a:solidFill>
        </p:spPr>
        <p:txBody>
          <a:bodyPr/>
          <a:lstStyle/>
          <a:p>
            <a:pPr algn="ctr"/>
            <a:r>
              <a:rPr lang="en-US" dirty="0"/>
              <a:t>Top tips to help…</a:t>
            </a:r>
            <a:endParaRPr lang="en-GB" dirty="0"/>
          </a:p>
        </p:txBody>
      </p:sp>
      <p:sp>
        <p:nvSpPr>
          <p:cNvPr id="3" name="Content Placeholder 2"/>
          <p:cNvSpPr>
            <a:spLocks noGrp="1"/>
          </p:cNvSpPr>
          <p:nvPr>
            <p:ph idx="1"/>
          </p:nvPr>
        </p:nvSpPr>
        <p:spPr>
          <a:xfrm>
            <a:off x="838200" y="1381125"/>
            <a:ext cx="10515600" cy="5366184"/>
          </a:xfrm>
          <a:solidFill>
            <a:schemeClr val="accent4">
              <a:lumMod val="20000"/>
              <a:lumOff val="80000"/>
            </a:schemeClr>
          </a:solidFill>
        </p:spPr>
        <p:txBody>
          <a:bodyPr>
            <a:normAutofit fontScale="92500" lnSpcReduction="20000"/>
          </a:bodyPr>
          <a:lstStyle/>
          <a:p>
            <a:r>
              <a:rPr lang="en-US" dirty="0"/>
              <a:t>Prompt your child to use the ‘bed’ rule to help distinguish between b and d.</a:t>
            </a:r>
          </a:p>
          <a:p>
            <a:endParaRPr lang="en-US" dirty="0"/>
          </a:p>
          <a:p>
            <a:r>
              <a:rPr lang="en-US" dirty="0"/>
              <a:t>We talk about where the sounds are </a:t>
            </a:r>
            <a:r>
              <a:rPr lang="en-US" b="1" i="1" dirty="0"/>
              <a:t>usually</a:t>
            </a:r>
            <a:r>
              <a:rPr lang="en-US" dirty="0"/>
              <a:t> found in a word. This helps them work out where the sound is in the word for spelling. English breaks rules all over the place so we do not teach a ‘spelling rule’. </a:t>
            </a:r>
          </a:p>
          <a:p>
            <a:endParaRPr lang="en-US" dirty="0"/>
          </a:p>
          <a:p>
            <a:r>
              <a:rPr lang="en-US" dirty="0"/>
              <a:t>Phonics can be split into families. We ask the children when writing to use their ‘best bet’ based on where the sound is in the word, and which sound it usually is, as</a:t>
            </a:r>
          </a:p>
          <a:p>
            <a:endParaRPr lang="en-US" dirty="0"/>
          </a:p>
          <a:p>
            <a:r>
              <a:rPr lang="en-US" dirty="0"/>
              <a:t>Phonicsplay.co.uk is a free resource where you can focus on specific sounds. Start with a sound from phase 3, that your child </a:t>
            </a:r>
            <a:r>
              <a:rPr lang="en-US" dirty="0" err="1"/>
              <a:t>recognises</a:t>
            </a:r>
            <a:r>
              <a:rPr lang="en-US" dirty="0"/>
              <a:t>. As the year moves on, we will cover all the phase 3 and phase 5 sounds, but we do not label them as phases at school. </a:t>
            </a:r>
            <a:endParaRPr lang="en-GB" dirty="0"/>
          </a:p>
        </p:txBody>
      </p:sp>
    </p:spTree>
    <p:extLst>
      <p:ext uri="{BB962C8B-B14F-4D97-AF65-F5344CB8AC3E}">
        <p14:creationId xmlns:p14="http://schemas.microsoft.com/office/powerpoint/2010/main" val="3551082640"/>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a:ea typeface="Calibri"/>
                <a:cs typeface="Calibri"/>
              </a:rPr>
              <a:t>More top tips to help…</a:t>
            </a:r>
            <a:endParaRPr lang="en-GB" dirty="0">
              <a:latin typeface="Calibri"/>
              <a:ea typeface="Calibri"/>
              <a:cs typeface="Calibri"/>
            </a:endParaRPr>
          </a:p>
        </p:txBody>
      </p:sp>
      <p:sp>
        <p:nvSpPr>
          <p:cNvPr id="3" name="Content Placeholder 2"/>
          <p:cNvSpPr>
            <a:spLocks noGrp="1"/>
          </p:cNvSpPr>
          <p:nvPr>
            <p:ph idx="1"/>
          </p:nvPr>
        </p:nvSpPr>
        <p:spPr>
          <a:xfrm>
            <a:off x="838200" y="1825624"/>
            <a:ext cx="10515600" cy="4498173"/>
          </a:xfrm>
        </p:spPr>
        <p:txBody>
          <a:bodyPr vert="horz" lIns="91440" tIns="45720" rIns="91440" bIns="45720" rtlCol="0" anchor="t">
            <a:normAutofit lnSpcReduction="10000"/>
          </a:bodyPr>
          <a:lstStyle/>
          <a:p>
            <a:pPr marL="457200" indent="-457200" eaLnBrk="1" hangingPunct="1">
              <a:spcBef>
                <a:spcPct val="50000"/>
              </a:spcBef>
              <a:buFontTx/>
              <a:buAutoNum type="arabicPeriod"/>
              <a:defRPr/>
            </a:pPr>
            <a:r>
              <a:rPr lang="en-GB" altLang="en-US" sz="2800" dirty="0">
                <a:latin typeface="Calibri"/>
                <a:ea typeface="Calibri"/>
                <a:cs typeface="Calibri"/>
              </a:rPr>
              <a:t>Your child needs to read their school reading book </a:t>
            </a:r>
            <a:r>
              <a:rPr lang="en-GB" altLang="en-US" sz="2800" b="1" dirty="0">
                <a:latin typeface="Calibri"/>
                <a:ea typeface="Calibri"/>
                <a:cs typeface="Calibri"/>
              </a:rPr>
              <a:t>every day, for at least 10 minutes</a:t>
            </a:r>
            <a:r>
              <a:rPr lang="en-GB" altLang="en-US" sz="2800" dirty="0">
                <a:latin typeface="Calibri"/>
                <a:ea typeface="Calibri"/>
                <a:cs typeface="Calibri"/>
              </a:rPr>
              <a:t>.</a:t>
            </a:r>
          </a:p>
          <a:p>
            <a:pPr marL="457200" indent="-457200" eaLnBrk="1" hangingPunct="1">
              <a:spcBef>
                <a:spcPct val="50000"/>
              </a:spcBef>
              <a:buFontTx/>
              <a:buAutoNum type="arabicPeriod"/>
              <a:defRPr/>
            </a:pPr>
            <a:r>
              <a:rPr lang="en-GB" altLang="en-US" sz="2800" dirty="0">
                <a:latin typeface="Calibri"/>
                <a:ea typeface="Calibri"/>
                <a:cs typeface="Calibri"/>
              </a:rPr>
              <a:t>Your child need to practise their spellings every day. I know these are a challenge to the children. Little and often will help. Look, cover, write and check method. The spellings mirror the sounds currently being taught in school. </a:t>
            </a:r>
          </a:p>
          <a:p>
            <a:pPr>
              <a:spcBef>
                <a:spcPct val="50000"/>
              </a:spcBef>
              <a:buNone/>
              <a:defRPr/>
            </a:pPr>
            <a:r>
              <a:rPr lang="en-GB" altLang="en-US" dirty="0">
                <a:latin typeface="Calibri"/>
                <a:ea typeface="Calibri"/>
                <a:cs typeface="Calibri"/>
              </a:rPr>
              <a:t>3</a:t>
            </a:r>
            <a:r>
              <a:rPr lang="en-GB" altLang="en-US" sz="2800" dirty="0">
                <a:latin typeface="Calibri"/>
                <a:ea typeface="Calibri"/>
                <a:cs typeface="Calibri"/>
              </a:rPr>
              <a:t>. </a:t>
            </a:r>
            <a:r>
              <a:rPr lang="en-GB" altLang="en-US" dirty="0">
                <a:latin typeface="Calibri"/>
                <a:ea typeface="Calibri"/>
                <a:cs typeface="Calibri"/>
              </a:rPr>
              <a:t> </a:t>
            </a:r>
            <a:r>
              <a:rPr lang="en-GB" altLang="en-US" sz="2800" dirty="0">
                <a:latin typeface="Calibri"/>
                <a:ea typeface="Calibri"/>
                <a:cs typeface="Calibri"/>
              </a:rPr>
              <a:t>Continue to read and enjoy other books with your child, including       </a:t>
            </a:r>
            <a:r>
              <a:rPr lang="en-GB" altLang="en-US" dirty="0">
                <a:latin typeface="Calibri"/>
                <a:ea typeface="Calibri"/>
                <a:cs typeface="Calibri"/>
              </a:rPr>
              <a:t>    </a:t>
            </a:r>
            <a:r>
              <a:rPr lang="en-GB" altLang="en-US" sz="2800" dirty="0">
                <a:latin typeface="Calibri"/>
                <a:ea typeface="Calibri"/>
                <a:cs typeface="Calibri"/>
              </a:rPr>
              <a:t>higher level books that you will read to them.</a:t>
            </a:r>
          </a:p>
          <a:p>
            <a:pPr>
              <a:spcBef>
                <a:spcPct val="50000"/>
              </a:spcBef>
              <a:buNone/>
            </a:pPr>
            <a:r>
              <a:rPr lang="en-GB" altLang="en-US" dirty="0">
                <a:ea typeface="Calibri"/>
                <a:cs typeface="Calibri"/>
              </a:rPr>
              <a:t>4. Read to your child every night to improve your child's knowledge, language and understanding of the world. </a:t>
            </a:r>
          </a:p>
          <a:p>
            <a:endParaRPr lang="en-GB" dirty="0">
              <a:ea typeface="Calibri" panose="020F0502020204030204"/>
              <a:cs typeface="Calibri" panose="020F0502020204030204"/>
            </a:endParaRPr>
          </a:p>
        </p:txBody>
      </p:sp>
    </p:spTree>
    <p:extLst>
      <p:ext uri="{BB962C8B-B14F-4D97-AF65-F5344CB8AC3E}">
        <p14:creationId xmlns:p14="http://schemas.microsoft.com/office/powerpoint/2010/main" val="336180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The biggest tips!</a:t>
            </a:r>
            <a:endParaRPr lang="en-GB" dirty="0"/>
          </a:p>
        </p:txBody>
      </p:sp>
      <p:sp>
        <p:nvSpPr>
          <p:cNvPr id="3" name="Content Placeholder 2"/>
          <p:cNvSpPr>
            <a:spLocks noGrp="1"/>
          </p:cNvSpPr>
          <p:nvPr>
            <p:ph idx="1"/>
          </p:nvPr>
        </p:nvSpPr>
        <p:spPr/>
        <p:txBody>
          <a:bodyPr vert="horz" lIns="91440" tIns="45720" rIns="91440" bIns="45720" rtlCol="0" anchor="t">
            <a:normAutofit/>
          </a:bodyPr>
          <a:lstStyle/>
          <a:p>
            <a:r>
              <a:rPr lang="en-US" sz="7200" dirty="0"/>
              <a:t>Slow down.</a:t>
            </a:r>
          </a:p>
          <a:p>
            <a:r>
              <a:rPr lang="en-US" sz="7200" dirty="0"/>
              <a:t>Say the sounds and read the word.</a:t>
            </a:r>
            <a:endParaRPr lang="en-US" sz="7200" dirty="0">
              <a:cs typeface="Calibri"/>
            </a:endParaRPr>
          </a:p>
          <a:p>
            <a:pPr marL="0" indent="0">
              <a:buNone/>
            </a:pPr>
            <a:endParaRPr lang="en-US" sz="6600" dirty="0"/>
          </a:p>
        </p:txBody>
      </p:sp>
    </p:spTree>
    <p:extLst>
      <p:ext uri="{BB962C8B-B14F-4D97-AF65-F5344CB8AC3E}">
        <p14:creationId xmlns:p14="http://schemas.microsoft.com/office/powerpoint/2010/main" val="3198029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Year 1 housekeeping. </a:t>
            </a:r>
            <a:endParaRPr lang="en-GB" dirty="0"/>
          </a:p>
        </p:txBody>
      </p:sp>
      <p:sp>
        <p:nvSpPr>
          <p:cNvPr id="3" name="Content Placeholder 2">
            <a:extLst>
              <a:ext uri="{FF2B5EF4-FFF2-40B4-BE49-F238E27FC236}">
                <a16:creationId xmlns:a16="http://schemas.microsoft.com/office/drawing/2014/main" id="{BDE3BF02-3723-1E3B-1A1C-BA105DA1C56C}"/>
              </a:ext>
            </a:extLst>
          </p:cNvPr>
          <p:cNvSpPr>
            <a:spLocks noGrp="1"/>
          </p:cNvSpPr>
          <p:nvPr>
            <p:ph idx="1"/>
          </p:nvPr>
        </p:nvSpPr>
        <p:spPr>
          <a:xfrm>
            <a:off x="838200" y="1825624"/>
            <a:ext cx="10515600" cy="4917081"/>
          </a:xfrm>
        </p:spPr>
        <p:txBody>
          <a:bodyPr/>
          <a:lstStyle/>
          <a:p>
            <a:r>
              <a:rPr lang="en-US" dirty="0"/>
              <a:t>Please send reading books to school everyday. </a:t>
            </a:r>
          </a:p>
          <a:p>
            <a:r>
              <a:rPr lang="en-US" dirty="0"/>
              <a:t>One of the year 1 team will read with your child each week.</a:t>
            </a:r>
          </a:p>
          <a:p>
            <a:r>
              <a:rPr lang="en-GB" dirty="0"/>
              <a:t>Reading books are changed on Mondays and Thursdays. </a:t>
            </a:r>
          </a:p>
          <a:p>
            <a:r>
              <a:rPr lang="en-GB" dirty="0"/>
              <a:t>Please encourage your child to complete </a:t>
            </a:r>
            <a:r>
              <a:rPr lang="en-GB" dirty="0" err="1"/>
              <a:t>Numbots</a:t>
            </a:r>
            <a:r>
              <a:rPr lang="en-GB" dirty="0"/>
              <a:t> for 30 minutes.</a:t>
            </a:r>
          </a:p>
          <a:p>
            <a:r>
              <a:rPr lang="en-GB" dirty="0"/>
              <a:t>Please send spelling folders in on Fridays. Incorrect spellings are highlighted. </a:t>
            </a:r>
          </a:p>
          <a:p>
            <a:r>
              <a:rPr lang="en-GB" dirty="0"/>
              <a:t>Please name all the cardigans and jumpers! </a:t>
            </a:r>
          </a:p>
        </p:txBody>
      </p:sp>
    </p:spTree>
    <p:extLst>
      <p:ext uri="{BB962C8B-B14F-4D97-AF65-F5344CB8AC3E}">
        <p14:creationId xmlns:p14="http://schemas.microsoft.com/office/powerpoint/2010/main" val="3220482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566928"/>
            <a:ext cx="9144000" cy="7863840"/>
          </a:xfrm>
        </p:spPr>
        <p:txBody>
          <a:bodyPr>
            <a:normAutofit/>
          </a:bodyPr>
          <a:lstStyle/>
          <a:p>
            <a:pPr algn="l" eaLnBrk="1" hangingPunct="1">
              <a:defRPr/>
            </a:pPr>
            <a:br>
              <a:rPr lang="en-GB" altLang="en-US" sz="6000" dirty="0">
                <a:latin typeface="Topmarks" pitchFamily="2" charset="0"/>
              </a:rPr>
            </a:br>
            <a:endParaRPr lang="en-GB" dirty="0"/>
          </a:p>
        </p:txBody>
      </p:sp>
      <p:pic>
        <p:nvPicPr>
          <p:cNvPr id="3" name="Picture 2" descr="A close-up of a hand holding a pencil&#10;&#10;AI-generated content may be incorrect.">
            <a:extLst>
              <a:ext uri="{FF2B5EF4-FFF2-40B4-BE49-F238E27FC236}">
                <a16:creationId xmlns:a16="http://schemas.microsoft.com/office/drawing/2014/main" id="{4BDFCF09-7556-72EF-120F-5C49D9C4953C}"/>
              </a:ext>
            </a:extLst>
          </p:cNvPr>
          <p:cNvPicPr>
            <a:picLocks noChangeAspect="1"/>
          </p:cNvPicPr>
          <p:nvPr/>
        </p:nvPicPr>
        <p:blipFill>
          <a:blip r:embed="rId2"/>
          <a:stretch>
            <a:fillRect/>
          </a:stretch>
        </p:blipFill>
        <p:spPr>
          <a:xfrm>
            <a:off x="0" y="1227355"/>
            <a:ext cx="12192000" cy="3652307"/>
          </a:xfrm>
          <a:prstGeom prst="rect">
            <a:avLst/>
          </a:prstGeom>
        </p:spPr>
      </p:pic>
    </p:spTree>
    <p:extLst>
      <p:ext uri="{BB962C8B-B14F-4D97-AF65-F5344CB8AC3E}">
        <p14:creationId xmlns:p14="http://schemas.microsoft.com/office/powerpoint/2010/main" val="2059428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565973"/>
          </a:xfrm>
        </p:spPr>
        <p:txBody>
          <a:bodyPr>
            <a:normAutofit fontScale="90000"/>
          </a:bodyPr>
          <a:lstStyle/>
          <a:p>
            <a:r>
              <a:rPr lang="en-GB" altLang="en-US" b="1" dirty="0">
                <a:latin typeface="Calibri"/>
                <a:ea typeface="Calibri"/>
                <a:cs typeface="Calibri"/>
              </a:rPr>
              <a:t>Bury School reading scheme works alongside..</a:t>
            </a:r>
            <a:endParaRPr lang="en-GB" dirty="0">
              <a:latin typeface="Calibri"/>
              <a:ea typeface="Calibri"/>
              <a:cs typeface="Calibri"/>
            </a:endParaRPr>
          </a:p>
        </p:txBody>
      </p:sp>
      <p:pic>
        <p:nvPicPr>
          <p:cNvPr id="4" name="Picture 8" descr="home page">
            <a:extLst>
              <a:ext uri="{FF2B5EF4-FFF2-40B4-BE49-F238E27FC236}">
                <a16:creationId xmlns:a16="http://schemas.microsoft.com/office/drawing/2014/main" id="{33E32938-E4BE-3D36-1120-786F237AA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5600" y="2603500"/>
            <a:ext cx="3860800"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8419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5260149"/>
          </a:xfrm>
        </p:spPr>
        <p:txBody>
          <a:bodyPr>
            <a:normAutofit fontScale="90000"/>
          </a:bodyPr>
          <a:lstStyle/>
          <a:p>
            <a:pPr marL="609600" indent="-609600" algn="l" eaLnBrk="1" hangingPunct="1"/>
            <a:r>
              <a:rPr lang="en-GB" altLang="en-US" dirty="0">
                <a:latin typeface="Calibri"/>
                <a:ea typeface="Calibri"/>
                <a:cs typeface="Calibri"/>
              </a:rPr>
              <a:t>    * Instructional Method</a:t>
            </a:r>
            <a:br>
              <a:rPr lang="en-GB" altLang="en-US" dirty="0">
                <a:latin typeface="Calibri"/>
              </a:rPr>
            </a:br>
            <a:r>
              <a:rPr lang="en-GB" altLang="en-US" dirty="0">
                <a:latin typeface="Calibri"/>
                <a:ea typeface="Calibri"/>
                <a:cs typeface="Calibri"/>
              </a:rPr>
              <a:t>* Start in Foundation</a:t>
            </a:r>
            <a:br>
              <a:rPr lang="en-GB" altLang="en-US" dirty="0">
                <a:latin typeface="Calibri"/>
              </a:rPr>
            </a:br>
            <a:r>
              <a:rPr lang="en-GB" altLang="en-US" dirty="0">
                <a:latin typeface="Calibri"/>
                <a:ea typeface="Calibri"/>
                <a:cs typeface="Calibri"/>
              </a:rPr>
              <a:t>* Systematic, structured,   cumulative and sequential</a:t>
            </a:r>
            <a:br>
              <a:rPr lang="en-GB" altLang="en-US" dirty="0">
                <a:latin typeface="Calibri"/>
              </a:rPr>
            </a:br>
            <a:r>
              <a:rPr lang="en-GB" altLang="en-US" dirty="0">
                <a:latin typeface="Calibri"/>
                <a:ea typeface="Calibri"/>
                <a:cs typeface="Calibri"/>
              </a:rPr>
              <a:t>* Explicit code-orientated   programme</a:t>
            </a:r>
            <a:br>
              <a:rPr lang="en-GB" altLang="en-US" dirty="0">
                <a:latin typeface="Calibri"/>
              </a:rPr>
            </a:br>
            <a:r>
              <a:rPr lang="en-GB" altLang="en-US" dirty="0">
                <a:latin typeface="Calibri"/>
                <a:ea typeface="Calibri"/>
                <a:cs typeface="Calibri"/>
              </a:rPr>
              <a:t>* DfE validation</a:t>
            </a:r>
            <a:br>
              <a:rPr lang="en-GB" altLang="en-US" dirty="0">
                <a:latin typeface="Calibri"/>
              </a:rPr>
            </a:br>
            <a:endParaRPr lang="en-GB" dirty="0"/>
          </a:p>
        </p:txBody>
      </p:sp>
    </p:spTree>
    <p:extLst>
      <p:ext uri="{BB962C8B-B14F-4D97-AF65-F5344CB8AC3E}">
        <p14:creationId xmlns:p14="http://schemas.microsoft.com/office/powerpoint/2010/main" val="2215847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84189" y="-587523"/>
            <a:ext cx="10441459" cy="7318083"/>
          </a:xfrm>
        </p:spPr>
        <p:txBody>
          <a:bodyPr>
            <a:normAutofit/>
          </a:bodyPr>
          <a:lstStyle/>
          <a:p>
            <a:pPr algn="l">
              <a:defRPr/>
            </a:pPr>
            <a:r>
              <a:rPr lang="en-GB" altLang="en-US" sz="6600" dirty="0">
                <a:latin typeface="Calibri"/>
                <a:ea typeface="Calibri"/>
                <a:cs typeface="Calibri"/>
              </a:rPr>
              <a:t>Phonic skills – </a:t>
            </a:r>
            <a:br>
              <a:rPr lang="en-GB" altLang="en-US" sz="6600" dirty="0">
                <a:latin typeface="Calibri"/>
                <a:ea typeface="Calibri"/>
                <a:cs typeface="Calibri"/>
              </a:rPr>
            </a:br>
            <a:br>
              <a:rPr lang="en-GB" altLang="en-US" sz="6600" dirty="0">
                <a:latin typeface="+mj-ea"/>
              </a:rPr>
            </a:br>
            <a:r>
              <a:rPr lang="en-GB" altLang="en-US" sz="6600" dirty="0">
                <a:latin typeface="Calibri"/>
                <a:ea typeface="Calibri"/>
                <a:cs typeface="Calibri"/>
              </a:rPr>
              <a:t>Blending</a:t>
            </a:r>
            <a:br>
              <a:rPr lang="en-GB" altLang="en-US" sz="6600" dirty="0">
                <a:latin typeface="Calibri"/>
              </a:rPr>
            </a:br>
            <a:r>
              <a:rPr lang="en-GB" altLang="en-US" sz="6600" dirty="0">
                <a:latin typeface="Calibri"/>
                <a:ea typeface="Calibri"/>
                <a:cs typeface="Calibri"/>
              </a:rPr>
              <a:t>Segmenting</a:t>
            </a:r>
            <a:br>
              <a:rPr lang="en-GB" altLang="en-US" sz="6600" dirty="0">
                <a:latin typeface="Calibri"/>
              </a:rPr>
            </a:br>
            <a:r>
              <a:rPr lang="en-GB" altLang="en-US" sz="6600" dirty="0">
                <a:latin typeface="Calibri"/>
                <a:ea typeface="Calibri"/>
                <a:cs typeface="Calibri"/>
              </a:rPr>
              <a:t>Phoneme manipulation </a:t>
            </a:r>
            <a:br>
              <a:rPr lang="en-GB" altLang="en-US" sz="6600" dirty="0">
                <a:latin typeface="Calibri"/>
              </a:rPr>
            </a:br>
            <a:r>
              <a:rPr lang="en-GB" altLang="en-US" sz="4400" dirty="0">
                <a:latin typeface="Calibri"/>
                <a:ea typeface="Calibri"/>
                <a:cs typeface="Calibri"/>
              </a:rPr>
              <a:t>(</a:t>
            </a:r>
            <a:r>
              <a:rPr lang="en-US" sz="4400" b="1" dirty="0">
                <a:latin typeface="Calibri"/>
                <a:ea typeface="Calibri"/>
                <a:cs typeface="Calibri"/>
              </a:rPr>
              <a:t>ability to modify, change, or move the individual sounds in a word</a:t>
            </a:r>
            <a:r>
              <a:rPr lang="en-US" sz="4400" dirty="0">
                <a:latin typeface="Calibri"/>
                <a:ea typeface="Calibri"/>
                <a:cs typeface="Calibri"/>
              </a:rPr>
              <a:t>.)</a:t>
            </a:r>
            <a:br>
              <a:rPr lang="en-GB" altLang="en-US" sz="6000" dirty="0">
                <a:latin typeface="Calibri"/>
              </a:rPr>
            </a:br>
            <a:endParaRPr lang="en-GB" dirty="0"/>
          </a:p>
        </p:txBody>
      </p:sp>
    </p:spTree>
    <p:extLst>
      <p:ext uri="{BB962C8B-B14F-4D97-AF65-F5344CB8AC3E}">
        <p14:creationId xmlns:p14="http://schemas.microsoft.com/office/powerpoint/2010/main" val="986281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8325" y="493693"/>
            <a:ext cx="11378513" cy="5711705"/>
          </a:xfrm>
        </p:spPr>
        <p:txBody>
          <a:bodyPr>
            <a:normAutofit fontScale="90000"/>
          </a:bodyPr>
          <a:lstStyle/>
          <a:p>
            <a:pPr algn="l"/>
            <a:r>
              <a:rPr lang="en-GB" altLang="en-US" sz="3200" b="1" u="sng" dirty="0">
                <a:latin typeface="Calibri"/>
                <a:ea typeface="Calibri"/>
                <a:cs typeface="Calibri"/>
              </a:rPr>
              <a:t>Phonics concepts </a:t>
            </a:r>
            <a:br>
              <a:rPr lang="en-GB" altLang="en-US" sz="3200" b="1" u="sng" dirty="0">
                <a:latin typeface="Calibri"/>
                <a:ea typeface="Calibri"/>
                <a:cs typeface="Calibri"/>
              </a:rPr>
            </a:br>
            <a:br>
              <a:rPr lang="en-GB" altLang="en-US" sz="3200" dirty="0">
                <a:latin typeface="+mj-ea"/>
              </a:rPr>
            </a:br>
            <a:r>
              <a:rPr lang="en-GB" altLang="en-US" sz="4400" dirty="0">
                <a:latin typeface="Calibri"/>
                <a:ea typeface="Calibri"/>
                <a:cs typeface="Calibri"/>
              </a:rPr>
              <a:t>Letters are symbols that represent sounds - phonemes. </a:t>
            </a:r>
            <a:br>
              <a:rPr lang="en-GB" altLang="en-US" sz="4400" dirty="0">
                <a:latin typeface="Calibri"/>
                <a:ea typeface="Calibri"/>
                <a:cs typeface="Calibri"/>
              </a:rPr>
            </a:br>
            <a:br>
              <a:rPr lang="en-GB" altLang="en-US" sz="4400" dirty="0">
                <a:latin typeface="+mj-ea"/>
              </a:rPr>
            </a:br>
            <a:r>
              <a:rPr lang="en-GB" altLang="en-US" sz="4400" dirty="0">
                <a:latin typeface="Calibri"/>
                <a:ea typeface="Calibri"/>
                <a:cs typeface="Calibri"/>
              </a:rPr>
              <a:t>Phonemes can be spelled using 1,2,3 or 4 letters  </a:t>
            </a:r>
            <a:br>
              <a:rPr lang="en-GB" altLang="en-US" sz="4400" dirty="0">
                <a:latin typeface="Calibri"/>
                <a:ea typeface="Calibri"/>
                <a:cs typeface="Calibri"/>
              </a:rPr>
            </a:br>
            <a:r>
              <a:rPr lang="en-GB" altLang="en-US" sz="4400" dirty="0">
                <a:latin typeface="Calibri"/>
                <a:ea typeface="Calibri"/>
                <a:cs typeface="Calibri"/>
              </a:rPr>
              <a:t>(a ay  </a:t>
            </a:r>
            <a:r>
              <a:rPr lang="en-GB" altLang="en-US" sz="4400" dirty="0" err="1">
                <a:latin typeface="Calibri"/>
                <a:ea typeface="Calibri"/>
                <a:cs typeface="Calibri"/>
              </a:rPr>
              <a:t>igh</a:t>
            </a:r>
            <a:r>
              <a:rPr lang="en-GB" altLang="en-US" sz="4400" dirty="0">
                <a:latin typeface="Calibri"/>
                <a:ea typeface="Calibri"/>
                <a:cs typeface="Calibri"/>
              </a:rPr>
              <a:t> </a:t>
            </a:r>
            <a:r>
              <a:rPr lang="en-GB" altLang="en-US" sz="4400" dirty="0" err="1">
                <a:latin typeface="Calibri"/>
                <a:ea typeface="Calibri"/>
                <a:cs typeface="Calibri"/>
              </a:rPr>
              <a:t>eigh</a:t>
            </a:r>
            <a:r>
              <a:rPr lang="en-GB" altLang="en-US" sz="4400" dirty="0">
                <a:latin typeface="Calibri"/>
                <a:ea typeface="Calibri"/>
                <a:cs typeface="Calibri"/>
              </a:rPr>
              <a:t>)</a:t>
            </a:r>
            <a:br>
              <a:rPr lang="en-GB" altLang="en-US" sz="4400" dirty="0">
                <a:latin typeface="Calibri"/>
                <a:ea typeface="Calibri"/>
                <a:cs typeface="Calibri"/>
              </a:rPr>
            </a:br>
            <a:br>
              <a:rPr lang="en-GB" altLang="en-US" sz="4400" dirty="0">
                <a:latin typeface="+mj-ea"/>
              </a:rPr>
            </a:br>
            <a:r>
              <a:rPr lang="en-GB" altLang="en-US" sz="4400" dirty="0">
                <a:latin typeface="Calibri"/>
                <a:ea typeface="Calibri"/>
                <a:cs typeface="Calibri"/>
              </a:rPr>
              <a:t>The same sound can be spelling in different ways</a:t>
            </a:r>
            <a:br>
              <a:rPr lang="en-GB" altLang="en-US" sz="4400" dirty="0">
                <a:latin typeface="Calibri"/>
              </a:rPr>
            </a:br>
            <a:r>
              <a:rPr lang="en-GB" altLang="en-US" sz="4400" dirty="0">
                <a:latin typeface="Calibri"/>
                <a:ea typeface="Calibri"/>
                <a:cs typeface="Calibri"/>
              </a:rPr>
              <a:t>The same spelling can represent different sounds (wind, lead)</a:t>
            </a:r>
            <a:br>
              <a:rPr lang="en-GB" altLang="en-US" dirty="0"/>
            </a:br>
            <a:endParaRPr lang="en-GB" dirty="0">
              <a:ea typeface="Calibri Light" panose="020F0302020204030204"/>
              <a:cs typeface="Calibri Light" panose="020F0302020204030204"/>
            </a:endParaRPr>
          </a:p>
        </p:txBody>
      </p:sp>
    </p:spTree>
    <p:extLst>
      <p:ext uri="{BB962C8B-B14F-4D97-AF65-F5344CB8AC3E}">
        <p14:creationId xmlns:p14="http://schemas.microsoft.com/office/powerpoint/2010/main" val="1460245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Extended code – Year 1 </a:t>
            </a:r>
            <a:endParaRPr lang="en-GB" dirty="0"/>
          </a:p>
        </p:txBody>
      </p:sp>
      <p:sp>
        <p:nvSpPr>
          <p:cNvPr id="3" name="Content Placeholder 2"/>
          <p:cNvSpPr>
            <a:spLocks noGrp="1"/>
          </p:cNvSpPr>
          <p:nvPr>
            <p:ph idx="1"/>
          </p:nvPr>
        </p:nvSpPr>
        <p:spPr/>
        <p:txBody>
          <a:bodyPr vert="horz" lIns="91440" tIns="45720" rIns="91440" bIns="45720" rtlCol="0" anchor="t">
            <a:normAutofit fontScale="85000" lnSpcReduction="20000"/>
          </a:bodyPr>
          <a:lstStyle/>
          <a:p>
            <a:r>
              <a:rPr lang="en-GB" dirty="0"/>
              <a:t>ai family includes  ay a </a:t>
            </a:r>
            <a:r>
              <a:rPr lang="en-GB" dirty="0" err="1"/>
              <a:t>ey</a:t>
            </a:r>
            <a:r>
              <a:rPr lang="en-GB" dirty="0"/>
              <a:t> </a:t>
            </a:r>
            <a:r>
              <a:rPr lang="en-GB" dirty="0" err="1"/>
              <a:t>ea</a:t>
            </a:r>
            <a:endParaRPr lang="en-GB" dirty="0"/>
          </a:p>
          <a:p>
            <a:r>
              <a:rPr lang="en-GB" dirty="0" err="1"/>
              <a:t>ar</a:t>
            </a:r>
            <a:r>
              <a:rPr lang="en-GB" dirty="0"/>
              <a:t> family includes al a </a:t>
            </a:r>
          </a:p>
          <a:p>
            <a:r>
              <a:rPr lang="en-GB" dirty="0"/>
              <a:t>ee family includes </a:t>
            </a:r>
            <a:r>
              <a:rPr lang="en-GB" dirty="0" err="1"/>
              <a:t>ie</a:t>
            </a:r>
            <a:r>
              <a:rPr lang="en-GB" dirty="0"/>
              <a:t> e </a:t>
            </a:r>
            <a:r>
              <a:rPr lang="en-GB" dirty="0" err="1"/>
              <a:t>ea</a:t>
            </a:r>
            <a:r>
              <a:rPr lang="en-GB" dirty="0"/>
              <a:t> </a:t>
            </a:r>
            <a:r>
              <a:rPr lang="en-GB" dirty="0" err="1"/>
              <a:t>ey</a:t>
            </a:r>
            <a:r>
              <a:rPr lang="en-GB" dirty="0"/>
              <a:t> y </a:t>
            </a:r>
            <a:endParaRPr lang="en-GB" dirty="0">
              <a:ea typeface="Calibri"/>
              <a:cs typeface="Calibri"/>
            </a:endParaRPr>
          </a:p>
          <a:p>
            <a:r>
              <a:rPr lang="en-GB" dirty="0" err="1"/>
              <a:t>ou</a:t>
            </a:r>
            <a:r>
              <a:rPr lang="en-GB" dirty="0"/>
              <a:t> family includes ow</a:t>
            </a:r>
          </a:p>
          <a:p>
            <a:r>
              <a:rPr lang="en-GB" dirty="0"/>
              <a:t>oy family includes oi</a:t>
            </a:r>
          </a:p>
          <a:p>
            <a:r>
              <a:rPr lang="en-GB" dirty="0" err="1"/>
              <a:t>oo</a:t>
            </a:r>
            <a:r>
              <a:rPr lang="en-GB" dirty="0"/>
              <a:t> family includes </a:t>
            </a:r>
            <a:r>
              <a:rPr lang="en-GB" dirty="0" err="1"/>
              <a:t>ue</a:t>
            </a:r>
            <a:r>
              <a:rPr lang="en-GB" dirty="0"/>
              <a:t> </a:t>
            </a:r>
            <a:r>
              <a:rPr lang="en-GB" dirty="0" err="1"/>
              <a:t>ew</a:t>
            </a:r>
            <a:r>
              <a:rPr lang="en-GB" dirty="0"/>
              <a:t> u </a:t>
            </a:r>
            <a:endParaRPr lang="en-GB" dirty="0">
              <a:ea typeface="Calibri"/>
              <a:cs typeface="Calibri"/>
            </a:endParaRPr>
          </a:p>
          <a:p>
            <a:r>
              <a:rPr lang="en-GB" dirty="0" err="1"/>
              <a:t>oa</a:t>
            </a:r>
            <a:r>
              <a:rPr lang="en-GB" dirty="0"/>
              <a:t> family includes </a:t>
            </a:r>
            <a:r>
              <a:rPr lang="en-GB" dirty="0" err="1"/>
              <a:t>oe</a:t>
            </a:r>
            <a:r>
              <a:rPr lang="en-GB" dirty="0"/>
              <a:t> ow o </a:t>
            </a:r>
            <a:endParaRPr lang="en-GB" dirty="0">
              <a:ea typeface="Calibri"/>
              <a:cs typeface="Calibri"/>
            </a:endParaRPr>
          </a:p>
          <a:p>
            <a:r>
              <a:rPr lang="en-GB" dirty="0"/>
              <a:t>or family includes au ore aw augh </a:t>
            </a:r>
            <a:r>
              <a:rPr lang="en-GB" dirty="0" err="1"/>
              <a:t>ough</a:t>
            </a:r>
            <a:r>
              <a:rPr lang="en-GB" dirty="0"/>
              <a:t> our </a:t>
            </a:r>
            <a:r>
              <a:rPr lang="en-GB" dirty="0" err="1"/>
              <a:t>oor</a:t>
            </a:r>
            <a:r>
              <a:rPr lang="en-GB" dirty="0"/>
              <a:t> </a:t>
            </a:r>
          </a:p>
          <a:p>
            <a:r>
              <a:rPr lang="en-GB" dirty="0" err="1"/>
              <a:t>ur</a:t>
            </a:r>
            <a:r>
              <a:rPr lang="en-GB" dirty="0"/>
              <a:t> family includes </a:t>
            </a:r>
            <a:r>
              <a:rPr lang="en-GB" dirty="0" err="1"/>
              <a:t>ir</a:t>
            </a:r>
            <a:r>
              <a:rPr lang="en-GB" dirty="0"/>
              <a:t> er or ear </a:t>
            </a:r>
          </a:p>
          <a:p>
            <a:r>
              <a:rPr lang="en-GB" dirty="0" err="1"/>
              <a:t>igh</a:t>
            </a:r>
            <a:r>
              <a:rPr lang="en-GB" dirty="0"/>
              <a:t> family includes </a:t>
            </a:r>
            <a:r>
              <a:rPr lang="en-GB" dirty="0" err="1"/>
              <a:t>ie</a:t>
            </a:r>
            <a:r>
              <a:rPr lang="en-GB" dirty="0"/>
              <a:t> y </a:t>
            </a:r>
            <a:r>
              <a:rPr lang="en-GB" dirty="0" err="1"/>
              <a:t>i</a:t>
            </a:r>
            <a:r>
              <a:rPr lang="en-GB" dirty="0"/>
              <a:t>             </a:t>
            </a:r>
          </a:p>
          <a:p>
            <a:r>
              <a:rPr lang="en-GB" dirty="0"/>
              <a:t>This list is not exhaustive, just an example of the sounds the children learn. </a:t>
            </a:r>
          </a:p>
        </p:txBody>
      </p:sp>
    </p:spTree>
    <p:extLst>
      <p:ext uri="{BB962C8B-B14F-4D97-AF65-F5344CB8AC3E}">
        <p14:creationId xmlns:p14="http://schemas.microsoft.com/office/powerpoint/2010/main" val="3266768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446406"/>
            <a:ext cx="10515600" cy="504940"/>
          </a:xfrm>
        </p:spPr>
        <p:txBody>
          <a:bodyPr>
            <a:normAutofit fontScale="90000"/>
          </a:bodyPr>
          <a:lstStyle/>
          <a:p>
            <a:pPr algn="ctr"/>
            <a:r>
              <a:rPr lang="en-US" u="sng" dirty="0"/>
              <a:t>Phonics language</a:t>
            </a:r>
            <a:endParaRPr lang="en-GB" u="sng" dirty="0"/>
          </a:p>
        </p:txBody>
      </p:sp>
      <p:sp>
        <p:nvSpPr>
          <p:cNvPr id="3" name="Content Placeholder 2"/>
          <p:cNvSpPr>
            <a:spLocks noGrp="1"/>
          </p:cNvSpPr>
          <p:nvPr>
            <p:ph idx="1"/>
          </p:nvPr>
        </p:nvSpPr>
        <p:spPr>
          <a:xfrm>
            <a:off x="838200" y="1080656"/>
            <a:ext cx="10515600" cy="5634180"/>
          </a:xfrm>
        </p:spPr>
        <p:txBody>
          <a:bodyPr vert="horz" lIns="91440" tIns="45720" rIns="91440" bIns="45720" rtlCol="0" anchor="t">
            <a:normAutofit/>
          </a:bodyPr>
          <a:lstStyle/>
          <a:p>
            <a:r>
              <a:rPr lang="en-US" dirty="0">
                <a:solidFill>
                  <a:srgbClr val="0070C0"/>
                </a:solidFill>
              </a:rPr>
              <a:t>Vowels are  </a:t>
            </a:r>
            <a:r>
              <a:rPr lang="en-US" dirty="0" err="1">
                <a:solidFill>
                  <a:srgbClr val="0070C0"/>
                </a:solidFill>
              </a:rPr>
              <a:t>aeiou</a:t>
            </a:r>
            <a:r>
              <a:rPr lang="en-US" dirty="0">
                <a:solidFill>
                  <a:srgbClr val="0070C0"/>
                </a:solidFill>
              </a:rPr>
              <a:t>       All the other letters are consonants</a:t>
            </a:r>
          </a:p>
          <a:p>
            <a:endParaRPr lang="en-US" dirty="0">
              <a:solidFill>
                <a:srgbClr val="0070C0"/>
              </a:solidFill>
            </a:endParaRPr>
          </a:p>
          <a:p>
            <a:r>
              <a:rPr lang="en-US" dirty="0">
                <a:solidFill>
                  <a:srgbClr val="0070C0"/>
                </a:solidFill>
              </a:rPr>
              <a:t>Graphemes </a:t>
            </a:r>
            <a:r>
              <a:rPr lang="en-US" dirty="0"/>
              <a:t>when written, </a:t>
            </a:r>
            <a:r>
              <a:rPr lang="en-US" dirty="0">
                <a:solidFill>
                  <a:srgbClr val="0070C0"/>
                </a:solidFill>
              </a:rPr>
              <a:t>phonemes</a:t>
            </a:r>
            <a:r>
              <a:rPr lang="en-US" dirty="0"/>
              <a:t> when said – a single sound</a:t>
            </a:r>
            <a:r>
              <a:rPr lang="en-US" dirty="0">
                <a:solidFill>
                  <a:srgbClr val="0070C0"/>
                </a:solidFill>
              </a:rPr>
              <a:t>     a,    b,   c     </a:t>
            </a:r>
            <a:r>
              <a:rPr lang="en-US" dirty="0">
                <a:solidFill>
                  <a:srgbClr val="FF0000"/>
                </a:solidFill>
              </a:rPr>
              <a:t> </a:t>
            </a:r>
            <a:endParaRPr lang="en-US" dirty="0">
              <a:solidFill>
                <a:srgbClr val="FF0000"/>
              </a:solidFill>
              <a:ea typeface="Calibri"/>
              <a:cs typeface="Calibri"/>
            </a:endParaRPr>
          </a:p>
          <a:p>
            <a:r>
              <a:rPr lang="en-US" dirty="0">
                <a:solidFill>
                  <a:srgbClr val="0070C0"/>
                </a:solidFill>
              </a:rPr>
              <a:t>Digraphs - </a:t>
            </a:r>
            <a:r>
              <a:rPr lang="en-US" dirty="0"/>
              <a:t>two letters together, that make a single sound    </a:t>
            </a:r>
            <a:r>
              <a:rPr lang="en-US" dirty="0">
                <a:solidFill>
                  <a:srgbClr val="0070C0"/>
                </a:solidFill>
              </a:rPr>
              <a:t>ai    ck   or </a:t>
            </a:r>
            <a:endParaRPr lang="en-US" dirty="0">
              <a:solidFill>
                <a:srgbClr val="FF0000"/>
              </a:solidFill>
              <a:ea typeface="Calibri"/>
              <a:cs typeface="Calibri"/>
            </a:endParaRPr>
          </a:p>
          <a:p>
            <a:pPr marL="0" indent="0">
              <a:buNone/>
            </a:pPr>
            <a:r>
              <a:rPr lang="en-US" sz="2000" dirty="0">
                <a:ea typeface="Calibri"/>
                <a:cs typeface="Calibri"/>
              </a:rPr>
              <a:t>Two letters, one sound.</a:t>
            </a:r>
            <a:r>
              <a:rPr lang="en-US" sz="2000" dirty="0">
                <a:solidFill>
                  <a:srgbClr val="0070C0"/>
                </a:solidFill>
                <a:ea typeface="Calibri"/>
                <a:cs typeface="Calibri"/>
              </a:rPr>
              <a:t> </a:t>
            </a:r>
            <a:endParaRPr lang="en-US" sz="2000" dirty="0">
              <a:solidFill>
                <a:srgbClr val="0070C0"/>
              </a:solidFill>
            </a:endParaRPr>
          </a:p>
          <a:p>
            <a:r>
              <a:rPr lang="en-US" dirty="0">
                <a:solidFill>
                  <a:srgbClr val="0070C0"/>
                </a:solidFill>
              </a:rPr>
              <a:t>Trigraphs </a:t>
            </a:r>
            <a:r>
              <a:rPr lang="en-US" dirty="0"/>
              <a:t>– three letters that make a single sound     </a:t>
            </a:r>
            <a:r>
              <a:rPr lang="en-US" dirty="0" err="1">
                <a:solidFill>
                  <a:srgbClr val="0070C0"/>
                </a:solidFill>
              </a:rPr>
              <a:t>igh</a:t>
            </a:r>
            <a:r>
              <a:rPr lang="en-US" dirty="0">
                <a:solidFill>
                  <a:srgbClr val="0070C0"/>
                </a:solidFill>
              </a:rPr>
              <a:t>   ear    air      </a:t>
            </a:r>
            <a:endParaRPr lang="en-US" dirty="0">
              <a:solidFill>
                <a:srgbClr val="FF0000"/>
              </a:solidFill>
              <a:ea typeface="Calibri"/>
              <a:cs typeface="Calibri"/>
            </a:endParaRPr>
          </a:p>
          <a:p>
            <a:pPr marL="0" indent="0">
              <a:buNone/>
            </a:pPr>
            <a:r>
              <a:rPr lang="en-US" sz="2000" dirty="0">
                <a:ea typeface="Calibri"/>
                <a:cs typeface="Calibri"/>
              </a:rPr>
              <a:t>Three letters, one sound.</a:t>
            </a:r>
            <a:r>
              <a:rPr lang="en-US" dirty="0">
                <a:ea typeface="Calibri"/>
                <a:cs typeface="Calibri"/>
              </a:rPr>
              <a:t> </a:t>
            </a:r>
          </a:p>
          <a:p>
            <a:r>
              <a:rPr lang="en-US" dirty="0">
                <a:solidFill>
                  <a:srgbClr val="0070C0"/>
                </a:solidFill>
              </a:rPr>
              <a:t>Tetragraphs – </a:t>
            </a:r>
            <a:r>
              <a:rPr lang="en-US" dirty="0"/>
              <a:t>four letters that make a single sound     </a:t>
            </a:r>
            <a:r>
              <a:rPr lang="en-US" dirty="0" err="1">
                <a:solidFill>
                  <a:srgbClr val="0070C0"/>
                </a:solidFill>
              </a:rPr>
              <a:t>ough</a:t>
            </a:r>
            <a:r>
              <a:rPr lang="en-US" dirty="0">
                <a:solidFill>
                  <a:srgbClr val="0070C0"/>
                </a:solidFill>
              </a:rPr>
              <a:t>      </a:t>
            </a:r>
            <a:r>
              <a:rPr lang="en-US" dirty="0" err="1">
                <a:solidFill>
                  <a:srgbClr val="0070C0"/>
                </a:solidFill>
              </a:rPr>
              <a:t>eigh</a:t>
            </a:r>
            <a:r>
              <a:rPr lang="en-US" dirty="0">
                <a:solidFill>
                  <a:srgbClr val="0070C0"/>
                </a:solidFill>
              </a:rPr>
              <a:t>    </a:t>
            </a:r>
            <a:endParaRPr lang="en-US" dirty="0">
              <a:solidFill>
                <a:srgbClr val="FF0000"/>
              </a:solidFill>
              <a:ea typeface="Calibri"/>
              <a:cs typeface="Calibri"/>
            </a:endParaRPr>
          </a:p>
          <a:p>
            <a:pPr marL="0" indent="0">
              <a:buNone/>
            </a:pPr>
            <a:r>
              <a:rPr lang="en-US" sz="2000" dirty="0">
                <a:ea typeface="Calibri"/>
                <a:cs typeface="Calibri"/>
              </a:rPr>
              <a:t>Four letters, one sound.</a:t>
            </a:r>
            <a:r>
              <a:rPr lang="en-US" sz="2000" dirty="0">
                <a:solidFill>
                  <a:srgbClr val="0070C0"/>
                </a:solidFill>
                <a:ea typeface="Calibri"/>
                <a:cs typeface="Calibri"/>
              </a:rPr>
              <a:t> </a:t>
            </a:r>
          </a:p>
          <a:p>
            <a:pPr marL="0" indent="0">
              <a:buNone/>
            </a:pPr>
            <a:r>
              <a:rPr lang="en-US" dirty="0">
                <a:solidFill>
                  <a:srgbClr val="0070C0"/>
                </a:solidFill>
              </a:rPr>
              <a:t>Split digraphs (</a:t>
            </a:r>
            <a:r>
              <a:rPr lang="en-US" dirty="0" err="1">
                <a:solidFill>
                  <a:srgbClr val="0070C0"/>
                </a:solidFill>
              </a:rPr>
              <a:t>eg</a:t>
            </a:r>
            <a:r>
              <a:rPr lang="en-US" dirty="0">
                <a:solidFill>
                  <a:srgbClr val="0070C0"/>
                </a:solidFill>
              </a:rPr>
              <a:t> cake, tube)  -</a:t>
            </a:r>
            <a:r>
              <a:rPr lang="en-US" dirty="0"/>
              <a:t> </a:t>
            </a:r>
            <a:r>
              <a:rPr lang="en-US" b="1" u="sng" dirty="0"/>
              <a:t>not on the Sounds-write scheme. </a:t>
            </a:r>
            <a:endParaRPr lang="en-US" dirty="0">
              <a:ea typeface="Calibri"/>
              <a:cs typeface="Calibri"/>
            </a:endParaRPr>
          </a:p>
          <a:p>
            <a:pPr marL="0" indent="0">
              <a:buNone/>
            </a:pPr>
            <a:endParaRPr lang="en-GB" dirty="0">
              <a:solidFill>
                <a:srgbClr val="FF0000"/>
              </a:solidFill>
            </a:endParaRPr>
          </a:p>
        </p:txBody>
      </p:sp>
    </p:spTree>
    <p:extLst>
      <p:ext uri="{BB962C8B-B14F-4D97-AF65-F5344CB8AC3E}">
        <p14:creationId xmlns:p14="http://schemas.microsoft.com/office/powerpoint/2010/main" val="15928317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967d37b-0c33-4e68-b771-ecdaca937f87">
      <Terms xmlns="http://schemas.microsoft.com/office/infopath/2007/PartnerControls"/>
    </lcf76f155ced4ddcb4097134ff3c332f>
    <TaxCatchAll xmlns="ba4fcb54-aac2-4deb-baf0-ae250675a50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8635FA98007D44C877280D135DA9F3F" ma:contentTypeVersion="18" ma:contentTypeDescription="Create a new document." ma:contentTypeScope="" ma:versionID="47673dbef97a3c114292c2e729461495">
  <xsd:schema xmlns:xsd="http://www.w3.org/2001/XMLSchema" xmlns:xs="http://www.w3.org/2001/XMLSchema" xmlns:p="http://schemas.microsoft.com/office/2006/metadata/properties" xmlns:ns2="8967d37b-0c33-4e68-b771-ecdaca937f87" xmlns:ns3="ba4fcb54-aac2-4deb-baf0-ae250675a50b" targetNamespace="http://schemas.microsoft.com/office/2006/metadata/properties" ma:root="true" ma:fieldsID="3e68fc014300daf6f9f0a8090c3d04e6" ns2:_="" ns3:_="">
    <xsd:import namespace="8967d37b-0c33-4e68-b771-ecdaca937f87"/>
    <xsd:import namespace="ba4fcb54-aac2-4deb-baf0-ae250675a50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67d37b-0c33-4e68-b771-ecdaca937f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ca751cb-0755-432d-9f5c-5cab7fa9083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4fcb54-aac2-4deb-baf0-ae250675a50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fc342c5-6649-4243-8858-edd6300cf254}" ma:internalName="TaxCatchAll" ma:showField="CatchAllData" ma:web="ba4fcb54-aac2-4deb-baf0-ae250675a5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D2F09A-6B22-45FC-AF14-78DD0C2BA951}">
  <ds:schemaRefs>
    <ds:schemaRef ds:uri="http://schemas.microsoft.com/office/2006/metadata/properties"/>
    <ds:schemaRef ds:uri="http://schemas.microsoft.com/office/infopath/2007/PartnerControls"/>
    <ds:schemaRef ds:uri="8967d37b-0c33-4e68-b771-ecdaca937f87"/>
    <ds:schemaRef ds:uri="ba4fcb54-aac2-4deb-baf0-ae250675a50b"/>
  </ds:schemaRefs>
</ds:datastoreItem>
</file>

<file path=customXml/itemProps2.xml><?xml version="1.0" encoding="utf-8"?>
<ds:datastoreItem xmlns:ds="http://schemas.openxmlformats.org/officeDocument/2006/customXml" ds:itemID="{47BD9F3F-A91E-44E7-B6D8-3FE938863B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67d37b-0c33-4e68-b771-ecdaca937f87"/>
    <ds:schemaRef ds:uri="ba4fcb54-aac2-4deb-baf0-ae250675a5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6CA0D3E-D290-4FD4-9574-1006C6B958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TotalTime>
  <Words>941</Words>
  <Application>Microsoft Office PowerPoint</Application>
  <PresentationFormat>Widescreen</PresentationFormat>
  <Paragraphs>82</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Topmarks</vt:lpstr>
      <vt:lpstr>Office Theme</vt:lpstr>
      <vt:lpstr>Extended code and  Phonics screening check. </vt:lpstr>
      <vt:lpstr>Year 1 housekeeping. </vt:lpstr>
      <vt:lpstr> </vt:lpstr>
      <vt:lpstr>Bury School reading scheme works alongside..</vt:lpstr>
      <vt:lpstr>    * Instructional Method * Start in Foundation * Systematic, structured,   cumulative and sequential * Explicit code-orientated   programme * DfE validation </vt:lpstr>
      <vt:lpstr>Phonic skills –   Blending Segmenting Phoneme manipulation  (ability to modify, change, or move the individual sounds in a word.) </vt:lpstr>
      <vt:lpstr>Phonics concepts   Letters are symbols that represent sounds - phonemes.   Phonemes can be spelled using 1,2,3 or 4 letters   (a ay  igh eigh)  The same sound can be spelling in different ways The same spelling can represent different sounds (wind, lead) </vt:lpstr>
      <vt:lpstr>Extended code – Year 1 </vt:lpstr>
      <vt:lpstr>Phonics language</vt:lpstr>
      <vt:lpstr>PowerPoint Presentation</vt:lpstr>
      <vt:lpstr>PowerPoint Presentation</vt:lpstr>
      <vt:lpstr>Information about the phonics screening</vt:lpstr>
      <vt:lpstr>Real and nonsense words </vt:lpstr>
      <vt:lpstr>Top tips to help…</vt:lpstr>
      <vt:lpstr>More top tips to help…</vt:lpstr>
      <vt:lpstr>The biggest tips!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Phonics screening 2019</dc:title>
  <dc:creator>Leyna Case</dc:creator>
  <cp:lastModifiedBy>Lisa Poynton</cp:lastModifiedBy>
  <cp:revision>197</cp:revision>
  <dcterms:created xsi:type="dcterms:W3CDTF">2019-03-21T11:47:04Z</dcterms:created>
  <dcterms:modified xsi:type="dcterms:W3CDTF">2025-10-05T14:04:42Z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0x010100E8635FA98007D44C877280D135DA9F3F</vt:lpwstr>
  </property>
  <property fmtid="{D5CDD505-2E9C-101B-9397-08002B2CF9AE}" pid="3" name="MediaServiceImageTags">
    <vt:lpwstr/>
  </property>
</Properties>
</file>