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6858000" cx="9144000"/>
  <p:notesSz cx="6797675" cy="99266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6" roundtripDataSignature="AMtx7mg74k2NV+0JVXJ59ISK+dPtIGEvR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6400" cy="4968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49688" y="0"/>
            <a:ext cx="2946400" cy="4968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6" name="Google Shape;6;n"/>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8163"/>
            <a:ext cx="2946400" cy="4968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6" name="Google Shape;86;p1: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3" name="Google Shape;93;p2: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9" name="Google Shape;99;p3: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4: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6" name="Google Shape;106;p4: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5: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2" name="Google Shape;112;p5: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6: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7" name="Google Shape;117;p6: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7: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3" name="Google Shape;123;p7: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8: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30" name="Google Shape;130;p8: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9: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37" name="Google Shape;137;p9: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f8c0021825_0_0:notes"/>
          <p:cNvSpPr txBox="1"/>
          <p:nvPr>
            <p:ph idx="1" type="body"/>
          </p:nvPr>
        </p:nvSpPr>
        <p:spPr>
          <a:xfrm>
            <a:off x="679450" y="4714875"/>
            <a:ext cx="5438700" cy="44673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5" name="Google Shape;145;g3f8c0021825_0_0:notes"/>
          <p:cNvSpPr/>
          <p:nvPr>
            <p:ph idx="2" type="sldImg"/>
          </p:nvPr>
        </p:nvSpPr>
        <p:spPr>
          <a:xfrm>
            <a:off x="915988" y="744538"/>
            <a:ext cx="4965600" cy="372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0:notes"/>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52" name="Google Shape;152;p10: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3" name="Google Shape;153;p10: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ORT – main scheme used but have others to supplement.</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Follow through a progression of books-to independent readers.</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Show green reading record books</a:t>
            </a:r>
            <a:endParaRPr/>
          </a:p>
          <a:p>
            <a:pPr indent="0" lvl="0" marL="0" rtl="0" algn="l">
              <a:spcBef>
                <a:spcPts val="360"/>
              </a:spcBef>
              <a:spcAft>
                <a:spcPts val="0"/>
              </a:spcAft>
              <a:buNone/>
            </a:pPr>
            <a:r>
              <a:rPr lang="en-GB"/>
              <a:t>                                individual sheets..</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Children will change books initially twice a week - usually read 1-1. Sometimes we will have read the book with them and this will be commented on in their green book or signed on sheet.</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Not a race!!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1: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0" name="Google Shape;160;p11: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2: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6" name="Google Shape;166;p12: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3: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2" name="Google Shape;172;p13: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4: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8" name="Google Shape;178;p14: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5: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85" name="Google Shape;185;p15: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91" name="Google Shape;191;p16:notes"/>
          <p:cNvSpPr txBox="1"/>
          <p:nvPr>
            <p:ph idx="1" type="body"/>
          </p:nvPr>
        </p:nvSpPr>
        <p:spPr>
          <a:xfrm>
            <a:off x="679450" y="4714875"/>
            <a:ext cx="5438775" cy="44672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16:notes"/>
          <p:cNvSpPr txBox="1"/>
          <p:nvPr>
            <p:ph idx="12" type="sldNum"/>
          </p:nvPr>
        </p:nvSpPr>
        <p:spPr>
          <a:xfrm>
            <a:off x="3849688" y="9428163"/>
            <a:ext cx="2946400" cy="4968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7: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97" name="Google Shape;197;p17: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8: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03" name="Google Shape;203;p18: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9:notes"/>
          <p:cNvSpPr txBox="1"/>
          <p:nvPr>
            <p:ph idx="1" type="body"/>
          </p:nvPr>
        </p:nvSpPr>
        <p:spPr>
          <a:xfrm>
            <a:off x="679450" y="4714875"/>
            <a:ext cx="5438775" cy="4467225"/>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09" name="Google Shape;209;p19:notes"/>
          <p:cNvSpPr/>
          <p:nvPr>
            <p:ph idx="2" type="sldImg"/>
          </p:nvPr>
        </p:nvSpPr>
        <p:spPr>
          <a:xfrm>
            <a:off x="915988" y="744538"/>
            <a:ext cx="4965700"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1"/>
          <p:cNvSpPr txBox="1"/>
          <p:nvPr>
            <p:ph type="ctrTitle"/>
          </p:nvPr>
        </p:nvSpPr>
        <p:spPr>
          <a:xfrm>
            <a:off x="1143000" y="1122363"/>
            <a:ext cx="6858000" cy="23876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6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 name="Google Shape;17;p21"/>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Autofit/>
          </a:bodyPr>
          <a:lstStyle>
            <a:lvl1pPr lvl="0" algn="ctr">
              <a:spcBef>
                <a:spcPts val="480"/>
              </a:spcBef>
              <a:spcAft>
                <a:spcPts val="0"/>
              </a:spcAft>
              <a:buClr>
                <a:schemeClr val="dk1"/>
              </a:buClr>
              <a:buSzPts val="2400"/>
              <a:buFont typeface="Arial"/>
              <a:buNone/>
              <a:defRPr sz="2400"/>
            </a:lvl1pPr>
            <a:lvl2pPr lvl="1" algn="ctr">
              <a:spcBef>
                <a:spcPts val="400"/>
              </a:spcBef>
              <a:spcAft>
                <a:spcPts val="0"/>
              </a:spcAft>
              <a:buClr>
                <a:schemeClr val="dk1"/>
              </a:buClr>
              <a:buSzPts val="2000"/>
              <a:buFont typeface="Arial"/>
              <a:buNone/>
              <a:defRPr sz="2000"/>
            </a:lvl2pPr>
            <a:lvl3pPr lvl="2" algn="ctr">
              <a:spcBef>
                <a:spcPts val="360"/>
              </a:spcBef>
              <a:spcAft>
                <a:spcPts val="0"/>
              </a:spcAft>
              <a:buClr>
                <a:schemeClr val="dk1"/>
              </a:buClr>
              <a:buSzPts val="1800"/>
              <a:buFont typeface="Arial"/>
              <a:buNone/>
              <a:defRPr sz="1800"/>
            </a:lvl3pPr>
            <a:lvl4pPr lvl="3" algn="ctr">
              <a:spcBef>
                <a:spcPts val="320"/>
              </a:spcBef>
              <a:spcAft>
                <a:spcPts val="0"/>
              </a:spcAft>
              <a:buClr>
                <a:schemeClr val="dk1"/>
              </a:buClr>
              <a:buSzPts val="1600"/>
              <a:buFont typeface="Arial"/>
              <a:buNone/>
              <a:defRPr sz="1600"/>
            </a:lvl4pPr>
            <a:lvl5pPr lvl="4" algn="ctr">
              <a:spcBef>
                <a:spcPts val="320"/>
              </a:spcBef>
              <a:spcAft>
                <a:spcPts val="0"/>
              </a:spcAft>
              <a:buClr>
                <a:schemeClr val="dk1"/>
              </a:buClr>
              <a:buSzPts val="1600"/>
              <a:buFont typeface="Arial"/>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3" name="Google Shape;23;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2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2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24"/>
          <p:cNvSpPr txBox="1"/>
          <p:nvPr>
            <p:ph type="title"/>
          </p:nvPr>
        </p:nvSpPr>
        <p:spPr>
          <a:xfrm>
            <a:off x="623888" y="1709738"/>
            <a:ext cx="7886700" cy="2852737"/>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6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3" name="Google Shape;33;p24"/>
          <p:cNvSpPr txBox="1"/>
          <p:nvPr>
            <p:ph idx="1" type="body"/>
          </p:nvPr>
        </p:nvSpPr>
        <p:spPr>
          <a:xfrm>
            <a:off x="623888" y="4589463"/>
            <a:ext cx="7886700" cy="1500187"/>
          </a:xfrm>
          <a:prstGeom prst="rect">
            <a:avLst/>
          </a:prstGeom>
          <a:noFill/>
          <a:ln>
            <a:noFill/>
          </a:ln>
        </p:spPr>
        <p:txBody>
          <a:bodyPr anchorCtr="0" anchor="t"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sz="2400"/>
            </a:lvl1pPr>
            <a:lvl2pPr indent="-228600" lvl="1" marL="914400" algn="l">
              <a:spcBef>
                <a:spcPts val="400"/>
              </a:spcBef>
              <a:spcAft>
                <a:spcPts val="0"/>
              </a:spcAft>
              <a:buClr>
                <a:schemeClr val="dk1"/>
              </a:buClr>
              <a:buSzPts val="2000"/>
              <a:buFont typeface="Arial"/>
              <a:buNone/>
              <a:defRPr sz="2000"/>
            </a:lvl2pPr>
            <a:lvl3pPr indent="-228600" lvl="2" marL="1371600" algn="l">
              <a:spcBef>
                <a:spcPts val="360"/>
              </a:spcBef>
              <a:spcAft>
                <a:spcPts val="0"/>
              </a:spcAft>
              <a:buClr>
                <a:schemeClr val="dk1"/>
              </a:buClr>
              <a:buSzPts val="1800"/>
              <a:buFont typeface="Arial"/>
              <a:buNone/>
              <a:defRPr sz="1800"/>
            </a:lvl3pPr>
            <a:lvl4pPr indent="-228600" lvl="3" marL="1828800" algn="l">
              <a:spcBef>
                <a:spcPts val="320"/>
              </a:spcBef>
              <a:spcAft>
                <a:spcPts val="0"/>
              </a:spcAft>
              <a:buClr>
                <a:schemeClr val="dk1"/>
              </a:buClr>
              <a:buSzPts val="1600"/>
              <a:buFont typeface="Arial"/>
              <a:buNone/>
              <a:defRPr sz="1600"/>
            </a:lvl4pPr>
            <a:lvl5pPr indent="-228600" lvl="4" marL="2286000" algn="l">
              <a:spcBef>
                <a:spcPts val="320"/>
              </a:spcBef>
              <a:spcAft>
                <a:spcPts val="0"/>
              </a:spcAft>
              <a:buClr>
                <a:schemeClr val="dk1"/>
              </a:buClr>
              <a:buSzPts val="1600"/>
              <a:buFont typeface="Arial"/>
              <a:buNone/>
              <a:defRPr sz="1600"/>
            </a:lvl5pPr>
            <a:lvl6pPr indent="-228600" lvl="5" marL="2743200" algn="l">
              <a:lnSpc>
                <a:spcPct val="90000"/>
              </a:lnSpc>
              <a:spcBef>
                <a:spcPts val="500"/>
              </a:spcBef>
              <a:spcAft>
                <a:spcPts val="0"/>
              </a:spcAft>
              <a:buClr>
                <a:schemeClr val="dk1"/>
              </a:buClr>
              <a:buSzPts val="1600"/>
              <a:buNone/>
              <a:defRPr sz="1600"/>
            </a:lvl6pPr>
            <a:lvl7pPr indent="-228600" lvl="6" marL="3200400" algn="l">
              <a:lnSpc>
                <a:spcPct val="90000"/>
              </a:lnSpc>
              <a:spcBef>
                <a:spcPts val="500"/>
              </a:spcBef>
              <a:spcAft>
                <a:spcPts val="0"/>
              </a:spcAft>
              <a:buClr>
                <a:schemeClr val="dk1"/>
              </a:buClr>
              <a:buSzPts val="1600"/>
              <a:buNone/>
              <a:defRPr sz="1600"/>
            </a:lvl7pPr>
            <a:lvl8pPr indent="-228600" lvl="7" marL="3657600" algn="l">
              <a:lnSpc>
                <a:spcPct val="90000"/>
              </a:lnSpc>
              <a:spcBef>
                <a:spcPts val="500"/>
              </a:spcBef>
              <a:spcAft>
                <a:spcPts val="0"/>
              </a:spcAft>
              <a:buClr>
                <a:schemeClr val="dk1"/>
              </a:buClr>
              <a:buSzPts val="1600"/>
              <a:buNone/>
              <a:defRPr sz="1600"/>
            </a:lvl8pPr>
            <a:lvl9pPr indent="-228600" lvl="8" marL="4114800" algn="l">
              <a:lnSpc>
                <a:spcPct val="90000"/>
              </a:lnSpc>
              <a:spcBef>
                <a:spcPts val="500"/>
              </a:spcBef>
              <a:spcAft>
                <a:spcPts val="0"/>
              </a:spcAft>
              <a:buClr>
                <a:schemeClr val="dk1"/>
              </a:buClr>
              <a:buSzPts val="1600"/>
              <a:buNone/>
              <a:defRPr sz="1600"/>
            </a:lvl9pPr>
          </a:lstStyle>
          <a:p/>
        </p:txBody>
      </p:sp>
      <p:sp>
        <p:nvSpPr>
          <p:cNvPr id="34" name="Google Shape;34;p2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9" name="Google Shape;39;p2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2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6"/>
          <p:cNvSpPr txBox="1"/>
          <p:nvPr>
            <p:ph type="title"/>
          </p:nvPr>
        </p:nvSpPr>
        <p:spPr>
          <a:xfrm>
            <a:off x="630238" y="365125"/>
            <a:ext cx="7886700" cy="132556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6" name="Google Shape;46;p26"/>
          <p:cNvSpPr txBox="1"/>
          <p:nvPr>
            <p:ph idx="1" type="body"/>
          </p:nvPr>
        </p:nvSpPr>
        <p:spPr>
          <a:xfrm>
            <a:off x="630238" y="1681163"/>
            <a:ext cx="3868737" cy="82391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26"/>
          <p:cNvSpPr txBox="1"/>
          <p:nvPr>
            <p:ph idx="2" type="body"/>
          </p:nvPr>
        </p:nvSpPr>
        <p:spPr>
          <a:xfrm>
            <a:off x="630238" y="2505075"/>
            <a:ext cx="3868737" cy="368458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26"/>
          <p:cNvSpPr txBox="1"/>
          <p:nvPr>
            <p:ph idx="3" type="body"/>
          </p:nvPr>
        </p:nvSpPr>
        <p:spPr>
          <a:xfrm>
            <a:off x="4629150" y="1681163"/>
            <a:ext cx="3887788" cy="82391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26"/>
          <p:cNvSpPr txBox="1"/>
          <p:nvPr>
            <p:ph idx="4" type="body"/>
          </p:nvPr>
        </p:nvSpPr>
        <p:spPr>
          <a:xfrm>
            <a:off x="4629150" y="2505075"/>
            <a:ext cx="3887788" cy="368458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5" name="Google Shape;55;p2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8"/>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3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0" name="Google Shape;60;p28"/>
          <p:cNvSpPr txBox="1"/>
          <p:nvPr>
            <p:ph idx="1" type="body"/>
          </p:nvPr>
        </p:nvSpPr>
        <p:spPr>
          <a:xfrm>
            <a:off x="3887788" y="987425"/>
            <a:ext cx="4629150" cy="4873625"/>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Font typeface="Arial"/>
              <a:buChar char="•"/>
              <a:defRPr sz="3200"/>
            </a:lvl1pPr>
            <a:lvl2pPr indent="-406400" lvl="1" marL="914400" algn="l">
              <a:spcBef>
                <a:spcPts val="560"/>
              </a:spcBef>
              <a:spcAft>
                <a:spcPts val="0"/>
              </a:spcAft>
              <a:buClr>
                <a:schemeClr val="dk1"/>
              </a:buClr>
              <a:buSzPts val="2800"/>
              <a:buFont typeface="Arial"/>
              <a:buChar char="–"/>
              <a:defRPr sz="2800"/>
            </a:lvl2pPr>
            <a:lvl3pPr indent="-381000" lvl="2" marL="1371600" algn="l">
              <a:spcBef>
                <a:spcPts val="480"/>
              </a:spcBef>
              <a:spcAft>
                <a:spcPts val="0"/>
              </a:spcAft>
              <a:buClr>
                <a:schemeClr val="dk1"/>
              </a:buClr>
              <a:buSzPts val="2400"/>
              <a:buFont typeface="Arial"/>
              <a:buChar char="•"/>
              <a:defRPr sz="2400"/>
            </a:lvl3pPr>
            <a:lvl4pPr indent="-355600" lvl="3" marL="1828800" algn="l">
              <a:spcBef>
                <a:spcPts val="400"/>
              </a:spcBef>
              <a:spcAft>
                <a:spcPts val="0"/>
              </a:spcAft>
              <a:buClr>
                <a:schemeClr val="dk1"/>
              </a:buClr>
              <a:buSzPts val="2000"/>
              <a:buFont typeface="Arial"/>
              <a:buChar char="–"/>
              <a:defRPr sz="2000"/>
            </a:lvl4pPr>
            <a:lvl5pPr indent="-355600" lvl="4" marL="2286000" algn="l">
              <a:spcBef>
                <a:spcPts val="400"/>
              </a:spcBef>
              <a:spcAft>
                <a:spcPts val="0"/>
              </a:spcAft>
              <a:buClr>
                <a:schemeClr val="dk1"/>
              </a:buClr>
              <a:buSzPts val="2000"/>
              <a:buFont typeface="Arial"/>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8"/>
          <p:cNvSpPr txBox="1"/>
          <p:nvPr>
            <p:ph idx="2"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spcBef>
                <a:spcPts val="320"/>
              </a:spcBef>
              <a:spcAft>
                <a:spcPts val="0"/>
              </a:spcAft>
              <a:buClr>
                <a:schemeClr val="dk1"/>
              </a:buClr>
              <a:buSzPts val="1600"/>
              <a:buFont typeface="Arial"/>
              <a:buNone/>
              <a:defRPr sz="1600"/>
            </a:lvl1pPr>
            <a:lvl2pPr indent="-228600" lvl="1" marL="914400" algn="l">
              <a:spcBef>
                <a:spcPts val="280"/>
              </a:spcBef>
              <a:spcAft>
                <a:spcPts val="0"/>
              </a:spcAft>
              <a:buClr>
                <a:schemeClr val="dk1"/>
              </a:buClr>
              <a:buSzPts val="1400"/>
              <a:buFont typeface="Arial"/>
              <a:buNone/>
              <a:defRPr sz="1400"/>
            </a:lvl2pPr>
            <a:lvl3pPr indent="-228600" lvl="2" marL="1371600" algn="l">
              <a:spcBef>
                <a:spcPts val="240"/>
              </a:spcBef>
              <a:spcAft>
                <a:spcPts val="0"/>
              </a:spcAft>
              <a:buClr>
                <a:schemeClr val="dk1"/>
              </a:buClr>
              <a:buSzPts val="1200"/>
              <a:buFont typeface="Arial"/>
              <a:buNone/>
              <a:defRPr sz="1200"/>
            </a:lvl3pPr>
            <a:lvl4pPr indent="-228600" lvl="3" marL="1828800" algn="l">
              <a:spcBef>
                <a:spcPts val="200"/>
              </a:spcBef>
              <a:spcAft>
                <a:spcPts val="0"/>
              </a:spcAft>
              <a:buClr>
                <a:schemeClr val="dk1"/>
              </a:buClr>
              <a:buSzPts val="1000"/>
              <a:buFont typeface="Arial"/>
              <a:buNone/>
              <a:defRPr sz="1000"/>
            </a:lvl4pPr>
            <a:lvl5pPr indent="-228600" lvl="4" marL="2286000" algn="l">
              <a:spcBef>
                <a:spcPts val="200"/>
              </a:spcBef>
              <a:spcAft>
                <a:spcPts val="0"/>
              </a:spcAft>
              <a:buClr>
                <a:schemeClr val="dk1"/>
              </a:buClr>
              <a:buSzPts val="1000"/>
              <a:buFont typeface="Arial"/>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9"/>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3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7" name="Google Shape;67;p29"/>
          <p:cNvSpPr/>
          <p:nvPr>
            <p:ph idx="2" type="pic"/>
          </p:nvPr>
        </p:nvSpPr>
        <p:spPr>
          <a:xfrm>
            <a:off x="3887788" y="987425"/>
            <a:ext cx="4629150" cy="4873625"/>
          </a:xfrm>
          <a:prstGeom prst="rect">
            <a:avLst/>
          </a:prstGeom>
          <a:noFill/>
          <a:ln>
            <a:noFill/>
          </a:ln>
        </p:spPr>
      </p:sp>
      <p:sp>
        <p:nvSpPr>
          <p:cNvPr id="68" name="Google Shape;68;p29"/>
          <p:cNvSpPr txBox="1"/>
          <p:nvPr>
            <p:ph idx="1"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spcBef>
                <a:spcPts val="320"/>
              </a:spcBef>
              <a:spcAft>
                <a:spcPts val="0"/>
              </a:spcAft>
              <a:buClr>
                <a:schemeClr val="dk1"/>
              </a:buClr>
              <a:buSzPts val="1600"/>
              <a:buFont typeface="Arial"/>
              <a:buNone/>
              <a:defRPr sz="1600"/>
            </a:lvl1pPr>
            <a:lvl2pPr indent="-228600" lvl="1" marL="914400" algn="l">
              <a:spcBef>
                <a:spcPts val="280"/>
              </a:spcBef>
              <a:spcAft>
                <a:spcPts val="0"/>
              </a:spcAft>
              <a:buClr>
                <a:schemeClr val="dk1"/>
              </a:buClr>
              <a:buSzPts val="1400"/>
              <a:buFont typeface="Arial"/>
              <a:buNone/>
              <a:defRPr sz="1400"/>
            </a:lvl2pPr>
            <a:lvl3pPr indent="-228600" lvl="2" marL="1371600" algn="l">
              <a:spcBef>
                <a:spcPts val="240"/>
              </a:spcBef>
              <a:spcAft>
                <a:spcPts val="0"/>
              </a:spcAft>
              <a:buClr>
                <a:schemeClr val="dk1"/>
              </a:buClr>
              <a:buSzPts val="1200"/>
              <a:buFont typeface="Arial"/>
              <a:buNone/>
              <a:defRPr sz="1200"/>
            </a:lvl3pPr>
            <a:lvl4pPr indent="-228600" lvl="3" marL="1828800" algn="l">
              <a:spcBef>
                <a:spcPts val="200"/>
              </a:spcBef>
              <a:spcAft>
                <a:spcPts val="0"/>
              </a:spcAft>
              <a:buClr>
                <a:schemeClr val="dk1"/>
              </a:buClr>
              <a:buSzPts val="1000"/>
              <a:buFont typeface="Arial"/>
              <a:buNone/>
              <a:defRPr sz="1000"/>
            </a:lvl4pPr>
            <a:lvl5pPr indent="-228600" lvl="4" marL="2286000" algn="l">
              <a:spcBef>
                <a:spcPts val="200"/>
              </a:spcBef>
              <a:spcAft>
                <a:spcPts val="0"/>
              </a:spcAft>
              <a:buClr>
                <a:schemeClr val="dk1"/>
              </a:buClr>
              <a:buSzPts val="1000"/>
              <a:buFont typeface="Arial"/>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4" name="Google Shape;74;p30"/>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3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0" name="Google Shape;80;p3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3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EBFA"/>
            </a:gs>
            <a:gs pos="30000">
              <a:srgbClr val="C4D6EB"/>
            </a:gs>
            <a:gs pos="60001">
              <a:srgbClr val="85C2FF"/>
            </a:gs>
            <a:gs pos="100000">
              <a:srgbClr val="5E9EFF"/>
            </a:gs>
          </a:gsLst>
          <a:lin ang="18900000" scaled="0"/>
        </a:gradFill>
      </p:bgPr>
    </p:bg>
    <p:spTree>
      <p:nvGrpSpPr>
        <p:cNvPr id="9" name="Shape 9"/>
        <p:cNvGrpSpPr/>
        <p:nvPr/>
      </p:nvGrpSpPr>
      <p:grpSpPr>
        <a:xfrm>
          <a:off x="0" y="0"/>
          <a:ext cx="0" cy="0"/>
          <a:chOff x="0" y="0"/>
          <a:chExt cx="0" cy="0"/>
        </a:xfrm>
      </p:grpSpPr>
      <p:sp>
        <p:nvSpPr>
          <p:cNvPr id="10" name="Google Shape;1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 name="Google Shape;11;p2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2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2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2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5.jpg"/><Relationship Id="rId4"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type="ctrTitle"/>
          </p:nvPr>
        </p:nvSpPr>
        <p:spPr>
          <a:xfrm>
            <a:off x="2281238" y="316971"/>
            <a:ext cx="5827712" cy="247491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GB" sz="4400">
                <a:latin typeface="Arial"/>
                <a:ea typeface="Arial"/>
                <a:cs typeface="Arial"/>
                <a:sym typeface="Arial"/>
              </a:rPr>
              <a:t>Welcome</a:t>
            </a:r>
            <a:br>
              <a:rPr b="1" lang="en-GB" sz="4400">
                <a:latin typeface="Arial"/>
                <a:ea typeface="Arial"/>
                <a:cs typeface="Arial"/>
                <a:sym typeface="Arial"/>
              </a:rPr>
            </a:br>
            <a:r>
              <a:rPr b="1" lang="en-GB" sz="4400">
                <a:latin typeface="Arial"/>
                <a:ea typeface="Arial"/>
                <a:cs typeface="Arial"/>
                <a:sym typeface="Arial"/>
              </a:rPr>
              <a:t>Bury School </a:t>
            </a:r>
            <a:br>
              <a:rPr b="1" lang="en-GB" sz="4400">
                <a:latin typeface="Arial"/>
                <a:ea typeface="Arial"/>
                <a:cs typeface="Arial"/>
                <a:sym typeface="Arial"/>
              </a:rPr>
            </a:br>
            <a:r>
              <a:rPr b="1" lang="en-GB" sz="4400">
                <a:latin typeface="Arial"/>
                <a:ea typeface="Arial"/>
                <a:cs typeface="Arial"/>
                <a:sym typeface="Arial"/>
              </a:rPr>
              <a:t>Reading Morning</a:t>
            </a:r>
            <a:br>
              <a:rPr b="1" lang="en-GB" sz="4400">
                <a:latin typeface="Arial"/>
                <a:ea typeface="Arial"/>
                <a:cs typeface="Arial"/>
                <a:sym typeface="Arial"/>
              </a:rPr>
            </a:br>
            <a:r>
              <a:rPr b="1" lang="en-GB" sz="4400">
                <a:latin typeface="Arial"/>
                <a:ea typeface="Arial"/>
                <a:cs typeface="Arial"/>
                <a:sym typeface="Arial"/>
              </a:rPr>
              <a:t> September 202</a:t>
            </a:r>
            <a:r>
              <a:rPr b="1" lang="en-GB" sz="4400"/>
              <a:t>6</a:t>
            </a:r>
            <a:endParaRPr/>
          </a:p>
        </p:txBody>
      </p:sp>
      <p:pic>
        <p:nvPicPr>
          <p:cNvPr id="89" name="Google Shape;89;p1"/>
          <p:cNvPicPr preferRelativeResize="0"/>
          <p:nvPr/>
        </p:nvPicPr>
        <p:blipFill rotWithShape="1">
          <a:blip r:embed="rId3">
            <a:alphaModFix/>
          </a:blip>
          <a:srcRect b="0" l="0" r="0" t="0"/>
          <a:stretch/>
        </p:blipFill>
        <p:spPr>
          <a:xfrm>
            <a:off x="323850" y="260350"/>
            <a:ext cx="1944688" cy="2727325"/>
          </a:xfrm>
          <a:prstGeom prst="rect">
            <a:avLst/>
          </a:prstGeom>
          <a:noFill/>
          <a:ln>
            <a:noFill/>
          </a:ln>
        </p:spPr>
      </p:pic>
      <p:pic>
        <p:nvPicPr>
          <p:cNvPr descr="219,781 Children Reading Stock Photos, Pictures &amp; Royalty ..." id="90" name="Google Shape;90;p1"/>
          <p:cNvPicPr preferRelativeResize="0"/>
          <p:nvPr/>
        </p:nvPicPr>
        <p:blipFill rotWithShape="1">
          <a:blip r:embed="rId4">
            <a:alphaModFix/>
          </a:blip>
          <a:srcRect b="0" l="0" r="0" t="0"/>
          <a:stretch/>
        </p:blipFill>
        <p:spPr>
          <a:xfrm>
            <a:off x="3389313" y="3159125"/>
            <a:ext cx="5342467" cy="3568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GB">
                <a:latin typeface="Arial"/>
                <a:ea typeface="Arial"/>
                <a:cs typeface="Arial"/>
                <a:sym typeface="Arial"/>
              </a:rPr>
              <a:t>Bury School reading scheme works alongside…</a:t>
            </a:r>
            <a:endParaRPr/>
          </a:p>
        </p:txBody>
      </p:sp>
      <p:pic>
        <p:nvPicPr>
          <p:cNvPr id="96" name="Google Shape;96;p2"/>
          <p:cNvPicPr preferRelativeResize="0"/>
          <p:nvPr/>
        </p:nvPicPr>
        <p:blipFill rotWithShape="1">
          <a:blip r:embed="rId3">
            <a:alphaModFix/>
          </a:blip>
          <a:srcRect b="7012" l="4604" r="28692" t="15906"/>
          <a:stretch/>
        </p:blipFill>
        <p:spPr>
          <a:xfrm>
            <a:off x="1259632" y="1628800"/>
            <a:ext cx="6624736" cy="478453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3"/>
          <p:cNvSpPr txBox="1"/>
          <p:nvPr>
            <p:ph type="title"/>
          </p:nvPr>
        </p:nvSpPr>
        <p:spPr>
          <a:xfrm>
            <a:off x="1691680" y="476671"/>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GB">
                <a:latin typeface="Arial"/>
                <a:ea typeface="Arial"/>
                <a:cs typeface="Arial"/>
                <a:sym typeface="Arial"/>
              </a:rPr>
              <a:t>Sounds-Write explained….</a:t>
            </a:r>
            <a:endParaRPr/>
          </a:p>
        </p:txBody>
      </p:sp>
      <p:sp>
        <p:nvSpPr>
          <p:cNvPr id="102" name="Google Shape;102;p3"/>
          <p:cNvSpPr txBox="1"/>
          <p:nvPr>
            <p:ph idx="1" type="body"/>
          </p:nvPr>
        </p:nvSpPr>
        <p:spPr>
          <a:xfrm>
            <a:off x="111253" y="2492896"/>
            <a:ext cx="8928100" cy="4032250"/>
          </a:xfrm>
          <a:prstGeom prst="rect">
            <a:avLst/>
          </a:prstGeom>
          <a:noFill/>
          <a:ln>
            <a:noFill/>
          </a:ln>
        </p:spPr>
        <p:txBody>
          <a:bodyPr anchorCtr="0" anchor="t" bIns="45700" lIns="91425" spcFirstLastPara="1" rIns="91425" wrap="square" tIns="45700">
            <a:noAutofit/>
          </a:bodyPr>
          <a:lstStyle/>
          <a:p>
            <a:pPr indent="-609600" lvl="0" marL="609600" rtl="0" algn="l">
              <a:spcBef>
                <a:spcPts val="0"/>
              </a:spcBef>
              <a:spcAft>
                <a:spcPts val="0"/>
              </a:spcAft>
              <a:buClr>
                <a:schemeClr val="dk1"/>
              </a:buClr>
              <a:buSzPts val="3200"/>
              <a:buFont typeface="Arial"/>
              <a:buChar char="•"/>
            </a:pPr>
            <a:r>
              <a:rPr lang="en-GB">
                <a:latin typeface="Arial"/>
                <a:ea typeface="Arial"/>
                <a:cs typeface="Arial"/>
                <a:sym typeface="Arial"/>
              </a:rPr>
              <a:t>Instructional method. </a:t>
            </a:r>
            <a:endParaRPr/>
          </a:p>
          <a:p>
            <a:pPr indent="-609600" lvl="0" marL="609600" rtl="0" algn="l">
              <a:spcBef>
                <a:spcPts val="640"/>
              </a:spcBef>
              <a:spcAft>
                <a:spcPts val="0"/>
              </a:spcAft>
              <a:buClr>
                <a:schemeClr val="dk1"/>
              </a:buClr>
              <a:buSzPts val="3200"/>
              <a:buFont typeface="Arial"/>
              <a:buChar char="•"/>
            </a:pPr>
            <a:r>
              <a:rPr lang="en-GB">
                <a:latin typeface="Arial"/>
                <a:ea typeface="Arial"/>
                <a:cs typeface="Arial"/>
                <a:sym typeface="Arial"/>
              </a:rPr>
              <a:t>Systematic, structured, cumulative approach. </a:t>
            </a:r>
            <a:endParaRPr/>
          </a:p>
          <a:p>
            <a:pPr indent="-609600" lvl="0" marL="609600" rtl="0" algn="l">
              <a:spcBef>
                <a:spcPts val="640"/>
              </a:spcBef>
              <a:spcAft>
                <a:spcPts val="0"/>
              </a:spcAft>
              <a:buClr>
                <a:schemeClr val="dk1"/>
              </a:buClr>
              <a:buSzPts val="3200"/>
              <a:buFont typeface="Arial"/>
              <a:buChar char="•"/>
            </a:pPr>
            <a:r>
              <a:rPr lang="en-GB">
                <a:latin typeface="Arial"/>
                <a:ea typeface="Arial"/>
                <a:cs typeface="Arial"/>
                <a:sym typeface="Arial"/>
              </a:rPr>
              <a:t>Teaches the letters and combinations of letters which make the sounds of our language. </a:t>
            </a:r>
            <a:endParaRPr/>
          </a:p>
          <a:p>
            <a:pPr indent="-609600" lvl="0" marL="609600" rtl="0" algn="l">
              <a:spcBef>
                <a:spcPts val="640"/>
              </a:spcBef>
              <a:spcAft>
                <a:spcPts val="0"/>
              </a:spcAft>
              <a:buClr>
                <a:schemeClr val="dk1"/>
              </a:buClr>
              <a:buSzPts val="3200"/>
              <a:buFont typeface="Arial"/>
              <a:buChar char="•"/>
            </a:pPr>
            <a:r>
              <a:rPr lang="en-GB">
                <a:latin typeface="Arial"/>
                <a:ea typeface="Arial"/>
                <a:cs typeface="Arial"/>
                <a:sym typeface="Arial"/>
              </a:rPr>
              <a:t>DfE validated. </a:t>
            </a:r>
            <a:endParaRPr/>
          </a:p>
        </p:txBody>
      </p:sp>
      <p:pic>
        <p:nvPicPr>
          <p:cNvPr id="103" name="Google Shape;103;p3"/>
          <p:cNvPicPr preferRelativeResize="0"/>
          <p:nvPr/>
        </p:nvPicPr>
        <p:blipFill rotWithShape="1">
          <a:blip r:embed="rId3">
            <a:alphaModFix/>
          </a:blip>
          <a:srcRect b="7012" l="4604" r="28692" t="15906"/>
          <a:stretch/>
        </p:blipFill>
        <p:spPr>
          <a:xfrm>
            <a:off x="107950" y="164073"/>
            <a:ext cx="2448272" cy="176819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2">
                                            <p:txEl>
                                              <p:pRg end="0" st="0"/>
                                            </p:txEl>
                                          </p:spTgt>
                                        </p:tgtEl>
                                        <p:attrNameLst>
                                          <p:attrName>style.visibility</p:attrName>
                                        </p:attrNameLst>
                                      </p:cBhvr>
                                      <p:to>
                                        <p:strVal val="visible"/>
                                      </p:to>
                                    </p:set>
                                    <p:anim calcmode="lin" valueType="num">
                                      <p:cBhvr additive="base">
                                        <p:cTn dur="500"/>
                                        <p:tgtEl>
                                          <p:spTgt spid="102">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2">
                                            <p:txEl>
                                              <p:pRg end="1" st="1"/>
                                            </p:txEl>
                                          </p:spTgt>
                                        </p:tgtEl>
                                        <p:attrNameLst>
                                          <p:attrName>style.visibility</p:attrName>
                                        </p:attrNameLst>
                                      </p:cBhvr>
                                      <p:to>
                                        <p:strVal val="visible"/>
                                      </p:to>
                                    </p:set>
                                    <p:anim calcmode="lin" valueType="num">
                                      <p:cBhvr additive="base">
                                        <p:cTn dur="500"/>
                                        <p:tgtEl>
                                          <p:spTgt spid="102">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2">
                                            <p:txEl>
                                              <p:pRg end="2" st="2"/>
                                            </p:txEl>
                                          </p:spTgt>
                                        </p:tgtEl>
                                        <p:attrNameLst>
                                          <p:attrName>style.visibility</p:attrName>
                                        </p:attrNameLst>
                                      </p:cBhvr>
                                      <p:to>
                                        <p:strVal val="visible"/>
                                      </p:to>
                                    </p:set>
                                    <p:anim calcmode="lin" valueType="num">
                                      <p:cBhvr additive="base">
                                        <p:cTn dur="500"/>
                                        <p:tgtEl>
                                          <p:spTgt spid="102">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2">
                                            <p:txEl>
                                              <p:pRg end="3" st="3"/>
                                            </p:txEl>
                                          </p:spTgt>
                                        </p:tgtEl>
                                        <p:attrNameLst>
                                          <p:attrName>style.visibility</p:attrName>
                                        </p:attrNameLst>
                                      </p:cBhvr>
                                      <p:to>
                                        <p:strVal val="visible"/>
                                      </p:to>
                                    </p:set>
                                    <p:anim calcmode="lin" valueType="num">
                                      <p:cBhvr additive="base">
                                        <p:cTn dur="500"/>
                                        <p:tgtEl>
                                          <p:spTgt spid="102">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4"/>
          <p:cNvSpPr txBox="1"/>
          <p:nvPr>
            <p:ph type="title"/>
          </p:nvPr>
        </p:nvSpPr>
        <p:spPr>
          <a:xfrm>
            <a:off x="-1692696" y="-17140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GB"/>
              <a:t>Phonics concepts</a:t>
            </a:r>
            <a:endParaRPr/>
          </a:p>
        </p:txBody>
      </p:sp>
      <p:sp>
        <p:nvSpPr>
          <p:cNvPr id="109" name="Google Shape;109;p4"/>
          <p:cNvSpPr txBox="1"/>
          <p:nvPr>
            <p:ph idx="1" type="body"/>
          </p:nvPr>
        </p:nvSpPr>
        <p:spPr>
          <a:xfrm>
            <a:off x="89756" y="1166018"/>
            <a:ext cx="8964488" cy="452596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Font typeface="Arial"/>
              <a:buNone/>
            </a:pPr>
            <a:r>
              <a:rPr lang="en-GB" sz="2800"/>
              <a:t>Letters are symbols representing sounds. </a:t>
            </a:r>
            <a:endParaRPr/>
          </a:p>
          <a:p>
            <a:pPr indent="0" lvl="0" marL="0" rtl="0" algn="l">
              <a:spcBef>
                <a:spcPts val="560"/>
              </a:spcBef>
              <a:spcAft>
                <a:spcPts val="0"/>
              </a:spcAft>
              <a:buClr>
                <a:schemeClr val="dk1"/>
              </a:buClr>
              <a:buSzPts val="2800"/>
              <a:buFont typeface="Arial"/>
              <a:buNone/>
            </a:pPr>
            <a:r>
              <a:rPr lang="en-GB" sz="2800" u="sng"/>
              <a:t>Phonemes</a:t>
            </a:r>
            <a:endParaRPr/>
          </a:p>
          <a:p>
            <a:pPr indent="0" lvl="0" marL="0" rtl="0" algn="l">
              <a:spcBef>
                <a:spcPts val="560"/>
              </a:spcBef>
              <a:spcAft>
                <a:spcPts val="0"/>
              </a:spcAft>
              <a:buClr>
                <a:schemeClr val="dk1"/>
              </a:buClr>
              <a:buSzPts val="2800"/>
              <a:buFont typeface="Arial"/>
              <a:buNone/>
            </a:pPr>
            <a:r>
              <a:rPr lang="en-GB" sz="2800"/>
              <a:t>Each sound we hear in a word is a phoneme. (A phoneme can be more than one letter)</a:t>
            </a:r>
            <a:endParaRPr/>
          </a:p>
          <a:p>
            <a:pPr indent="0" lvl="0" marL="0" rtl="0" algn="l">
              <a:spcBef>
                <a:spcPts val="560"/>
              </a:spcBef>
              <a:spcAft>
                <a:spcPts val="0"/>
              </a:spcAft>
              <a:buClr>
                <a:schemeClr val="dk1"/>
              </a:buClr>
              <a:buSzPts val="2800"/>
              <a:buFont typeface="Arial"/>
              <a:buNone/>
            </a:pPr>
            <a:r>
              <a:t/>
            </a:r>
            <a:endParaRPr sz="2800"/>
          </a:p>
          <a:p>
            <a:pPr indent="0" lvl="0" marL="0" rtl="0" algn="l">
              <a:spcBef>
                <a:spcPts val="560"/>
              </a:spcBef>
              <a:spcAft>
                <a:spcPts val="0"/>
              </a:spcAft>
              <a:buClr>
                <a:schemeClr val="dk1"/>
              </a:buClr>
              <a:buSzPts val="2800"/>
              <a:buFont typeface="Arial"/>
              <a:buNone/>
            </a:pPr>
            <a:r>
              <a:rPr lang="en-GB" sz="2800"/>
              <a:t>‘dog’ has 3 phonemes /d/  /o/  /g/  </a:t>
            </a:r>
            <a:endParaRPr/>
          </a:p>
          <a:p>
            <a:pPr indent="0" lvl="0" marL="0" rtl="0" algn="l">
              <a:spcBef>
                <a:spcPts val="560"/>
              </a:spcBef>
              <a:spcAft>
                <a:spcPts val="0"/>
              </a:spcAft>
              <a:buClr>
                <a:schemeClr val="dk1"/>
              </a:buClr>
              <a:buSzPts val="2800"/>
              <a:buFont typeface="Arial"/>
              <a:buNone/>
            </a:pPr>
            <a:r>
              <a:rPr lang="en-GB" sz="2800"/>
              <a:t>Each phoneme is represented by 1 letter</a:t>
            </a:r>
            <a:endParaRPr/>
          </a:p>
          <a:p>
            <a:pPr indent="0" lvl="0" marL="0" rtl="0" algn="l">
              <a:spcBef>
                <a:spcPts val="560"/>
              </a:spcBef>
              <a:spcAft>
                <a:spcPts val="0"/>
              </a:spcAft>
              <a:buClr>
                <a:schemeClr val="dk1"/>
              </a:buClr>
              <a:buSzPts val="2800"/>
              <a:buFont typeface="Arial"/>
              <a:buNone/>
            </a:pPr>
            <a:r>
              <a:t/>
            </a:r>
            <a:endParaRPr sz="2800"/>
          </a:p>
          <a:p>
            <a:pPr indent="0" lvl="0" marL="0" rtl="0" algn="l">
              <a:spcBef>
                <a:spcPts val="560"/>
              </a:spcBef>
              <a:spcAft>
                <a:spcPts val="0"/>
              </a:spcAft>
              <a:buClr>
                <a:schemeClr val="dk1"/>
              </a:buClr>
              <a:buSzPts val="2800"/>
              <a:buFont typeface="Arial"/>
              <a:buNone/>
            </a:pPr>
            <a:r>
              <a:rPr lang="en-GB" sz="2800"/>
              <a:t>‘ship’ also has 3 phonemes /sh/  /i/  /p/ </a:t>
            </a:r>
            <a:endParaRPr/>
          </a:p>
          <a:p>
            <a:pPr indent="0" lvl="0" marL="0" rtl="0" algn="l">
              <a:spcBef>
                <a:spcPts val="560"/>
              </a:spcBef>
              <a:spcAft>
                <a:spcPts val="0"/>
              </a:spcAft>
              <a:buClr>
                <a:schemeClr val="dk1"/>
              </a:buClr>
              <a:buSzPts val="2800"/>
              <a:buFont typeface="Arial"/>
              <a:buNone/>
            </a:pPr>
            <a:r>
              <a:rPr lang="en-GB" sz="2800"/>
              <a:t>We have 3 sounds but the word has 4 letters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5"/>
          <p:cNvSpPr txBox="1"/>
          <p:nvPr/>
        </p:nvSpPr>
        <p:spPr>
          <a:xfrm>
            <a:off x="467544" y="797510"/>
            <a:ext cx="8892480" cy="526297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800"/>
              <a:buFont typeface="Arial"/>
              <a:buNone/>
            </a:pPr>
            <a:r>
              <a:rPr b="0" i="0" lang="en-GB" sz="2800" u="sng" cap="none" strike="noStrike">
                <a:solidFill>
                  <a:schemeClr val="dk1"/>
                </a:solidFill>
                <a:latin typeface="Arial"/>
                <a:ea typeface="Arial"/>
                <a:cs typeface="Arial"/>
                <a:sym typeface="Arial"/>
              </a:rPr>
              <a:t>Graphemes (spellings)</a:t>
            </a:r>
            <a:endParaRPr/>
          </a:p>
          <a:p>
            <a:pPr indent="0" lvl="0" marL="0" marR="0" rtl="0" algn="l">
              <a:spcBef>
                <a:spcPts val="0"/>
              </a:spcBef>
              <a:spcAft>
                <a:spcPts val="0"/>
              </a:spcAft>
              <a:buClr>
                <a:schemeClr val="dk1"/>
              </a:buClr>
              <a:buSzPts val="2800"/>
              <a:buFont typeface="Arial"/>
              <a:buNone/>
            </a:pPr>
            <a:r>
              <a:t/>
            </a:r>
            <a:endParaRPr b="0" i="0" sz="2800" u="sng" cap="none" strike="noStrike">
              <a:solidFill>
                <a:schemeClr val="dk1"/>
              </a:solidFill>
              <a:latin typeface="Arial"/>
              <a:ea typeface="Arial"/>
              <a:cs typeface="Arial"/>
              <a:sym typeface="Arial"/>
            </a:endParaRPr>
          </a:p>
          <a:p>
            <a:pPr indent="0" lvl="0" marL="0" marR="0" rtl="0" algn="l">
              <a:spcBef>
                <a:spcPts val="0"/>
              </a:spcBef>
              <a:spcAft>
                <a:spcPts val="0"/>
              </a:spcAft>
              <a:buClr>
                <a:schemeClr val="dk1"/>
              </a:buClr>
              <a:buSzPts val="2800"/>
              <a:buFont typeface="Arial"/>
              <a:buNone/>
            </a:pPr>
            <a:r>
              <a:rPr b="0" i="0" lang="en-GB" sz="2800" u="none" cap="none" strike="noStrike">
                <a:solidFill>
                  <a:schemeClr val="dk1"/>
                </a:solidFill>
                <a:latin typeface="Arial"/>
                <a:ea typeface="Arial"/>
                <a:cs typeface="Arial"/>
                <a:sym typeface="Arial"/>
              </a:rPr>
              <a:t>These are the symbols used to represent the phonemes (sounds). It is a letter or group of letters representing one sound. </a:t>
            </a:r>
            <a:endParaRPr/>
          </a:p>
          <a:p>
            <a:pPr indent="0" lvl="0" marL="0" marR="0" rtl="0" algn="l">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spcBef>
                <a:spcPts val="0"/>
              </a:spcBef>
              <a:spcAft>
                <a:spcPts val="0"/>
              </a:spcAft>
              <a:buClr>
                <a:schemeClr val="dk1"/>
              </a:buClr>
              <a:buSzPts val="2800"/>
              <a:buFont typeface="Arial"/>
              <a:buNone/>
            </a:pPr>
            <a:r>
              <a:rPr b="0" i="0" lang="en-GB" sz="2800" u="none" cap="none" strike="noStrike">
                <a:solidFill>
                  <a:schemeClr val="dk1"/>
                </a:solidFill>
                <a:latin typeface="Arial"/>
                <a:ea typeface="Arial"/>
                <a:cs typeface="Arial"/>
                <a:sym typeface="Arial"/>
              </a:rPr>
              <a:t>‘team’ contains the 2-letter grapheme ‘ea’, which represents the sound /ee/. </a:t>
            </a:r>
            <a:endParaRPr/>
          </a:p>
          <a:p>
            <a:pPr indent="0" lvl="0" marL="0" marR="0" rtl="0" algn="l">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spcBef>
                <a:spcPts val="0"/>
              </a:spcBef>
              <a:spcAft>
                <a:spcPts val="0"/>
              </a:spcAft>
              <a:buClr>
                <a:schemeClr val="dk1"/>
              </a:buClr>
              <a:buSzPts val="2800"/>
              <a:buFont typeface="Arial"/>
              <a:buNone/>
            </a:pPr>
            <a:r>
              <a:rPr b="0" i="0" lang="en-GB" sz="2800" u="none" cap="none" strike="noStrike">
                <a:solidFill>
                  <a:schemeClr val="dk1"/>
                </a:solidFill>
                <a:latin typeface="Arial"/>
                <a:ea typeface="Arial"/>
                <a:cs typeface="Arial"/>
                <a:sym typeface="Arial"/>
              </a:rPr>
              <a:t>‘eight’ contains the 4 letter grapheme ‘eigh’, which represents the sound /ae/. </a:t>
            </a:r>
            <a:endParaRPr/>
          </a:p>
          <a:p>
            <a:pPr indent="0" lvl="0" marL="0" marR="0" rtl="0" algn="l">
              <a:spcBef>
                <a:spcPts val="0"/>
              </a:spcBef>
              <a:spcAft>
                <a:spcPts val="0"/>
              </a:spcAft>
              <a:buClr>
                <a:schemeClr val="dk1"/>
              </a:buClr>
              <a:buSzPts val="2800"/>
              <a:buFont typeface="Arial"/>
              <a:buNone/>
            </a:pPr>
            <a:r>
              <a:t/>
            </a:r>
            <a:endParaRPr b="0" i="0" sz="2800" u="sng"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6"/>
          <p:cNvSpPr txBox="1"/>
          <p:nvPr>
            <p:ph type="title"/>
          </p:nvPr>
        </p:nvSpPr>
        <p:spPr>
          <a:xfrm>
            <a:off x="323528" y="0"/>
            <a:ext cx="8229600" cy="158417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GB" sz="2800"/>
              <a:t>What do I say to my child about words which do not follow the phonics rules?</a:t>
            </a:r>
            <a:endParaRPr/>
          </a:p>
        </p:txBody>
      </p:sp>
      <p:sp>
        <p:nvSpPr>
          <p:cNvPr id="120" name="Google Shape;120;p6"/>
          <p:cNvSpPr txBox="1"/>
          <p:nvPr>
            <p:ph idx="1" type="body"/>
          </p:nvPr>
        </p:nvSpPr>
        <p:spPr>
          <a:xfrm>
            <a:off x="107504" y="1556792"/>
            <a:ext cx="9036496" cy="452596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Font typeface="Arial"/>
              <a:buNone/>
            </a:pPr>
            <a:r>
              <a:rPr lang="en-GB" sz="2800"/>
              <a:t>'the’ </a:t>
            </a:r>
            <a:endParaRPr/>
          </a:p>
          <a:p>
            <a:pPr indent="0" lvl="0" marL="0" rtl="0" algn="l">
              <a:spcBef>
                <a:spcPts val="560"/>
              </a:spcBef>
              <a:spcAft>
                <a:spcPts val="0"/>
              </a:spcAft>
              <a:buClr>
                <a:schemeClr val="dk1"/>
              </a:buClr>
              <a:buSzPts val="2800"/>
              <a:buFont typeface="Arial"/>
              <a:buNone/>
            </a:pPr>
            <a:r>
              <a:rPr lang="en-GB" sz="2800"/>
              <a:t>‘was’</a:t>
            </a:r>
            <a:endParaRPr/>
          </a:p>
          <a:p>
            <a:pPr indent="0" lvl="0" marL="0" rtl="0" algn="l">
              <a:spcBef>
                <a:spcPts val="560"/>
              </a:spcBef>
              <a:spcAft>
                <a:spcPts val="0"/>
              </a:spcAft>
              <a:buClr>
                <a:schemeClr val="dk1"/>
              </a:buClr>
              <a:buSzPts val="2800"/>
              <a:buFont typeface="Arial"/>
              <a:buNone/>
            </a:pPr>
            <a:r>
              <a:rPr lang="en-GB" sz="2800"/>
              <a:t>‘do’</a:t>
            </a:r>
            <a:endParaRPr/>
          </a:p>
          <a:p>
            <a:pPr indent="0" lvl="0" marL="0" rtl="0" algn="l">
              <a:spcBef>
                <a:spcPts val="560"/>
              </a:spcBef>
              <a:spcAft>
                <a:spcPts val="0"/>
              </a:spcAft>
              <a:buClr>
                <a:schemeClr val="dk1"/>
              </a:buClr>
              <a:buSzPts val="2800"/>
              <a:buFont typeface="Arial"/>
              <a:buNone/>
            </a:pPr>
            <a:r>
              <a:rPr lang="en-GB" sz="2800"/>
              <a:t> </a:t>
            </a:r>
            <a:endParaRPr/>
          </a:p>
          <a:p>
            <a:pPr indent="0" lvl="0" marL="0" rtl="0" algn="l">
              <a:spcBef>
                <a:spcPts val="560"/>
              </a:spcBef>
              <a:spcAft>
                <a:spcPts val="0"/>
              </a:spcAft>
              <a:buClr>
                <a:schemeClr val="dk1"/>
              </a:buClr>
              <a:buSzPts val="2800"/>
              <a:buFont typeface="Arial"/>
              <a:buNone/>
            </a:pPr>
            <a:r>
              <a:rPr lang="en-GB" sz="2800"/>
              <a:t>At this stage in our child’s learning, keep it simple. </a:t>
            </a:r>
            <a:endParaRPr/>
          </a:p>
          <a:p>
            <a:pPr indent="0" lvl="0" marL="0" rtl="0" algn="l">
              <a:spcBef>
                <a:spcPts val="560"/>
              </a:spcBef>
              <a:spcAft>
                <a:spcPts val="0"/>
              </a:spcAft>
              <a:buClr>
                <a:schemeClr val="dk1"/>
              </a:buClr>
              <a:buSzPts val="2800"/>
              <a:buFont typeface="Arial"/>
              <a:buNone/>
            </a:pPr>
            <a:r>
              <a:rPr lang="en-GB" sz="2800"/>
              <a:t>Say something like, ‘when you see this word, just say ‘iz’.  </a:t>
            </a:r>
            <a:endParaRPr/>
          </a:p>
          <a:p>
            <a:pPr indent="0" lvl="0" marL="0" rtl="0" algn="l">
              <a:spcBef>
                <a:spcPts val="560"/>
              </a:spcBef>
              <a:spcAft>
                <a:spcPts val="0"/>
              </a:spcAft>
              <a:buClr>
                <a:schemeClr val="dk1"/>
              </a:buClr>
              <a:buSzPts val="2800"/>
              <a:buFont typeface="Arial"/>
              <a:buNone/>
            </a:pPr>
            <a:r>
              <a:rPr lang="en-GB" sz="2800"/>
              <a:t>Words that include phonemes that have not been taught yet, can be explained in this way too. </a:t>
            </a: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7"/>
          <p:cNvSpPr txBox="1"/>
          <p:nvPr>
            <p:ph type="title"/>
          </p:nvPr>
        </p:nvSpPr>
        <p:spPr>
          <a:xfrm>
            <a:off x="-324544" y="0"/>
            <a:ext cx="5050904"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GB">
                <a:latin typeface="Arial"/>
                <a:ea typeface="Arial"/>
                <a:cs typeface="Arial"/>
                <a:sym typeface="Arial"/>
              </a:rPr>
              <a:t>Skills to master</a:t>
            </a:r>
            <a:endParaRPr/>
          </a:p>
        </p:txBody>
      </p:sp>
      <p:sp>
        <p:nvSpPr>
          <p:cNvPr id="126" name="Google Shape;126;p7"/>
          <p:cNvSpPr txBox="1"/>
          <p:nvPr>
            <p:ph idx="1" type="body"/>
          </p:nvPr>
        </p:nvSpPr>
        <p:spPr>
          <a:xfrm>
            <a:off x="251520" y="1268760"/>
            <a:ext cx="6408737" cy="230346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4000"/>
              <a:buFont typeface="Arial"/>
              <a:buChar char="•"/>
            </a:pPr>
            <a:r>
              <a:rPr lang="en-GB" sz="4000">
                <a:latin typeface="Arial"/>
                <a:ea typeface="Arial"/>
                <a:cs typeface="Arial"/>
                <a:sym typeface="Arial"/>
              </a:rPr>
              <a:t>Blending</a:t>
            </a:r>
            <a:endParaRPr/>
          </a:p>
          <a:p>
            <a:pPr indent="-342900" lvl="0" marL="342900" rtl="0" algn="l">
              <a:spcBef>
                <a:spcPts val="800"/>
              </a:spcBef>
              <a:spcAft>
                <a:spcPts val="0"/>
              </a:spcAft>
              <a:buClr>
                <a:schemeClr val="dk1"/>
              </a:buClr>
              <a:buSzPts val="4000"/>
              <a:buFont typeface="Arial"/>
              <a:buChar char="•"/>
            </a:pPr>
            <a:r>
              <a:rPr lang="en-GB" sz="4000">
                <a:latin typeface="Arial"/>
                <a:ea typeface="Arial"/>
                <a:cs typeface="Arial"/>
                <a:sym typeface="Arial"/>
              </a:rPr>
              <a:t>Segmenting</a:t>
            </a:r>
            <a:endParaRPr/>
          </a:p>
          <a:p>
            <a:pPr indent="-342900" lvl="0" marL="342900" rtl="0" algn="l">
              <a:spcBef>
                <a:spcPts val="800"/>
              </a:spcBef>
              <a:spcAft>
                <a:spcPts val="0"/>
              </a:spcAft>
              <a:buClr>
                <a:schemeClr val="dk1"/>
              </a:buClr>
              <a:buSzPts val="4000"/>
              <a:buFont typeface="Arial"/>
              <a:buChar char="•"/>
            </a:pPr>
            <a:r>
              <a:rPr lang="en-GB" sz="4000">
                <a:latin typeface="Arial"/>
                <a:ea typeface="Arial"/>
                <a:cs typeface="Arial"/>
                <a:sym typeface="Arial"/>
              </a:rPr>
              <a:t>Phoneme manipulation </a:t>
            </a:r>
            <a:endParaRPr/>
          </a:p>
          <a:p>
            <a:pPr indent="0" lvl="0" marL="0" rtl="0" algn="l">
              <a:spcBef>
                <a:spcPts val="480"/>
              </a:spcBef>
              <a:spcAft>
                <a:spcPts val="0"/>
              </a:spcAft>
              <a:buClr>
                <a:schemeClr val="dk1"/>
              </a:buClr>
              <a:buSzPts val="2400"/>
              <a:buFont typeface="Arial"/>
              <a:buNone/>
            </a:pPr>
            <a:r>
              <a:rPr lang="en-GB" sz="2400">
                <a:latin typeface="Arial"/>
                <a:ea typeface="Arial"/>
                <a:cs typeface="Arial"/>
                <a:sym typeface="Arial"/>
              </a:rPr>
              <a:t>(</a:t>
            </a:r>
            <a:r>
              <a:rPr b="1" lang="en-GB" sz="2400">
                <a:latin typeface="Arial"/>
                <a:ea typeface="Arial"/>
                <a:cs typeface="Arial"/>
                <a:sym typeface="Arial"/>
              </a:rPr>
              <a:t>ability to modify, change, or move the individual sounds in a word</a:t>
            </a:r>
            <a:r>
              <a:rPr lang="en-GB" sz="2400">
                <a:latin typeface="Arial"/>
                <a:ea typeface="Arial"/>
                <a:cs typeface="Arial"/>
                <a:sym typeface="Arial"/>
              </a:rPr>
              <a:t>.)</a:t>
            </a:r>
            <a:endParaRPr sz="2400">
              <a:latin typeface="Arial"/>
              <a:ea typeface="Arial"/>
              <a:cs typeface="Arial"/>
              <a:sym typeface="Arial"/>
            </a:endParaRPr>
          </a:p>
        </p:txBody>
      </p:sp>
      <p:pic>
        <p:nvPicPr>
          <p:cNvPr id="127" name="Google Shape;127;p7"/>
          <p:cNvPicPr preferRelativeResize="0"/>
          <p:nvPr/>
        </p:nvPicPr>
        <p:blipFill rotWithShape="1">
          <a:blip r:embed="rId3">
            <a:alphaModFix/>
          </a:blip>
          <a:srcRect b="0" l="0" r="0" t="0"/>
          <a:stretch/>
        </p:blipFill>
        <p:spPr>
          <a:xfrm>
            <a:off x="6693503" y="260648"/>
            <a:ext cx="2219673" cy="34169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6">
                                            <p:txEl>
                                              <p:pRg end="0" st="0"/>
                                            </p:txEl>
                                          </p:spTgt>
                                        </p:tgtEl>
                                        <p:attrNameLst>
                                          <p:attrName>style.visibility</p:attrName>
                                        </p:attrNameLst>
                                      </p:cBhvr>
                                      <p:to>
                                        <p:strVal val="visible"/>
                                      </p:to>
                                    </p:set>
                                    <p:anim calcmode="lin" valueType="num">
                                      <p:cBhvr additive="base">
                                        <p:cTn dur="500"/>
                                        <p:tgtEl>
                                          <p:spTgt spid="126">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6">
                                            <p:txEl>
                                              <p:pRg end="1" st="1"/>
                                            </p:txEl>
                                          </p:spTgt>
                                        </p:tgtEl>
                                        <p:attrNameLst>
                                          <p:attrName>style.visibility</p:attrName>
                                        </p:attrNameLst>
                                      </p:cBhvr>
                                      <p:to>
                                        <p:strVal val="visible"/>
                                      </p:to>
                                    </p:set>
                                    <p:anim calcmode="lin" valueType="num">
                                      <p:cBhvr additive="base">
                                        <p:cTn dur="500"/>
                                        <p:tgtEl>
                                          <p:spTgt spid="126">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6">
                                            <p:txEl>
                                              <p:pRg end="2" st="2"/>
                                            </p:txEl>
                                          </p:spTgt>
                                        </p:tgtEl>
                                        <p:attrNameLst>
                                          <p:attrName>style.visibility</p:attrName>
                                        </p:attrNameLst>
                                      </p:cBhvr>
                                      <p:to>
                                        <p:strVal val="visible"/>
                                      </p:to>
                                    </p:set>
                                    <p:anim calcmode="lin" valueType="num">
                                      <p:cBhvr additive="base">
                                        <p:cTn dur="500"/>
                                        <p:tgtEl>
                                          <p:spTgt spid="126">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6">
                                            <p:txEl>
                                              <p:pRg end="3" st="3"/>
                                            </p:txEl>
                                          </p:spTgt>
                                        </p:tgtEl>
                                        <p:attrNameLst>
                                          <p:attrName>style.visibility</p:attrName>
                                        </p:attrNameLst>
                                      </p:cBhvr>
                                      <p:to>
                                        <p:strVal val="visible"/>
                                      </p:to>
                                    </p:set>
                                    <p:anim calcmode="lin" valueType="num">
                                      <p:cBhvr additive="base">
                                        <p:cTn dur="500"/>
                                        <p:tgtEl>
                                          <p:spTgt spid="126">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8"/>
          <p:cNvSpPr txBox="1"/>
          <p:nvPr>
            <p:ph type="title"/>
          </p:nvPr>
        </p:nvSpPr>
        <p:spPr>
          <a:xfrm>
            <a:off x="-324544" y="0"/>
            <a:ext cx="9468544"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GB">
                <a:latin typeface="Arial"/>
                <a:ea typeface="Arial"/>
                <a:cs typeface="Arial"/>
                <a:sym typeface="Arial"/>
              </a:rPr>
              <a:t>Skills develop over time – when they are ready. </a:t>
            </a:r>
            <a:endParaRPr/>
          </a:p>
        </p:txBody>
      </p:sp>
      <p:sp>
        <p:nvSpPr>
          <p:cNvPr id="133" name="Google Shape;133;p8"/>
          <p:cNvSpPr txBox="1"/>
          <p:nvPr>
            <p:ph idx="1" type="body"/>
          </p:nvPr>
        </p:nvSpPr>
        <p:spPr>
          <a:xfrm>
            <a:off x="251520" y="1268760"/>
            <a:ext cx="8352928" cy="93610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Font typeface="Arial"/>
              <a:buNone/>
            </a:pPr>
            <a:r>
              <a:rPr lang="en-GB" sz="2400">
                <a:latin typeface="Arial"/>
                <a:ea typeface="Arial"/>
                <a:cs typeface="Arial"/>
                <a:sym typeface="Arial"/>
              </a:rPr>
              <a:t>Don’t worry about your </a:t>
            </a:r>
            <a:endParaRPr/>
          </a:p>
          <a:p>
            <a:pPr indent="0" lvl="0" marL="0" rtl="0" algn="l">
              <a:spcBef>
                <a:spcPts val="480"/>
              </a:spcBef>
              <a:spcAft>
                <a:spcPts val="0"/>
              </a:spcAft>
              <a:buClr>
                <a:schemeClr val="dk1"/>
              </a:buClr>
              <a:buSzPts val="2400"/>
              <a:buFont typeface="Arial"/>
              <a:buNone/>
            </a:pPr>
            <a:r>
              <a:rPr lang="en-GB" sz="2400">
                <a:latin typeface="Arial"/>
                <a:ea typeface="Arial"/>
                <a:cs typeface="Arial"/>
                <a:sym typeface="Arial"/>
              </a:rPr>
              <a:t>child’s mark making or </a:t>
            </a:r>
            <a:endParaRPr/>
          </a:p>
          <a:p>
            <a:pPr indent="0" lvl="0" marL="0" rtl="0" algn="l">
              <a:spcBef>
                <a:spcPts val="480"/>
              </a:spcBef>
              <a:spcAft>
                <a:spcPts val="0"/>
              </a:spcAft>
              <a:buClr>
                <a:schemeClr val="dk1"/>
              </a:buClr>
              <a:buSzPts val="2400"/>
              <a:buFont typeface="Arial"/>
              <a:buNone/>
            </a:pPr>
            <a:r>
              <a:rPr lang="en-GB" sz="2400">
                <a:latin typeface="Arial"/>
                <a:ea typeface="Arial"/>
                <a:cs typeface="Arial"/>
                <a:sym typeface="Arial"/>
              </a:rPr>
              <a:t>writing.</a:t>
            </a:r>
            <a:endParaRPr/>
          </a:p>
          <a:p>
            <a:pPr indent="0" lvl="0" marL="0" rtl="0" algn="l">
              <a:spcBef>
                <a:spcPts val="480"/>
              </a:spcBef>
              <a:spcAft>
                <a:spcPts val="0"/>
              </a:spcAft>
              <a:buClr>
                <a:schemeClr val="dk1"/>
              </a:buClr>
              <a:buSzPts val="2400"/>
              <a:buFont typeface="Arial"/>
              <a:buNone/>
            </a:pPr>
            <a:r>
              <a:rPr lang="en-GB" sz="2400">
                <a:latin typeface="Arial"/>
                <a:ea typeface="Arial"/>
                <a:cs typeface="Arial"/>
                <a:sym typeface="Arial"/>
              </a:rPr>
              <a:t> </a:t>
            </a:r>
            <a:endParaRPr/>
          </a:p>
          <a:p>
            <a:pPr indent="0" lvl="0" marL="0" rtl="0" algn="l">
              <a:spcBef>
                <a:spcPts val="480"/>
              </a:spcBef>
              <a:spcAft>
                <a:spcPts val="0"/>
              </a:spcAft>
              <a:buClr>
                <a:schemeClr val="dk1"/>
              </a:buClr>
              <a:buSzPts val="2400"/>
              <a:buFont typeface="Arial"/>
              <a:buNone/>
            </a:pPr>
            <a:r>
              <a:rPr lang="en-GB" sz="2400">
                <a:latin typeface="Arial"/>
                <a:ea typeface="Arial"/>
                <a:cs typeface="Arial"/>
                <a:sym typeface="Arial"/>
              </a:rPr>
              <a:t>They are working on it</a:t>
            </a:r>
            <a:endParaRPr/>
          </a:p>
          <a:p>
            <a:pPr indent="0" lvl="0" marL="0" rtl="0" algn="l">
              <a:spcBef>
                <a:spcPts val="480"/>
              </a:spcBef>
              <a:spcAft>
                <a:spcPts val="0"/>
              </a:spcAft>
              <a:buClr>
                <a:schemeClr val="dk1"/>
              </a:buClr>
              <a:buSzPts val="2400"/>
              <a:buFont typeface="Arial"/>
              <a:buNone/>
            </a:pPr>
            <a:r>
              <a:rPr lang="en-GB" sz="2400">
                <a:latin typeface="Arial"/>
                <a:ea typeface="Arial"/>
                <a:cs typeface="Arial"/>
                <a:sym typeface="Arial"/>
              </a:rPr>
              <a:t> internally! </a:t>
            </a:r>
            <a:endParaRPr/>
          </a:p>
        </p:txBody>
      </p:sp>
      <p:pic>
        <p:nvPicPr>
          <p:cNvPr id="134" name="Google Shape;134;p8"/>
          <p:cNvPicPr preferRelativeResize="0"/>
          <p:nvPr/>
        </p:nvPicPr>
        <p:blipFill rotWithShape="1">
          <a:blip r:embed="rId3">
            <a:alphaModFix/>
          </a:blip>
          <a:srcRect b="22124" l="0" r="0" t="21923"/>
          <a:stretch/>
        </p:blipFill>
        <p:spPr>
          <a:xfrm>
            <a:off x="3707904" y="1325066"/>
            <a:ext cx="5184576" cy="455220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3">
                                            <p:txEl>
                                              <p:pRg end="0" st="0"/>
                                            </p:txEl>
                                          </p:spTgt>
                                        </p:tgtEl>
                                        <p:attrNameLst>
                                          <p:attrName>style.visibility</p:attrName>
                                        </p:attrNameLst>
                                      </p:cBhvr>
                                      <p:to>
                                        <p:strVal val="visible"/>
                                      </p:to>
                                    </p:set>
                                    <p:anim calcmode="lin" valueType="num">
                                      <p:cBhvr additive="base">
                                        <p:cTn dur="500"/>
                                        <p:tgtEl>
                                          <p:spTgt spid="133">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3">
                                            <p:txEl>
                                              <p:pRg end="1" st="1"/>
                                            </p:txEl>
                                          </p:spTgt>
                                        </p:tgtEl>
                                        <p:attrNameLst>
                                          <p:attrName>style.visibility</p:attrName>
                                        </p:attrNameLst>
                                      </p:cBhvr>
                                      <p:to>
                                        <p:strVal val="visible"/>
                                      </p:to>
                                    </p:set>
                                    <p:anim calcmode="lin" valueType="num">
                                      <p:cBhvr additive="base">
                                        <p:cTn dur="500"/>
                                        <p:tgtEl>
                                          <p:spTgt spid="133">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3">
                                            <p:txEl>
                                              <p:pRg end="2" st="2"/>
                                            </p:txEl>
                                          </p:spTgt>
                                        </p:tgtEl>
                                        <p:attrNameLst>
                                          <p:attrName>style.visibility</p:attrName>
                                        </p:attrNameLst>
                                      </p:cBhvr>
                                      <p:to>
                                        <p:strVal val="visible"/>
                                      </p:to>
                                    </p:set>
                                    <p:anim calcmode="lin" valueType="num">
                                      <p:cBhvr additive="base">
                                        <p:cTn dur="500"/>
                                        <p:tgtEl>
                                          <p:spTgt spid="133">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3">
                                            <p:txEl>
                                              <p:pRg end="3" st="3"/>
                                            </p:txEl>
                                          </p:spTgt>
                                        </p:tgtEl>
                                        <p:attrNameLst>
                                          <p:attrName>style.visibility</p:attrName>
                                        </p:attrNameLst>
                                      </p:cBhvr>
                                      <p:to>
                                        <p:strVal val="visible"/>
                                      </p:to>
                                    </p:set>
                                    <p:anim calcmode="lin" valueType="num">
                                      <p:cBhvr additive="base">
                                        <p:cTn dur="500"/>
                                        <p:tgtEl>
                                          <p:spTgt spid="133">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3">
                                            <p:txEl>
                                              <p:pRg end="4" st="4"/>
                                            </p:txEl>
                                          </p:spTgt>
                                        </p:tgtEl>
                                        <p:attrNameLst>
                                          <p:attrName>style.visibility</p:attrName>
                                        </p:attrNameLst>
                                      </p:cBhvr>
                                      <p:to>
                                        <p:strVal val="visible"/>
                                      </p:to>
                                    </p:set>
                                    <p:anim calcmode="lin" valueType="num">
                                      <p:cBhvr additive="base">
                                        <p:cTn dur="500"/>
                                        <p:tgtEl>
                                          <p:spTgt spid="133">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3">
                                            <p:txEl>
                                              <p:pRg end="5" st="5"/>
                                            </p:txEl>
                                          </p:spTgt>
                                        </p:tgtEl>
                                        <p:attrNameLst>
                                          <p:attrName>style.visibility</p:attrName>
                                        </p:attrNameLst>
                                      </p:cBhvr>
                                      <p:to>
                                        <p:strVal val="visible"/>
                                      </p:to>
                                    </p:set>
                                    <p:anim calcmode="lin" valueType="num">
                                      <p:cBhvr additive="base">
                                        <p:cTn dur="500"/>
                                        <p:tgtEl>
                                          <p:spTgt spid="133">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9"/>
          <p:cNvSpPr txBox="1"/>
          <p:nvPr/>
        </p:nvSpPr>
        <p:spPr>
          <a:xfrm>
            <a:off x="-20034" y="0"/>
            <a:ext cx="9144000" cy="79692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3600"/>
              <a:buFont typeface="Arial"/>
              <a:buNone/>
            </a:pPr>
            <a:r>
              <a:rPr b="1" lang="en-GB" sz="3600">
                <a:solidFill>
                  <a:schemeClr val="dk1"/>
                </a:solidFill>
              </a:rPr>
              <a:t>W</a:t>
            </a:r>
            <a:r>
              <a:rPr b="1" i="0" lang="en-GB" sz="3600" u="none" cap="none" strike="noStrike">
                <a:solidFill>
                  <a:schemeClr val="dk1"/>
                </a:solidFill>
                <a:latin typeface="Arial"/>
                <a:ea typeface="Arial"/>
                <a:cs typeface="Arial"/>
                <a:sym typeface="Arial"/>
              </a:rPr>
              <a:t>e teach correct pencil grip.</a:t>
            </a:r>
            <a:endParaRPr/>
          </a:p>
        </p:txBody>
      </p:sp>
      <p:pic>
        <p:nvPicPr>
          <p:cNvPr id="140" name="Google Shape;140;p9"/>
          <p:cNvPicPr preferRelativeResize="0"/>
          <p:nvPr/>
        </p:nvPicPr>
        <p:blipFill rotWithShape="1">
          <a:blip r:embed="rId3">
            <a:alphaModFix/>
          </a:blip>
          <a:srcRect b="24801" l="12015" r="13869" t="39623"/>
          <a:stretch/>
        </p:blipFill>
        <p:spPr>
          <a:xfrm>
            <a:off x="279895" y="901513"/>
            <a:ext cx="8424936" cy="2527479"/>
          </a:xfrm>
          <a:prstGeom prst="rect">
            <a:avLst/>
          </a:prstGeom>
          <a:noFill/>
          <a:ln>
            <a:noFill/>
          </a:ln>
        </p:spPr>
      </p:pic>
      <p:sp>
        <p:nvSpPr>
          <p:cNvPr id="141" name="Google Shape;141;p9"/>
          <p:cNvSpPr txBox="1"/>
          <p:nvPr/>
        </p:nvSpPr>
        <p:spPr>
          <a:xfrm>
            <a:off x="-28491" y="3181211"/>
            <a:ext cx="9144000" cy="79692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3600"/>
              <a:buFont typeface="Arial"/>
              <a:buNone/>
            </a:pPr>
            <a:r>
              <a:rPr b="1" i="0" lang="en-GB" sz="3600" u="none" cap="none" strike="noStrike">
                <a:solidFill>
                  <a:schemeClr val="dk1"/>
                </a:solidFill>
                <a:latin typeface="Arial"/>
                <a:ea typeface="Arial"/>
                <a:cs typeface="Arial"/>
                <a:sym typeface="Arial"/>
              </a:rPr>
              <a:t>Helping at home</a:t>
            </a:r>
            <a:endParaRPr/>
          </a:p>
        </p:txBody>
      </p:sp>
      <p:pic>
        <p:nvPicPr>
          <p:cNvPr id="142" name="Google Shape;142;p9"/>
          <p:cNvPicPr preferRelativeResize="0"/>
          <p:nvPr/>
        </p:nvPicPr>
        <p:blipFill rotWithShape="1">
          <a:blip r:embed="rId4">
            <a:alphaModFix/>
          </a:blip>
          <a:srcRect b="41106" l="1824" r="8309" t="11459"/>
          <a:stretch/>
        </p:blipFill>
        <p:spPr>
          <a:xfrm>
            <a:off x="279902" y="3803100"/>
            <a:ext cx="8651232" cy="285401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g3f8c0021825_0_0"/>
          <p:cNvSpPr txBox="1"/>
          <p:nvPr/>
        </p:nvSpPr>
        <p:spPr>
          <a:xfrm>
            <a:off x="-20034" y="0"/>
            <a:ext cx="9144000" cy="796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3600"/>
              <a:buFont typeface="Arial"/>
              <a:buNone/>
            </a:pPr>
            <a:r>
              <a:t/>
            </a:r>
            <a:endParaRPr/>
          </a:p>
        </p:txBody>
      </p:sp>
      <p:sp>
        <p:nvSpPr>
          <p:cNvPr id="148" name="Google Shape;148;g3f8c0021825_0_0"/>
          <p:cNvSpPr txBox="1"/>
          <p:nvPr/>
        </p:nvSpPr>
        <p:spPr>
          <a:xfrm>
            <a:off x="-354376" y="0"/>
            <a:ext cx="9812700" cy="796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3600"/>
              <a:buFont typeface="Arial"/>
              <a:buNone/>
            </a:pPr>
            <a:r>
              <a:rPr b="1" i="0" lang="en-GB" sz="3000" u="none" cap="none" strike="noStrike">
                <a:solidFill>
                  <a:schemeClr val="dk1"/>
                </a:solidFill>
                <a:latin typeface="Arial"/>
                <a:ea typeface="Arial"/>
                <a:cs typeface="Arial"/>
                <a:sym typeface="Arial"/>
              </a:rPr>
              <a:t>Helping at home - cor</a:t>
            </a:r>
            <a:r>
              <a:rPr b="1" lang="en-GB" sz="3000">
                <a:solidFill>
                  <a:schemeClr val="dk1"/>
                </a:solidFill>
              </a:rPr>
              <a:t>rect </a:t>
            </a:r>
            <a:r>
              <a:rPr b="1" lang="en-GB" sz="3000">
                <a:solidFill>
                  <a:schemeClr val="dk1"/>
                </a:solidFill>
              </a:rPr>
              <a:t>letter formation.</a:t>
            </a:r>
            <a:endParaRPr b="1" sz="3000">
              <a:solidFill>
                <a:schemeClr val="dk1"/>
              </a:solidFill>
            </a:endParaRPr>
          </a:p>
          <a:p>
            <a:pPr indent="0" lvl="0" marL="0" marR="0" rtl="0" algn="ctr">
              <a:spcBef>
                <a:spcPts val="0"/>
              </a:spcBef>
              <a:spcAft>
                <a:spcPts val="0"/>
              </a:spcAft>
              <a:buClr>
                <a:schemeClr val="dk1"/>
              </a:buClr>
              <a:buSzPts val="3600"/>
              <a:buFont typeface="Arial"/>
              <a:buNone/>
            </a:pPr>
            <a:r>
              <a:rPr b="1" lang="en-GB" sz="3000">
                <a:solidFill>
                  <a:schemeClr val="dk1"/>
                </a:solidFill>
              </a:rPr>
              <a:t>Debbie Hepplewhite</a:t>
            </a:r>
            <a:r>
              <a:rPr b="1" lang="en-GB" sz="3600">
                <a:solidFill>
                  <a:schemeClr val="dk1"/>
                </a:solidFill>
              </a:rPr>
              <a:t>.  </a:t>
            </a:r>
            <a:endParaRPr/>
          </a:p>
        </p:txBody>
      </p:sp>
      <p:pic>
        <p:nvPicPr>
          <p:cNvPr id="149" name="Google Shape;149;g3f8c0021825_0_0"/>
          <p:cNvPicPr preferRelativeResize="0"/>
          <p:nvPr/>
        </p:nvPicPr>
        <p:blipFill>
          <a:blip r:embed="rId3">
            <a:alphaModFix/>
          </a:blip>
          <a:stretch>
            <a:fillRect/>
          </a:stretch>
        </p:blipFill>
        <p:spPr>
          <a:xfrm>
            <a:off x="341300" y="1077275"/>
            <a:ext cx="8175854" cy="57807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0"/>
          <p:cNvSpPr txBox="1"/>
          <p:nvPr/>
        </p:nvSpPr>
        <p:spPr>
          <a:xfrm>
            <a:off x="33338" y="12700"/>
            <a:ext cx="7848600" cy="762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4400"/>
              <a:buFont typeface="Arial"/>
              <a:buNone/>
            </a:pPr>
            <a:r>
              <a:rPr b="1" i="0" lang="en-GB" sz="4400" u="none" cap="none" strike="noStrike">
                <a:solidFill>
                  <a:schemeClr val="dk1"/>
                </a:solidFill>
                <a:latin typeface="Arial"/>
                <a:ea typeface="Arial"/>
                <a:cs typeface="Arial"/>
                <a:sym typeface="Arial"/>
              </a:rPr>
              <a:t>School Schemes</a:t>
            </a:r>
            <a:endParaRPr b="1" i="0" sz="4400" u="none" cap="none" strike="noStrike">
              <a:solidFill>
                <a:schemeClr val="dk1"/>
              </a:solidFill>
              <a:latin typeface="Arial"/>
              <a:ea typeface="Arial"/>
              <a:cs typeface="Arial"/>
              <a:sym typeface="Arial"/>
            </a:endParaRPr>
          </a:p>
        </p:txBody>
      </p:sp>
      <p:pic>
        <p:nvPicPr>
          <p:cNvPr descr="Graphical user interface&#10;&#10;Description automatically generated" id="156" name="Google Shape;156;p10"/>
          <p:cNvPicPr preferRelativeResize="0"/>
          <p:nvPr/>
        </p:nvPicPr>
        <p:blipFill rotWithShape="1">
          <a:blip r:embed="rId3">
            <a:alphaModFix/>
          </a:blip>
          <a:srcRect b="29619" l="5970" r="3357" t="38755"/>
          <a:stretch/>
        </p:blipFill>
        <p:spPr>
          <a:xfrm>
            <a:off x="41649" y="804242"/>
            <a:ext cx="7081938" cy="1256606"/>
          </a:xfrm>
          <a:prstGeom prst="rect">
            <a:avLst/>
          </a:prstGeom>
          <a:noFill/>
          <a:ln>
            <a:noFill/>
          </a:ln>
        </p:spPr>
      </p:pic>
      <p:sp>
        <p:nvSpPr>
          <p:cNvPr id="157" name="Google Shape;157;p10"/>
          <p:cNvSpPr txBox="1"/>
          <p:nvPr/>
        </p:nvSpPr>
        <p:spPr>
          <a:xfrm>
            <a:off x="3059832" y="2636912"/>
            <a:ext cx="5726113" cy="35394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1B6075"/>
              </a:buClr>
              <a:buSzPts val="3200"/>
              <a:buFont typeface="Arial"/>
              <a:buNone/>
            </a:pPr>
            <a:r>
              <a:rPr b="1" i="0" lang="en-GB" sz="3200" u="none" cap="none" strike="noStrike">
                <a:solidFill>
                  <a:srgbClr val="1B6075"/>
                </a:solidFill>
                <a:latin typeface="Arial"/>
                <a:ea typeface="Arial"/>
                <a:cs typeface="Arial"/>
                <a:sym typeface="Arial"/>
              </a:rPr>
              <a:t>Why should my child read phonics based reading books?</a:t>
            </a:r>
            <a:endParaRPr/>
          </a:p>
          <a:p>
            <a:pPr indent="0" lvl="0" marL="0" marR="0" rtl="0" algn="l">
              <a:spcBef>
                <a:spcPts val="0"/>
              </a:spcBef>
              <a:spcAft>
                <a:spcPts val="0"/>
              </a:spcAft>
              <a:buClr>
                <a:schemeClr val="dk1"/>
              </a:buClr>
              <a:buSzPts val="2000"/>
              <a:buFont typeface="Arial"/>
              <a:buNone/>
            </a:pPr>
            <a:r>
              <a:t/>
            </a:r>
            <a:endParaRPr b="0" i="0" sz="2000" u="none" cap="none" strike="noStrike">
              <a:solidFill>
                <a:srgbClr val="1B6075"/>
              </a:solidFill>
              <a:latin typeface="Arial"/>
              <a:ea typeface="Arial"/>
              <a:cs typeface="Arial"/>
              <a:sym typeface="Arial"/>
            </a:endParaRPr>
          </a:p>
          <a:p>
            <a:pPr indent="0" lvl="0" marL="0" marR="0" rtl="0" algn="l">
              <a:spcBef>
                <a:spcPts val="0"/>
              </a:spcBef>
              <a:spcAft>
                <a:spcPts val="0"/>
              </a:spcAft>
              <a:buClr>
                <a:schemeClr val="dk1"/>
              </a:buClr>
              <a:buSzPts val="2000"/>
              <a:buFont typeface="Arial"/>
              <a:buNone/>
            </a:pPr>
            <a:r>
              <a:rPr b="0" i="0" lang="en-GB" sz="2000" u="none" cap="none" strike="noStrike">
                <a:solidFill>
                  <a:schemeClr val="dk1"/>
                </a:solidFill>
                <a:latin typeface="Arial"/>
                <a:ea typeface="Arial"/>
                <a:cs typeface="Arial"/>
                <a:sym typeface="Arial"/>
              </a:rPr>
              <a:t>The books consolidate the phonics taught in the classroom. With step-by-step progression, the child succeeds at each level while learning the phonics needed to become a fluent reader. </a:t>
            </a:r>
            <a:endParaRPr/>
          </a:p>
          <a:p>
            <a:pPr indent="0" lvl="0" marL="0" marR="0" rtl="0" algn="l">
              <a:spcBef>
                <a:spcPts val="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l">
              <a:spcBef>
                <a:spcPts val="0"/>
              </a:spcBef>
              <a:spcAft>
                <a:spcPts val="0"/>
              </a:spcAft>
              <a:buClr>
                <a:schemeClr val="dk1"/>
              </a:buClr>
              <a:buSzPts val="2000"/>
              <a:buFont typeface="Arial"/>
              <a:buNone/>
            </a:pPr>
            <a:r>
              <a:rPr b="0" i="0" lang="en-GB" sz="2000" u="none" cap="none" strike="noStrike">
                <a:solidFill>
                  <a:schemeClr val="dk1"/>
                </a:solidFill>
                <a:latin typeface="Arial"/>
                <a:ea typeface="Arial"/>
                <a:cs typeface="Arial"/>
                <a:sym typeface="Arial"/>
              </a:rPr>
              <a:t>This approach develops confident readers with reliable reading strategies.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descr="A picture containing text&#10;&#10;Description automatically generated" id="162" name="Google Shape;162;p11"/>
          <p:cNvPicPr preferRelativeResize="0"/>
          <p:nvPr/>
        </p:nvPicPr>
        <p:blipFill rotWithShape="1">
          <a:blip r:embed="rId3">
            <a:alphaModFix/>
          </a:blip>
          <a:srcRect b="0" l="4227" r="6061" t="4897"/>
          <a:stretch/>
        </p:blipFill>
        <p:spPr>
          <a:xfrm>
            <a:off x="107950" y="115888"/>
            <a:ext cx="4464050" cy="6310312"/>
          </a:xfrm>
          <a:prstGeom prst="rect">
            <a:avLst/>
          </a:prstGeom>
          <a:noFill/>
          <a:ln>
            <a:noFill/>
          </a:ln>
        </p:spPr>
      </p:pic>
      <p:sp>
        <p:nvSpPr>
          <p:cNvPr id="163" name="Google Shape;163;p11"/>
          <p:cNvSpPr/>
          <p:nvPr/>
        </p:nvSpPr>
        <p:spPr>
          <a:xfrm>
            <a:off x="4427984" y="4941168"/>
            <a:ext cx="493204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2800" u="none" cap="none" strike="noStrike">
                <a:solidFill>
                  <a:srgbClr val="A2A2E0"/>
                </a:solidFill>
                <a:latin typeface="Arial"/>
                <a:ea typeface="Arial"/>
                <a:cs typeface="Arial"/>
                <a:sym typeface="Arial"/>
              </a:rPr>
              <a:t>Reading scheme books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descr="Text&#10;&#10;Description automatically generated" id="168" name="Google Shape;168;p12"/>
          <p:cNvPicPr preferRelativeResize="0"/>
          <p:nvPr/>
        </p:nvPicPr>
        <p:blipFill rotWithShape="1">
          <a:blip r:embed="rId3">
            <a:alphaModFix/>
          </a:blip>
          <a:srcRect b="3481" l="0" r="11812" t="8643"/>
          <a:stretch/>
        </p:blipFill>
        <p:spPr>
          <a:xfrm>
            <a:off x="323850" y="249238"/>
            <a:ext cx="4421188" cy="5873750"/>
          </a:xfrm>
          <a:prstGeom prst="rect">
            <a:avLst/>
          </a:prstGeom>
          <a:noFill/>
          <a:ln>
            <a:noFill/>
          </a:ln>
        </p:spPr>
      </p:pic>
      <p:sp>
        <p:nvSpPr>
          <p:cNvPr id="169" name="Google Shape;169;p12"/>
          <p:cNvSpPr/>
          <p:nvPr/>
        </p:nvSpPr>
        <p:spPr>
          <a:xfrm>
            <a:off x="4427984" y="2492896"/>
            <a:ext cx="493204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2800" u="none" cap="none" strike="noStrike">
                <a:solidFill>
                  <a:srgbClr val="A2A2E0"/>
                </a:solidFill>
                <a:latin typeface="Arial"/>
                <a:ea typeface="Arial"/>
                <a:cs typeface="Arial"/>
                <a:sym typeface="Arial"/>
              </a:rPr>
              <a:t>Reading scheme books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descr="A picture containing text, jumping, display&#10;&#10;Description automatically generated" id="174" name="Google Shape;174;p13"/>
          <p:cNvPicPr preferRelativeResize="0"/>
          <p:nvPr/>
        </p:nvPicPr>
        <p:blipFill rotWithShape="1">
          <a:blip r:embed="rId3">
            <a:alphaModFix/>
          </a:blip>
          <a:srcRect b="5318" l="2367" r="0" t="7890"/>
          <a:stretch/>
        </p:blipFill>
        <p:spPr>
          <a:xfrm>
            <a:off x="0" y="114300"/>
            <a:ext cx="5187950" cy="3459163"/>
          </a:xfrm>
          <a:prstGeom prst="rect">
            <a:avLst/>
          </a:prstGeom>
          <a:noFill/>
          <a:ln>
            <a:noFill/>
          </a:ln>
        </p:spPr>
      </p:pic>
      <p:pic>
        <p:nvPicPr>
          <p:cNvPr descr="A picture containing text, furniture, file&#10;&#10;Description automatically generated" id="175" name="Google Shape;175;p13"/>
          <p:cNvPicPr preferRelativeResize="0"/>
          <p:nvPr/>
        </p:nvPicPr>
        <p:blipFill rotWithShape="1">
          <a:blip r:embed="rId4">
            <a:alphaModFix/>
          </a:blip>
          <a:srcRect b="2751" l="4326" r="0" t="11151"/>
          <a:stretch/>
        </p:blipFill>
        <p:spPr>
          <a:xfrm>
            <a:off x="4356100" y="2852738"/>
            <a:ext cx="4716463" cy="374491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14"/>
          <p:cNvPicPr preferRelativeResize="0"/>
          <p:nvPr/>
        </p:nvPicPr>
        <p:blipFill rotWithShape="1">
          <a:blip r:embed="rId3">
            <a:alphaModFix/>
          </a:blip>
          <a:srcRect b="0" l="0" r="0" t="0"/>
          <a:stretch/>
        </p:blipFill>
        <p:spPr>
          <a:xfrm>
            <a:off x="2051050" y="911225"/>
            <a:ext cx="3360738" cy="5035550"/>
          </a:xfrm>
          <a:prstGeom prst="rect">
            <a:avLst/>
          </a:prstGeom>
          <a:noFill/>
          <a:ln>
            <a:noFill/>
          </a:ln>
        </p:spPr>
      </p:pic>
      <p:pic>
        <p:nvPicPr>
          <p:cNvPr id="181" name="Google Shape;181;p14"/>
          <p:cNvPicPr preferRelativeResize="0"/>
          <p:nvPr/>
        </p:nvPicPr>
        <p:blipFill rotWithShape="1">
          <a:blip r:embed="rId4">
            <a:alphaModFix/>
          </a:blip>
          <a:srcRect b="0" l="0" r="0" t="0"/>
          <a:stretch/>
        </p:blipFill>
        <p:spPr>
          <a:xfrm>
            <a:off x="38100" y="15875"/>
            <a:ext cx="2441575" cy="3414713"/>
          </a:xfrm>
          <a:prstGeom prst="rect">
            <a:avLst/>
          </a:prstGeom>
          <a:noFill/>
          <a:ln>
            <a:noFill/>
          </a:ln>
        </p:spPr>
      </p:pic>
      <p:pic>
        <p:nvPicPr>
          <p:cNvPr id="182" name="Google Shape;182;p14"/>
          <p:cNvPicPr preferRelativeResize="0"/>
          <p:nvPr/>
        </p:nvPicPr>
        <p:blipFill rotWithShape="1">
          <a:blip r:embed="rId5">
            <a:alphaModFix/>
          </a:blip>
          <a:srcRect b="0" l="0" r="0" t="0"/>
          <a:stretch/>
        </p:blipFill>
        <p:spPr>
          <a:xfrm>
            <a:off x="5651500" y="1989138"/>
            <a:ext cx="3208338" cy="467518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5"/>
          <p:cNvSpPr txBox="1"/>
          <p:nvPr/>
        </p:nvSpPr>
        <p:spPr>
          <a:xfrm>
            <a:off x="155993" y="116632"/>
            <a:ext cx="7848600" cy="7699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4400"/>
              <a:buFont typeface="Arial"/>
              <a:buNone/>
            </a:pPr>
            <a:r>
              <a:rPr b="1" i="0" lang="en-GB" sz="4400" u="none" cap="none" strike="noStrike">
                <a:solidFill>
                  <a:schemeClr val="dk1"/>
                </a:solidFill>
                <a:latin typeface="Arial"/>
                <a:ea typeface="Arial"/>
                <a:cs typeface="Arial"/>
                <a:sym typeface="Arial"/>
              </a:rPr>
              <a:t>The Reading Record</a:t>
            </a:r>
            <a:endParaRPr b="1" i="0" sz="4400" u="none" cap="none" strike="noStrike">
              <a:solidFill>
                <a:schemeClr val="dk1"/>
              </a:solidFill>
              <a:latin typeface="Arial"/>
              <a:ea typeface="Arial"/>
              <a:cs typeface="Arial"/>
              <a:sym typeface="Arial"/>
            </a:endParaRPr>
          </a:p>
        </p:txBody>
      </p:sp>
      <p:sp>
        <p:nvSpPr>
          <p:cNvPr id="188" name="Google Shape;188;p15"/>
          <p:cNvSpPr txBox="1"/>
          <p:nvPr/>
        </p:nvSpPr>
        <p:spPr>
          <a:xfrm>
            <a:off x="170946" y="1268760"/>
            <a:ext cx="8712968" cy="3605924"/>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0" i="0" lang="en-GB" sz="3600" u="none" cap="none" strike="noStrike">
                <a:solidFill>
                  <a:schemeClr val="dk1"/>
                </a:solidFill>
                <a:latin typeface="Arial"/>
                <a:ea typeface="Arial"/>
                <a:cs typeface="Arial"/>
                <a:sym typeface="Arial"/>
              </a:rPr>
              <a:t>We view these as a valuable part of our home-school relationship. The reading record is helpful for us to communicate about your child’s reading progress. It is quick and easy to use as you read with your child.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6"/>
          <p:cNvSpPr txBox="1"/>
          <p:nvPr/>
        </p:nvSpPr>
        <p:spPr>
          <a:xfrm>
            <a:off x="89756" y="116632"/>
            <a:ext cx="8964488" cy="6154762"/>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0" i="0" lang="en-GB" sz="2800" u="none" cap="none" strike="noStrike">
                <a:solidFill>
                  <a:schemeClr val="dk1"/>
                </a:solidFill>
                <a:latin typeface="Arial"/>
                <a:ea typeface="Arial"/>
                <a:cs typeface="Arial"/>
                <a:sym typeface="Arial"/>
              </a:rPr>
              <a:t>Home reading should happen every day for approximately 10 mins, as this will aid your child’s progress. This can include you reading a book to your child.</a:t>
            </a:r>
            <a:endParaRPr/>
          </a:p>
          <a:p>
            <a:pPr indent="0" lvl="0" marL="0" marR="0" rtl="0" algn="l">
              <a:lnSpc>
                <a:spcPct val="107000"/>
              </a:lnSpc>
              <a:spcBef>
                <a:spcPts val="800"/>
              </a:spcBef>
              <a:spcAft>
                <a:spcPts val="0"/>
              </a:spcAft>
              <a:buNone/>
            </a:pPr>
            <a:r>
              <a:rPr b="0" i="0" lang="en-GB" sz="2800" u="none" cap="none" strike="noStrike">
                <a:solidFill>
                  <a:schemeClr val="dk1"/>
                </a:solidFill>
                <a:latin typeface="Arial"/>
                <a:ea typeface="Arial"/>
                <a:cs typeface="Arial"/>
                <a:sym typeface="Arial"/>
              </a:rPr>
              <a:t>We will send the same book home if the record has not been filled in, so please try to indicate to us when you are ready for the next book. </a:t>
            </a:r>
            <a:endParaRPr b="0" i="0" sz="2800" u="none" cap="none" strike="noStrike">
              <a:solidFill>
                <a:schemeClr val="dk1"/>
              </a:solidFill>
              <a:latin typeface="Arial"/>
              <a:ea typeface="Arial"/>
              <a:cs typeface="Arial"/>
              <a:sym typeface="Arial"/>
            </a:endParaRPr>
          </a:p>
          <a:p>
            <a:pPr indent="0" lvl="0" marL="0" marR="0" rtl="0" algn="l">
              <a:lnSpc>
                <a:spcPct val="107000"/>
              </a:lnSpc>
              <a:spcBef>
                <a:spcPts val="0"/>
              </a:spcBef>
              <a:spcAft>
                <a:spcPts val="0"/>
              </a:spcAft>
              <a:buNone/>
            </a:pPr>
            <a:r>
              <a:t/>
            </a:r>
            <a:endParaRPr b="0" i="0" sz="2800" u="none" cap="none" strike="noStrike">
              <a:solidFill>
                <a:schemeClr val="dk1"/>
              </a:solidFill>
              <a:latin typeface="Arial"/>
              <a:ea typeface="Arial"/>
              <a:cs typeface="Arial"/>
              <a:sym typeface="Arial"/>
            </a:endParaRPr>
          </a:p>
          <a:p>
            <a:pPr indent="0" lvl="0" marL="0" marR="0" rtl="0" algn="l">
              <a:lnSpc>
                <a:spcPct val="107000"/>
              </a:lnSpc>
              <a:spcBef>
                <a:spcPts val="0"/>
              </a:spcBef>
              <a:spcAft>
                <a:spcPts val="0"/>
              </a:spcAft>
              <a:buNone/>
            </a:pPr>
            <a:r>
              <a:rPr b="0" i="0" lang="en-GB" sz="2800" u="none" cap="none" strike="noStrike">
                <a:solidFill>
                  <a:schemeClr val="dk1"/>
                </a:solidFill>
                <a:latin typeface="Arial"/>
                <a:ea typeface="Arial"/>
                <a:cs typeface="Arial"/>
                <a:sym typeface="Arial"/>
              </a:rPr>
              <a:t>Your child's book will be changed twice a week, usually Mondays and Thursdays. Your child will move up a level when ready or repeat a level if they need more practise. Please remember it is not a race to get to the end of the reading scheme first.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7"/>
          <p:cNvSpPr txBox="1"/>
          <p:nvPr/>
        </p:nvSpPr>
        <p:spPr>
          <a:xfrm>
            <a:off x="179512" y="23019"/>
            <a:ext cx="7848600" cy="7699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4400"/>
              <a:buFont typeface="Arial"/>
              <a:buNone/>
            </a:pPr>
            <a:r>
              <a:rPr b="1" i="0" lang="en-GB" sz="4400" u="none" cap="none" strike="noStrike">
                <a:solidFill>
                  <a:schemeClr val="dk1"/>
                </a:solidFill>
                <a:latin typeface="Arial"/>
                <a:ea typeface="Arial"/>
                <a:cs typeface="Arial"/>
                <a:sym typeface="Arial"/>
              </a:rPr>
              <a:t>The reading record</a:t>
            </a:r>
            <a:endParaRPr b="1" i="0" sz="4400" u="none" cap="none" strike="noStrike">
              <a:solidFill>
                <a:schemeClr val="dk1"/>
              </a:solidFill>
              <a:latin typeface="Arial"/>
              <a:ea typeface="Arial"/>
              <a:cs typeface="Arial"/>
              <a:sym typeface="Arial"/>
            </a:endParaRPr>
          </a:p>
        </p:txBody>
      </p:sp>
      <p:pic>
        <p:nvPicPr>
          <p:cNvPr id="200" name="Google Shape;200;p17"/>
          <p:cNvPicPr preferRelativeResize="0"/>
          <p:nvPr/>
        </p:nvPicPr>
        <p:blipFill rotWithShape="1">
          <a:blip r:embed="rId3">
            <a:alphaModFix/>
          </a:blip>
          <a:srcRect b="0" l="0" r="44908" t="0"/>
          <a:stretch/>
        </p:blipFill>
        <p:spPr>
          <a:xfrm>
            <a:off x="683568" y="908720"/>
            <a:ext cx="7550750" cy="580804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8"/>
          <p:cNvSpPr txBox="1"/>
          <p:nvPr/>
        </p:nvSpPr>
        <p:spPr>
          <a:xfrm>
            <a:off x="160950" y="165893"/>
            <a:ext cx="8443498"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4000"/>
              <a:buFont typeface="Arial"/>
              <a:buNone/>
            </a:pPr>
            <a:r>
              <a:rPr b="1" i="0" lang="en-GB" sz="4000" u="none" cap="none" strike="noStrike">
                <a:solidFill>
                  <a:schemeClr val="dk1"/>
                </a:solidFill>
                <a:latin typeface="Arial"/>
                <a:ea typeface="Arial"/>
                <a:cs typeface="Arial"/>
                <a:sym typeface="Arial"/>
              </a:rPr>
              <a:t>What to do when your child gets stuck. </a:t>
            </a:r>
            <a:endParaRPr b="1" i="0" sz="4000" u="none" cap="none" strike="noStrike">
              <a:solidFill>
                <a:schemeClr val="dk1"/>
              </a:solidFill>
              <a:latin typeface="Arial"/>
              <a:ea typeface="Arial"/>
              <a:cs typeface="Arial"/>
              <a:sym typeface="Arial"/>
            </a:endParaRPr>
          </a:p>
        </p:txBody>
      </p:sp>
      <p:sp>
        <p:nvSpPr>
          <p:cNvPr id="206" name="Google Shape;206;p18"/>
          <p:cNvSpPr txBox="1"/>
          <p:nvPr/>
        </p:nvSpPr>
        <p:spPr>
          <a:xfrm>
            <a:off x="89694" y="1124744"/>
            <a:ext cx="8964612" cy="526297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spcBef>
                <a:spcPts val="1400"/>
              </a:spcBef>
              <a:spcAft>
                <a:spcPts val="0"/>
              </a:spcAft>
              <a:buClr>
                <a:schemeClr val="dk1"/>
              </a:buClr>
              <a:buSzPts val="2800"/>
              <a:buFont typeface="Arial"/>
              <a:buNone/>
            </a:pPr>
            <a:r>
              <a:rPr b="0" i="0" lang="en-GB" sz="2800" u="none" cap="none" strike="noStrike">
                <a:solidFill>
                  <a:schemeClr val="dk1"/>
                </a:solidFill>
                <a:latin typeface="Arial"/>
                <a:ea typeface="Arial"/>
                <a:cs typeface="Arial"/>
                <a:sym typeface="Arial"/>
              </a:rPr>
              <a:t>- Give them time to think about it first without jumping in. (This is really hard to do as adults!) </a:t>
            </a:r>
            <a:endParaRPr/>
          </a:p>
          <a:p>
            <a:pPr indent="0" lvl="0" marL="0" marR="0" rtl="0" algn="l">
              <a:spcBef>
                <a:spcPts val="1400"/>
              </a:spcBef>
              <a:spcAft>
                <a:spcPts val="0"/>
              </a:spcAft>
              <a:buClr>
                <a:schemeClr val="dk1"/>
              </a:buClr>
              <a:buSzPts val="2800"/>
              <a:buFont typeface="Arial"/>
              <a:buNone/>
            </a:pPr>
            <a:r>
              <a:rPr b="0" i="0" lang="en-GB" sz="2800" u="none" cap="none" strike="noStrike">
                <a:solidFill>
                  <a:schemeClr val="dk1"/>
                </a:solidFill>
                <a:latin typeface="Arial"/>
                <a:ea typeface="Arial"/>
                <a:cs typeface="Arial"/>
                <a:sym typeface="Arial"/>
              </a:rPr>
              <a:t>- Ask them which part of the word they are finding tricky. It might only be one letter. </a:t>
            </a:r>
            <a:endParaRPr/>
          </a:p>
          <a:p>
            <a:pPr indent="0" lvl="0" marL="0" marR="0" rtl="0" algn="l">
              <a:spcBef>
                <a:spcPts val="1400"/>
              </a:spcBef>
              <a:spcAft>
                <a:spcPts val="0"/>
              </a:spcAft>
              <a:buClr>
                <a:schemeClr val="dk1"/>
              </a:buClr>
              <a:buSzPts val="2800"/>
              <a:buFont typeface="Arial"/>
              <a:buNone/>
            </a:pPr>
            <a:r>
              <a:rPr b="0" i="0" lang="en-GB" sz="2800" u="none" cap="none" strike="noStrike">
                <a:solidFill>
                  <a:schemeClr val="dk1"/>
                </a:solidFill>
                <a:latin typeface="Arial"/>
                <a:ea typeface="Arial"/>
                <a:cs typeface="Arial"/>
                <a:sym typeface="Arial"/>
              </a:rPr>
              <a:t>- See if the picture could help them work out the word. This also helps to show if your child has understood what they have already read. </a:t>
            </a:r>
            <a:endParaRPr/>
          </a:p>
          <a:p>
            <a:pPr indent="0" lvl="0" marL="0" marR="0" rtl="0" algn="l">
              <a:spcBef>
                <a:spcPts val="1400"/>
              </a:spcBef>
              <a:spcAft>
                <a:spcPts val="0"/>
              </a:spcAft>
              <a:buClr>
                <a:schemeClr val="dk1"/>
              </a:buClr>
              <a:buSzPts val="2800"/>
              <a:buFont typeface="Arial"/>
              <a:buNone/>
            </a:pPr>
            <a:r>
              <a:rPr b="0" i="0" lang="en-GB" sz="2800" u="none" cap="none" strike="noStrike">
                <a:solidFill>
                  <a:schemeClr val="dk1"/>
                </a:solidFill>
                <a:latin typeface="Arial"/>
                <a:ea typeface="Arial"/>
                <a:cs typeface="Arial"/>
                <a:sym typeface="Arial"/>
              </a:rPr>
              <a:t>- It’s fine to simply tell your child the word if they are becoming flustered. We all want happy readers!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9"/>
          <p:cNvSpPr txBox="1"/>
          <p:nvPr/>
        </p:nvSpPr>
        <p:spPr>
          <a:xfrm>
            <a:off x="160950" y="165893"/>
            <a:ext cx="5832475" cy="7699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4400"/>
              <a:buFont typeface="Arial"/>
              <a:buNone/>
            </a:pPr>
            <a:r>
              <a:rPr b="1" i="0" lang="en-GB" sz="4400" u="none" cap="none" strike="noStrike">
                <a:solidFill>
                  <a:schemeClr val="dk1"/>
                </a:solidFill>
                <a:latin typeface="Arial"/>
                <a:ea typeface="Arial"/>
                <a:cs typeface="Arial"/>
                <a:sym typeface="Arial"/>
              </a:rPr>
              <a:t>Some Tips</a:t>
            </a:r>
            <a:endParaRPr b="1" i="0" sz="4400" u="none" cap="none" strike="noStrike">
              <a:solidFill>
                <a:schemeClr val="dk1"/>
              </a:solidFill>
              <a:latin typeface="Arial"/>
              <a:ea typeface="Arial"/>
              <a:cs typeface="Arial"/>
              <a:sym typeface="Arial"/>
            </a:endParaRPr>
          </a:p>
        </p:txBody>
      </p:sp>
      <p:sp>
        <p:nvSpPr>
          <p:cNvPr id="212" name="Google Shape;212;p19"/>
          <p:cNvSpPr txBox="1"/>
          <p:nvPr/>
        </p:nvSpPr>
        <p:spPr>
          <a:xfrm>
            <a:off x="89694" y="1124744"/>
            <a:ext cx="8964612" cy="60324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800"/>
              <a:buFont typeface="Arial"/>
              <a:buNone/>
            </a:pPr>
            <a:r>
              <a:rPr b="0" i="0" lang="en-GB" sz="2800" u="none" cap="none" strike="noStrike">
                <a:solidFill>
                  <a:schemeClr val="dk1"/>
                </a:solidFill>
                <a:latin typeface="Arial"/>
                <a:ea typeface="Arial"/>
                <a:cs typeface="Arial"/>
                <a:sym typeface="Arial"/>
              </a:rPr>
              <a:t>- Help your child to learn their sounds, not letter names. </a:t>
            </a:r>
            <a:endParaRPr/>
          </a:p>
          <a:p>
            <a:pPr indent="0" lvl="0" marL="0" marR="0" rtl="0" algn="l">
              <a:spcBef>
                <a:spcPts val="1400"/>
              </a:spcBef>
              <a:spcAft>
                <a:spcPts val="0"/>
              </a:spcAft>
              <a:buClr>
                <a:schemeClr val="dk1"/>
              </a:buClr>
              <a:buSzPts val="2800"/>
              <a:buFont typeface="Arial"/>
              <a:buNone/>
            </a:pPr>
            <a:r>
              <a:rPr b="0" i="0" lang="en-GB" sz="2800" u="none" cap="none" strike="noStrike">
                <a:solidFill>
                  <a:schemeClr val="dk1"/>
                </a:solidFill>
                <a:latin typeface="Arial"/>
                <a:ea typeface="Arial"/>
                <a:cs typeface="Arial"/>
                <a:sym typeface="Arial"/>
              </a:rPr>
              <a:t>- Enjoy and share your child’s reading book. Sometimes you will want to read with your child, sometimes listen to your child and sometimes talk about the story and look at the pictures.</a:t>
            </a:r>
            <a:endParaRPr/>
          </a:p>
          <a:p>
            <a:pPr indent="0" lvl="0" marL="0" marR="0" rtl="0" algn="l">
              <a:spcBef>
                <a:spcPts val="1400"/>
              </a:spcBef>
              <a:spcAft>
                <a:spcPts val="0"/>
              </a:spcAft>
              <a:buClr>
                <a:schemeClr val="dk1"/>
              </a:buClr>
              <a:buSzPts val="2800"/>
              <a:buFont typeface="Arial"/>
              <a:buNone/>
            </a:pPr>
            <a:r>
              <a:rPr b="0" i="0" lang="en-GB" sz="2800" u="none" cap="none" strike="noStrike">
                <a:solidFill>
                  <a:schemeClr val="dk1"/>
                </a:solidFill>
                <a:latin typeface="Arial"/>
                <a:ea typeface="Arial"/>
                <a:cs typeface="Arial"/>
                <a:sym typeface="Arial"/>
              </a:rPr>
              <a:t>- Continue to read and enjoy other books with your child, including a daily bedtime story, higher level and non-fiction books that you will read to them. Children love to have their favourite books read over and over. </a:t>
            </a:r>
            <a:endParaRPr/>
          </a:p>
          <a:p>
            <a:pPr indent="0" lvl="0" marL="0" marR="0" rtl="0" algn="l">
              <a:spcBef>
                <a:spcPts val="1400"/>
              </a:spcBef>
              <a:spcAft>
                <a:spcPts val="0"/>
              </a:spcAft>
              <a:buClr>
                <a:schemeClr val="dk1"/>
              </a:buClr>
              <a:buSzPts val="2800"/>
              <a:buFont typeface="Arial"/>
              <a:buNone/>
            </a:pPr>
            <a:r>
              <a:rPr b="0" i="0" lang="en-GB" sz="2800" u="none" cap="none" strike="noStrike">
                <a:solidFill>
                  <a:schemeClr val="dk1"/>
                </a:solidFill>
                <a:latin typeface="Arial"/>
                <a:ea typeface="Arial"/>
                <a:cs typeface="Arial"/>
                <a:sym typeface="Arial"/>
              </a:rPr>
              <a:t>- Visit the library. It’s free, you can borrow up to 12 books at a time and have access to ebooks via the app.</a:t>
            </a:r>
            <a:r>
              <a:rPr b="0" i="0" lang="en-GB" sz="2400" u="none" cap="none" strike="noStrike">
                <a:solidFill>
                  <a:schemeClr val="dk1"/>
                </a:solidFill>
                <a:latin typeface="Arial"/>
                <a:ea typeface="Arial"/>
                <a:cs typeface="Arial"/>
                <a:sym typeface="Arial"/>
              </a:rPr>
              <a:t> </a:t>
            </a:r>
            <a:endParaRPr b="0" i="0" sz="2400" u="none" cap="none" strike="noStrike">
              <a:solidFill>
                <a:schemeClr val="dk1"/>
              </a:solidFill>
              <a:latin typeface="Arial"/>
              <a:ea typeface="Arial"/>
              <a:cs typeface="Arial"/>
              <a:sym typeface="Arial"/>
            </a:endParaRPr>
          </a:p>
          <a:p>
            <a:pPr indent="0" lvl="0" marL="0" marR="0" rtl="0" algn="l">
              <a:spcBef>
                <a:spcPts val="120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2012-10-03T16:15:04Z</dcterms:created>
  <dc:creator>s greenwood</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cf76f155ced4ddcb4097134ff3c332f">
    <vt:lpwstr/>
  </property>
  <property fmtid="{D5CDD505-2E9C-101B-9397-08002B2CF9AE}" pid="3" name="TaxCatchAll">
    <vt:lpwstr/>
  </property>
  <property fmtid="{D5CDD505-2E9C-101B-9397-08002B2CF9AE}" pid="4" name="MediaServiceImageTags">
    <vt:lpwstr/>
  </property>
  <property fmtid="{D5CDD505-2E9C-101B-9397-08002B2CF9AE}" pid="5" name="ContentTypeId">
    <vt:lpwstr>0x010100E8635FA98007D44C877280D135DA9F3F</vt:lpwstr>
  </property>
</Properties>
</file>