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4"/>
  </p:sldMasterIdLst>
  <p:sldIdLst>
    <p:sldId id="256" r:id="rId5"/>
    <p:sldId id="272" r:id="rId6"/>
    <p:sldId id="273" r:id="rId7"/>
    <p:sldId id="274" r:id="rId8"/>
    <p:sldId id="275" r:id="rId9"/>
    <p:sldId id="276" r:id="rId10"/>
    <p:sldId id="27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1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43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62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6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8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8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9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238"/>
            <a:ext cx="12192000" cy="6886832"/>
            <a:chOff x="0" y="-8238"/>
            <a:chExt cx="12192000" cy="6886832"/>
          </a:xfrm>
        </p:grpSpPr>
        <p:pic>
          <p:nvPicPr>
            <p:cNvPr id="6" name="Picture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8238"/>
              <a:ext cx="12192000" cy="3410465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0" y="181232"/>
              <a:ext cx="12183761" cy="6697362"/>
              <a:chOff x="0" y="181232"/>
              <a:chExt cx="12183761" cy="669736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0" y="6478484"/>
                <a:ext cx="1218376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rgbClr val="1B4F20"/>
                    </a:solidFill>
                    <a:latin typeface="Candara" panose="020E0502030303020204" pitchFamily="34" charset="0"/>
                  </a:rPr>
                  <a:t>Join us on our journey….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499" y="4642712"/>
            <a:ext cx="9897996" cy="1646302"/>
          </a:xfrm>
        </p:spPr>
        <p:txBody>
          <a:bodyPr>
            <a:normAutofit fontScale="90000"/>
          </a:bodyPr>
          <a:lstStyle/>
          <a:p>
            <a:r>
              <a:rPr lang="en-GB" sz="9600" b="1" dirty="0"/>
              <a:t>Art</a:t>
            </a:r>
            <a:br>
              <a:rPr lang="en-GB" sz="9600" b="1" dirty="0"/>
            </a:br>
            <a:r>
              <a:rPr lang="en-GB" sz="4800" b="1" dirty="0"/>
              <a:t>at Caistor Yarborough Academy</a:t>
            </a:r>
            <a:br>
              <a:rPr lang="en-GB" sz="4800" dirty="0"/>
            </a:br>
            <a:r>
              <a:rPr lang="en-GB" sz="4900" dirty="0">
                <a:solidFill>
                  <a:schemeClr val="accent1"/>
                </a:solidFill>
              </a:rPr>
              <a:t>Year 11 Overview for Parents</a:t>
            </a:r>
            <a:endParaRPr lang="en-GB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06882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C6B1E1E0-ECB3-20F8-EE91-CA6D48171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Course Overview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E4CE9B-E5BE-81F4-7BF2-D227A047F96E}"/>
              </a:ext>
            </a:extLst>
          </p:cNvPr>
          <p:cNvSpPr txBox="1"/>
          <p:nvPr/>
        </p:nvSpPr>
        <p:spPr>
          <a:xfrm>
            <a:off x="838200" y="1362990"/>
            <a:ext cx="928829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The AQA GCSE Fine Art course allows students to explore and develop their creativity through practical work in drawing, painting, mixed media, printmaking, sculpture, and digital art.</a:t>
            </a:r>
          </a:p>
          <a:p>
            <a:r>
              <a:rPr lang="en-GB" sz="2400" dirty="0"/>
              <a:t>Students investigate artists and themes, experiment with materials, and produce personal and meaningful outcomes.</a:t>
            </a:r>
          </a:p>
          <a:p>
            <a:endParaRPr lang="en-GB" sz="2400" dirty="0"/>
          </a:p>
          <a:p>
            <a:r>
              <a:rPr lang="en-GB" sz="2400" dirty="0"/>
              <a:t>Fine Art is about visual expression and creative problem-solving, helping students to think independently and develop skills that are valuable in a wide range of careers and further study.</a:t>
            </a:r>
          </a:p>
        </p:txBody>
      </p:sp>
    </p:spTree>
    <p:extLst>
      <p:ext uri="{BB962C8B-B14F-4D97-AF65-F5344CB8AC3E}">
        <p14:creationId xmlns:p14="http://schemas.microsoft.com/office/powerpoint/2010/main" val="366049277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50814-E749-D7EB-AC09-11F35CCF9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FF269A1-0E00-A174-680B-591FE6CB3337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27058D5-C0C7-E0D2-D0E8-D2316BCA04B7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81B0047-EC6C-0793-3B09-CA8744765465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42F1C46B-36F2-181B-96D3-9AEF87B972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14F3814-0B4F-7688-5E07-2949DCA4DF82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77C974DF-9D66-D1DD-E909-875CD1EB0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Assessment Overview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A374FC-59E7-D054-A58C-C047FEDE0F5F}"/>
              </a:ext>
            </a:extLst>
          </p:cNvPr>
          <p:cNvSpPr txBox="1"/>
          <p:nvPr/>
        </p:nvSpPr>
        <p:spPr>
          <a:xfrm>
            <a:off x="838200" y="1443841"/>
            <a:ext cx="880191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Component 1: Portfolio (60%)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Completed throughout Year 10 and 11.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Includes a </a:t>
            </a:r>
            <a:r>
              <a:rPr lang="en-GB" b="1" dirty="0"/>
              <a:t>sustained project </a:t>
            </a:r>
            <a:r>
              <a:rPr lang="en-GB" dirty="0"/>
              <a:t>(Natural Forms) and a </a:t>
            </a:r>
            <a:r>
              <a:rPr lang="en-GB" b="1" dirty="0"/>
              <a:t>selection of additional work </a:t>
            </a:r>
            <a:r>
              <a:rPr lang="en-GB" dirty="0"/>
              <a:t>showing skills and experimentation (students own Natural Forms tangent project).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is the </a:t>
            </a:r>
            <a:r>
              <a:rPr lang="en-GB" b="1" dirty="0"/>
              <a:t>coursework component</a:t>
            </a:r>
            <a:r>
              <a:rPr lang="en-GB" dirty="0"/>
              <a:t>, completed mostly in class but must also be developed further at home.</a:t>
            </a:r>
          </a:p>
          <a:p>
            <a:endParaRPr lang="en-GB" dirty="0"/>
          </a:p>
          <a:p>
            <a:r>
              <a:rPr lang="en-GB" b="1" dirty="0"/>
              <a:t>Component 2: Externally Set Assignment (40%)</a:t>
            </a:r>
          </a:p>
          <a:p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Set by AQA in January of Year 11.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Students choose one theme from the paper and create preparatory work leading to a </a:t>
            </a:r>
            <a:r>
              <a:rPr lang="en-GB" b="1" dirty="0"/>
              <a:t>10-hour practical exam </a:t>
            </a:r>
            <a:r>
              <a:rPr lang="en-GB" dirty="0"/>
              <a:t>(usually in March/April).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exam outcome and preparatory studies are assessed together.</a:t>
            </a:r>
          </a:p>
        </p:txBody>
      </p:sp>
    </p:spTree>
    <p:extLst>
      <p:ext uri="{BB962C8B-B14F-4D97-AF65-F5344CB8AC3E}">
        <p14:creationId xmlns:p14="http://schemas.microsoft.com/office/powerpoint/2010/main" val="175102616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31519-E9A7-D160-7B5E-FA61D94F3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D32CDA80-7A84-D101-2CF7-1F4C0720F13C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D963F35-2151-D675-78A8-30D88B38BF16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BF89A07-43AD-ED7A-DC72-6350EEA4B8DC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2D1D1D98-DDA8-B503-3FFB-4C764E9407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71EBE00-FC3E-1489-66CE-D32D1638B16B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15F63C6C-2E07-5D32-E679-640ECD87B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Dates 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048A78-3E6F-1D93-F7E0-CC642DAA6F3D}"/>
              </a:ext>
            </a:extLst>
          </p:cNvPr>
          <p:cNvSpPr txBox="1"/>
          <p:nvPr/>
        </p:nvSpPr>
        <p:spPr>
          <a:xfrm>
            <a:off x="734437" y="1588260"/>
            <a:ext cx="855547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Autumn Term (Sept–Dec): </a:t>
            </a:r>
            <a:r>
              <a:rPr lang="en-GB" sz="2400" dirty="0"/>
              <a:t>Coursework final improvements and annotation.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January:</a:t>
            </a:r>
            <a:r>
              <a:rPr lang="en-GB" sz="2400" dirty="0"/>
              <a:t> AQA Exam paper released.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Spring Term (Jan–April): </a:t>
            </a:r>
            <a:r>
              <a:rPr lang="en-GB" sz="2400" dirty="0"/>
              <a:t>Preparatory work for the Externally Set Assignment.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April:</a:t>
            </a:r>
            <a:r>
              <a:rPr lang="en-GB" sz="2400" dirty="0"/>
              <a:t> 10-hour Art Exam.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May:</a:t>
            </a:r>
            <a:r>
              <a:rPr lang="en-GB" sz="2400" dirty="0"/>
              <a:t> All work must be completed and presented for final assessment.</a:t>
            </a:r>
          </a:p>
        </p:txBody>
      </p:sp>
    </p:spTree>
    <p:extLst>
      <p:ext uri="{BB962C8B-B14F-4D97-AF65-F5344CB8AC3E}">
        <p14:creationId xmlns:p14="http://schemas.microsoft.com/office/powerpoint/2010/main" val="2957540294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F284E-21B8-3A66-FD8A-713FF9212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C65DBD3-1B21-2672-2ACA-7E9D09EA61AE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8212E8A-B19E-3DB9-A3C4-618ACAB87DF9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6CEEBA0-B418-2BC5-3500-FB7506F4F503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120B41B3-A816-FAC8-C55D-D9DDB84D5D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E10126-F2BE-1F33-A2FD-EAA82A9C3154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815A5EF7-4E5A-E156-347E-D4BEE2490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Supporting Coursework at Home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953ED-89DB-086C-9C8D-C63C7F9ADD73}"/>
              </a:ext>
            </a:extLst>
          </p:cNvPr>
          <p:cNvSpPr txBox="1"/>
          <p:nvPr/>
        </p:nvSpPr>
        <p:spPr>
          <a:xfrm>
            <a:off x="977629" y="1565437"/>
            <a:ext cx="893485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Parents can support students by helping them to:</a:t>
            </a:r>
          </a:p>
          <a:p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Create a calm, organised workspace </a:t>
            </a:r>
            <a:r>
              <a:rPr lang="en-GB" dirty="0"/>
              <a:t>for sketchbook and practical work.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Encourage regular practice </a:t>
            </a:r>
            <a:r>
              <a:rPr lang="en-GB" dirty="0"/>
              <a:t>— short, focused art sessions at home are more effective than last-minute rushes.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Document progress </a:t>
            </a:r>
            <a:r>
              <a:rPr lang="en-GB" dirty="0"/>
              <a:t>— students can photograph artwork as they develop it and include this in their sketchbooks.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Review artist research </a:t>
            </a:r>
            <a:r>
              <a:rPr lang="en-GB" dirty="0"/>
              <a:t>— discuss artists or techniques that inspire them.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Use available materials creatively </a:t>
            </a:r>
            <a:r>
              <a:rPr lang="en-GB" dirty="0"/>
              <a:t>— recycled materials, household objects, and natural forms can all be used for experimentation.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Annotate sketchbooks </a:t>
            </a:r>
            <a:r>
              <a:rPr lang="en-GB" dirty="0"/>
              <a:t>— students should reflect on what they did, how it went, and what they will try next.</a:t>
            </a:r>
          </a:p>
        </p:txBody>
      </p:sp>
    </p:spTree>
    <p:extLst>
      <p:ext uri="{BB962C8B-B14F-4D97-AF65-F5344CB8AC3E}">
        <p14:creationId xmlns:p14="http://schemas.microsoft.com/office/powerpoint/2010/main" val="399898144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A79B8-8901-0B9C-62A3-64EB0A130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CB604F-2AD7-D9BF-3EBC-0EAD46BA2CC7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A8FB64E-495B-6492-BA6E-B1AA92F906A7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9EC8A63-DDA3-B980-8A4F-8911BC03B676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30D2C048-3429-04B9-0475-D2F39FB912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EEC2226-C58F-6EED-33E7-F2F8E7B5AFF2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3487FA79-5DE3-DDCB-AA7D-1CC973C73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Recommended Revision &amp; Resource Websites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0003D0-1045-9261-6E07-B5E15E7DE7F1}"/>
              </a:ext>
            </a:extLst>
          </p:cNvPr>
          <p:cNvSpPr txBox="1"/>
          <p:nvPr/>
        </p:nvSpPr>
        <p:spPr>
          <a:xfrm>
            <a:off x="838200" y="1414562"/>
            <a:ext cx="1008596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Although Fine Art doesn’t have traditional “revision,” students can use online resources to inspire ideas, develop techniques, and refine their coursework presentation.</a:t>
            </a:r>
          </a:p>
          <a:p>
            <a:endParaRPr lang="en-GB" dirty="0"/>
          </a:p>
          <a:p>
            <a:r>
              <a:rPr lang="en-GB" b="1" dirty="0"/>
              <a:t>Official AQA Resources</a:t>
            </a:r>
          </a:p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AQA GCSE Art and Design specification:</a:t>
            </a:r>
          </a:p>
          <a:p>
            <a:pPr lvl="2"/>
            <a:r>
              <a:rPr lang="en-GB" dirty="0"/>
              <a:t>🔗 https://www.aqa.org.uk/subjects/art-and-design/gcse/art-and-design-8201-8206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Example student work and marking criteria (“Assessment Objectives”):</a:t>
            </a:r>
          </a:p>
          <a:p>
            <a:pPr lvl="2"/>
            <a:r>
              <a:rPr lang="en-GB" dirty="0"/>
              <a:t>🔗 AQA Student Exemplars and Marked Portfolios</a:t>
            </a:r>
          </a:p>
          <a:p>
            <a:r>
              <a:rPr lang="en-GB" b="1" dirty="0"/>
              <a:t>General Art Research and Inspiration</a:t>
            </a:r>
          </a:p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BBC Bitesize: Art &amp; Design (GCSE)</a:t>
            </a:r>
          </a:p>
          <a:p>
            <a:pPr lvl="2"/>
            <a:r>
              <a:rPr lang="en-GB" dirty="0"/>
              <a:t>🔗 https://www.bbc.co.uk/bitesize/subjects/z6hs34j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Student Art Guide — advice, sketchbook examples, and artist research ideas.</a:t>
            </a:r>
          </a:p>
          <a:p>
            <a:pPr lvl="2"/>
            <a:r>
              <a:rPr lang="en-GB" dirty="0"/>
              <a:t>🔗 https://www.studentartguide.com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Pinterest — for theme inspiration and composition ideas. Encourage students to keep references clearly labelled.</a:t>
            </a:r>
          </a:p>
        </p:txBody>
      </p:sp>
    </p:spTree>
    <p:extLst>
      <p:ext uri="{BB962C8B-B14F-4D97-AF65-F5344CB8AC3E}">
        <p14:creationId xmlns:p14="http://schemas.microsoft.com/office/powerpoint/2010/main" val="291610139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C41B4-7B6F-EECE-2FA7-D2B43225D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BC9F402-114E-983B-A748-9249C9B27250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D4F2591-008D-38C3-FA1C-AA793A097388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6ABB05F-8B17-DA77-A28C-54BF23686441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32A0766E-C8BA-791C-E48C-CDA03013A2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B1CDBBD-CAAE-A3F2-AE7D-88F82970DC7C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60E8F174-D8C6-C5DC-3C09-C4931390D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Tips for Success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6967EE-9860-CC47-B311-0DD0B79FED34}"/>
              </a:ext>
            </a:extLst>
          </p:cNvPr>
          <p:cNvSpPr txBox="1"/>
          <p:nvPr/>
        </p:nvSpPr>
        <p:spPr>
          <a:xfrm>
            <a:off x="838199" y="1547093"/>
            <a:ext cx="9142379" cy="3952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Keep sketchbooks up to date — include drawings, notes, photographs, and experiments.</a:t>
            </a:r>
            <a:b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Link ideas to </a:t>
            </a:r>
            <a:r>
              <a:rPr lang="en-GB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artist research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explain </a:t>
            </a:r>
            <a:r>
              <a:rPr lang="en-GB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personal response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Regularly review the </a:t>
            </a:r>
            <a:r>
              <a:rPr lang="en-GB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assessment objectives (AO1–AO4)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GB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Develop ideas through investigations.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Refine work by exploring materials and techniques.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Record observations and ideas.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Present a personal and meaningful final piece.</a:t>
            </a:r>
            <a:b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GB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2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Back up digital work (photographs, scans, digital sketches).</a:t>
            </a:r>
            <a:b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Meet all coursework deadlines — everything counts toward the final grade.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89581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819F15AD2814438AA860D3ECF10C96" ma:contentTypeVersion="15" ma:contentTypeDescription="Create a new document." ma:contentTypeScope="" ma:versionID="54cc8976ae0710daff7cac76a83d1f11">
  <xsd:schema xmlns:xsd="http://www.w3.org/2001/XMLSchema" xmlns:xs="http://www.w3.org/2001/XMLSchema" xmlns:p="http://schemas.microsoft.com/office/2006/metadata/properties" xmlns:ns3="cc8dc979-d633-4cc4-bc95-daa6380224ac" xmlns:ns4="e46196d9-69e0-4428-81d0-a5489f73d1a6" targetNamespace="http://schemas.microsoft.com/office/2006/metadata/properties" ma:root="true" ma:fieldsID="53200530076c0faa5fe918c655358bc6" ns3:_="" ns4:_="">
    <xsd:import namespace="cc8dc979-d633-4cc4-bc95-daa6380224ac"/>
    <xsd:import namespace="e46196d9-69e0-4428-81d0-a5489f73d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ingHintHash" minOccurs="0"/>
                <xsd:element ref="ns4:SharedWithDetails" minOccurs="0"/>
                <xsd:element ref="ns4:SharedWithUser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dc979-d633-4cc4-bc95-daa6380224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96d9-69e0-4428-81d0-a5489f73d1a6" elementFormDefault="qualified">
    <xsd:import namespace="http://schemas.microsoft.com/office/2006/documentManagement/types"/>
    <xsd:import namespace="http://schemas.microsoft.com/office/infopath/2007/PartnerControls"/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c8dc979-d633-4cc4-bc95-daa6380224ac" xsi:nil="true"/>
  </documentManagement>
</p:properties>
</file>

<file path=customXml/itemProps1.xml><?xml version="1.0" encoding="utf-8"?>
<ds:datastoreItem xmlns:ds="http://schemas.openxmlformats.org/officeDocument/2006/customXml" ds:itemID="{84FCDEB1-76D4-4CBD-BB62-83A681368E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41F574-DC33-4ACB-95EF-C1DC410A63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8dc979-d633-4cc4-bc95-daa6380224ac"/>
    <ds:schemaRef ds:uri="e46196d9-69e0-4428-81d0-a5489f73d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885A7D-5BBF-498C-BE1D-4F5EE7915145}">
  <ds:schemaRefs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e46196d9-69e0-4428-81d0-a5489f73d1a6"/>
    <ds:schemaRef ds:uri="http://purl.org/dc/dcmitype/"/>
    <ds:schemaRef ds:uri="cc8dc979-d633-4cc4-bc95-daa6380224ac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667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Candara</vt:lpstr>
      <vt:lpstr>Segoe UI Emoji</vt:lpstr>
      <vt:lpstr>Office Theme</vt:lpstr>
      <vt:lpstr>Art at Caistor Yarborough Academy Year 11 Overview for Parents</vt:lpstr>
      <vt:lpstr>Course Overview</vt:lpstr>
      <vt:lpstr>Assessment Overview</vt:lpstr>
      <vt:lpstr>Key Dates </vt:lpstr>
      <vt:lpstr>Supporting Coursework at Home</vt:lpstr>
      <vt:lpstr>Recommended Revision &amp; Resource Websites</vt:lpstr>
      <vt:lpstr>Tips for Success</vt:lpstr>
    </vt:vector>
  </TitlesOfParts>
  <Company>Caistor Yarborough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at Caistor Yarborough Academy</dc:title>
  <dc:creator>Jo Biglands</dc:creator>
  <cp:lastModifiedBy>Amir Makni</cp:lastModifiedBy>
  <cp:revision>136</cp:revision>
  <dcterms:created xsi:type="dcterms:W3CDTF">2016-03-12T10:25:01Z</dcterms:created>
  <dcterms:modified xsi:type="dcterms:W3CDTF">2025-10-17T11:08:48Z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0x010100DC819F15AD2814438AA860D3ECF10C96</vt:lpwstr>
  </property>
</Properties>
</file>