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2" r:id="rId4"/>
  </p:sldMasterIdLst>
  <p:sldIdLst>
    <p:sldId id="256" r:id="rId5"/>
    <p:sldId id="276" r:id="rId6"/>
    <p:sldId id="277" r:id="rId7"/>
    <p:sldId id="278" r:id="rId8"/>
    <p:sldId id="279" r:id="rId9"/>
    <p:sldId id="280" r:id="rId10"/>
    <p:sldId id="28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1" d="100"/>
          <a:sy n="111" d="100"/>
        </p:scale>
        <p:origin x="594"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0712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C6B4A9-1611-4792-9094-5F34BCA07E0B}" type="datetimeFigureOut">
              <a:rPr lang="en-US" smtClean="0"/>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218755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58763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39437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1624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B712588-04B1-427B-82EE-E8DB90309F08}" type="datetimeFigureOut">
              <a:rPr lang="en-US" smtClean="0"/>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913393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7058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6764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49786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2064080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0339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10/17/2025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9890507"/>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bbc.co.uk/bitesize/subjects/zpsvr82" TargetMode="Externa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hyperlink" Target="https://www.scribd.com/document/492290050/Revision-Booklet-1?utm_source=chatgpt.com" TargetMode="External"/><Relationship Id="rId5" Type="http://schemas.openxmlformats.org/officeDocument/2006/relationships/hyperlink" Target="https://www.pearsonschoolsandfecolleges.co.uk/asset-library/pdf/FE-Vocational/BTEC-tech-award-enterprise/revise-btec-tech-award-enterprise-revision-guide.pdf?utm_source=chatgpt.com" TargetMode="External"/><Relationship Id="rId4" Type="http://schemas.openxmlformats.org/officeDocument/2006/relationships/hyperlink" Target="https://www.tutor2u.net/business/collections/btec-tech-award-enterprise"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0" y="-8238"/>
            <a:ext cx="12192000" cy="6886832"/>
            <a:chOff x="0" y="-8238"/>
            <a:chExt cx="12192000" cy="6886832"/>
          </a:xfrm>
        </p:grpSpPr>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0" y="-8238"/>
              <a:ext cx="12192000" cy="3410465"/>
            </a:xfrm>
            <a:prstGeom prst="rect">
              <a:avLst/>
            </a:prstGeom>
          </p:spPr>
        </p:pic>
        <p:grpSp>
          <p:nvGrpSpPr>
            <p:cNvPr id="7" name="Group 6"/>
            <p:cNvGrpSpPr/>
            <p:nvPr/>
          </p:nvGrpSpPr>
          <p:grpSpPr>
            <a:xfrm>
              <a:off x="0" y="181232"/>
              <a:ext cx="12183761" cy="6697362"/>
              <a:chOff x="0" y="181232"/>
              <a:chExt cx="12183761" cy="6697362"/>
            </a:xfrm>
          </p:grpSpPr>
          <p:sp>
            <p:nvSpPr>
              <p:cNvPr id="8" name="Rectangle 7"/>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9" name="Rectangle 8"/>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grpSp>
      <p:sp>
        <p:nvSpPr>
          <p:cNvPr id="2" name="Title 1"/>
          <p:cNvSpPr>
            <a:spLocks noGrp="1"/>
          </p:cNvSpPr>
          <p:nvPr>
            <p:ph type="ctrTitle"/>
          </p:nvPr>
        </p:nvSpPr>
        <p:spPr>
          <a:xfrm>
            <a:off x="1332499" y="4642712"/>
            <a:ext cx="9897996" cy="1646302"/>
          </a:xfrm>
        </p:spPr>
        <p:txBody>
          <a:bodyPr>
            <a:normAutofit fontScale="90000"/>
          </a:bodyPr>
          <a:lstStyle/>
          <a:p>
            <a:r>
              <a:rPr lang="en-GB" sz="6700" b="1" dirty="0"/>
              <a:t>BTEC Enterprise and Marketing (Level 2)</a:t>
            </a:r>
            <a:br>
              <a:rPr lang="en-GB" sz="9600" b="1" dirty="0"/>
            </a:br>
            <a:r>
              <a:rPr lang="en-GB" sz="4800" b="1" dirty="0"/>
              <a:t>at Caistor Yarborough Academy</a:t>
            </a:r>
            <a:br>
              <a:rPr lang="en-GB" sz="4800" dirty="0"/>
            </a:br>
            <a:r>
              <a:rPr lang="en-GB" sz="4900" dirty="0">
                <a:solidFill>
                  <a:schemeClr val="accent1"/>
                </a:solidFill>
              </a:rPr>
              <a:t>Year 11 Overview for Parents</a:t>
            </a:r>
            <a:endParaRPr lang="en-GB" sz="4400" dirty="0">
              <a:solidFill>
                <a:schemeClr val="accent1"/>
              </a:solidFill>
            </a:endParaRPr>
          </a:p>
        </p:txBody>
      </p:sp>
    </p:spTree>
    <p:extLst>
      <p:ext uri="{BB962C8B-B14F-4D97-AF65-F5344CB8AC3E}">
        <p14:creationId xmlns:p14="http://schemas.microsoft.com/office/powerpoint/2010/main" val="1831068826"/>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A79B8-8901-0B9C-62A3-64EB0A13052D}"/>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18CB604F-2AD7-D9BF-3EBC-0EAD46BA2CC7}"/>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5A8FB64E-495B-6492-BA6E-B1AA92F906A7}"/>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A9EC8A63-DDA3-B980-8A4F-8911BC03B676}"/>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30D2C048-3429-04B9-0475-D2F39FB9122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6EEC2226-C58F-6EED-33E7-F2F8E7B5AFF2}"/>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itle 9">
            <a:extLst>
              <a:ext uri="{FF2B5EF4-FFF2-40B4-BE49-F238E27FC236}">
                <a16:creationId xmlns:a16="http://schemas.microsoft.com/office/drawing/2014/main" id="{3487FA79-5DE3-DDCB-AA7D-1CC973C73819}"/>
              </a:ext>
            </a:extLst>
          </p:cNvPr>
          <p:cNvSpPr>
            <a:spLocks noGrp="1"/>
          </p:cNvSpPr>
          <p:nvPr>
            <p:ph type="title"/>
          </p:nvPr>
        </p:nvSpPr>
        <p:spPr>
          <a:xfrm>
            <a:off x="2581648" y="442762"/>
            <a:ext cx="7020464" cy="1325563"/>
          </a:xfrm>
        </p:spPr>
        <p:txBody>
          <a:bodyPr/>
          <a:lstStyle/>
          <a:p>
            <a:r>
              <a:rPr lang="en-GB" dirty="0"/>
              <a:t>Component 2 &amp; 3 Preparation</a:t>
            </a:r>
          </a:p>
        </p:txBody>
      </p:sp>
      <p:sp>
        <p:nvSpPr>
          <p:cNvPr id="3" name="TextBox 2">
            <a:extLst>
              <a:ext uri="{FF2B5EF4-FFF2-40B4-BE49-F238E27FC236}">
                <a16:creationId xmlns:a16="http://schemas.microsoft.com/office/drawing/2014/main" id="{D2FAEB98-4C14-8AB4-126B-3BD5F224EF1A}"/>
              </a:ext>
            </a:extLst>
          </p:cNvPr>
          <p:cNvSpPr txBox="1"/>
          <p:nvPr/>
        </p:nvSpPr>
        <p:spPr>
          <a:xfrm>
            <a:off x="2142060" y="1834737"/>
            <a:ext cx="7899640" cy="2469137"/>
          </a:xfrm>
          <a:prstGeom prst="rect">
            <a:avLst/>
          </a:prstGeom>
          <a:noFill/>
        </p:spPr>
        <p:txBody>
          <a:bodyPr wrap="square">
            <a:spAutoFit/>
          </a:bodyPr>
          <a:lstStyle/>
          <a:p>
            <a:pPr algn="ctr">
              <a:lnSpc>
                <a:spcPct val="115000"/>
              </a:lnSpc>
              <a:spcAft>
                <a:spcPts val="1000"/>
              </a:spcAft>
              <a:buNone/>
            </a:pPr>
            <a:r>
              <a:rPr lang="en-US" sz="1600" dirty="0">
                <a:effectLst/>
                <a:ea typeface="MS Mincho" panose="02020609040205080304" pitchFamily="49" charset="-128"/>
                <a:cs typeface="Times New Roman" panose="02020603050405020304" pitchFamily="18" charset="0"/>
              </a:rPr>
              <a:t>Your child is currently completing the BTEC Tech Award in Enterprise and Marketing (Level 2) qualification. In year 10 component 1 was completed and externally assessed, so 30% is complete.</a:t>
            </a:r>
            <a:endParaRPr lang="en-GB" sz="1600" dirty="0">
              <a:effectLst/>
              <a:ea typeface="MS Mincho" panose="02020609040205080304" pitchFamily="49" charset="-128"/>
              <a:cs typeface="Times New Roman" panose="02020603050405020304" pitchFamily="18" charset="0"/>
            </a:endParaRPr>
          </a:p>
          <a:p>
            <a:pPr algn="ctr">
              <a:lnSpc>
                <a:spcPct val="115000"/>
              </a:lnSpc>
              <a:spcAft>
                <a:spcPts val="1000"/>
              </a:spcAft>
              <a:buNone/>
            </a:pPr>
            <a:r>
              <a:rPr lang="en-US" sz="1600" dirty="0">
                <a:effectLst/>
                <a:ea typeface="MS Mincho" panose="02020609040205080304" pitchFamily="49" charset="-128"/>
                <a:cs typeface="Times New Roman" panose="02020603050405020304" pitchFamily="18" charset="0"/>
              </a:rPr>
              <a:t>Students are now finalizing their Component 2: Planning and Pitching a Micro-Enterprise Activity (30%), which will be submitted in early December. Alongside this, they are also preparing for their final externally assessed unit – Component 3: Promotion and Finance for Enterprise, which will take place in January and covers the content of component 1 and 2 combined.</a:t>
            </a:r>
            <a:endParaRPr lang="en-GB" sz="1600" dirty="0">
              <a:effectLst/>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916101397"/>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919B96-5B4D-1BEB-8E4E-5895EF9888F6}"/>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76C38EB3-9D13-C148-56A2-BDD4FB392286}"/>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77295E62-FA16-586E-D5A3-E14404F75D52}"/>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643C3A13-1A9B-2534-9000-D36FB36760A0}"/>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B1AC761A-063F-71B0-B485-3B5EB247E05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D058F39C-B224-5130-1921-9D6A50809E01}"/>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itle 9">
            <a:extLst>
              <a:ext uri="{FF2B5EF4-FFF2-40B4-BE49-F238E27FC236}">
                <a16:creationId xmlns:a16="http://schemas.microsoft.com/office/drawing/2014/main" id="{43D51A0F-39C2-F663-73F3-BED3DB475220}"/>
              </a:ext>
            </a:extLst>
          </p:cNvPr>
          <p:cNvSpPr>
            <a:spLocks noGrp="1"/>
          </p:cNvSpPr>
          <p:nvPr>
            <p:ph type="title"/>
          </p:nvPr>
        </p:nvSpPr>
        <p:spPr>
          <a:xfrm>
            <a:off x="2983232" y="442762"/>
            <a:ext cx="6217295" cy="1325563"/>
          </a:xfrm>
        </p:spPr>
        <p:txBody>
          <a:bodyPr/>
          <a:lstStyle/>
          <a:p>
            <a:r>
              <a:rPr lang="en-GB" dirty="0"/>
              <a:t>About Component 3 (40%)</a:t>
            </a:r>
          </a:p>
        </p:txBody>
      </p:sp>
      <p:sp>
        <p:nvSpPr>
          <p:cNvPr id="9" name="TextBox 8">
            <a:extLst>
              <a:ext uri="{FF2B5EF4-FFF2-40B4-BE49-F238E27FC236}">
                <a16:creationId xmlns:a16="http://schemas.microsoft.com/office/drawing/2014/main" id="{64FB4F53-4858-7FDD-A20E-D55D1A464C7E}"/>
              </a:ext>
            </a:extLst>
          </p:cNvPr>
          <p:cNvSpPr txBox="1"/>
          <p:nvPr/>
        </p:nvSpPr>
        <p:spPr>
          <a:xfrm>
            <a:off x="2443983" y="1768325"/>
            <a:ext cx="7295791" cy="3703321"/>
          </a:xfrm>
          <a:prstGeom prst="rect">
            <a:avLst/>
          </a:prstGeom>
          <a:noFill/>
        </p:spPr>
        <p:txBody>
          <a:bodyPr wrap="square">
            <a:spAutoFit/>
          </a:bodyPr>
          <a:lstStyle/>
          <a:p>
            <a:pPr algn="ctr">
              <a:lnSpc>
                <a:spcPct val="115000"/>
              </a:lnSpc>
              <a:spcAft>
                <a:spcPts val="1000"/>
              </a:spcAft>
              <a:buNone/>
            </a:pPr>
            <a:r>
              <a:rPr lang="en-US" sz="1600" dirty="0">
                <a:effectLst/>
                <a:ea typeface="MS Mincho" panose="02020609040205080304" pitchFamily="49" charset="-128"/>
                <a:cs typeface="Times New Roman" panose="02020603050405020304" pitchFamily="18" charset="0"/>
              </a:rPr>
              <a:t>This final component is an actual written examination, worth 40% of the overall qualification grade. It is not a mock exam. The Component 3 assessment will take place in January and represents the final opportunity for students to demonstrate their understanding of enterprise and marketing concepts. If they achieve well, they will be complete with the course following this assessment. Students who do not achieve a pass grade will have the opportunity to </a:t>
            </a:r>
            <a:r>
              <a:rPr lang="en-US" sz="1600" dirty="0" err="1">
                <a:effectLst/>
                <a:ea typeface="MS Mincho" panose="02020609040205080304" pitchFamily="49" charset="-128"/>
                <a:cs typeface="Times New Roman" panose="02020603050405020304" pitchFamily="18" charset="0"/>
              </a:rPr>
              <a:t>resit</a:t>
            </a:r>
            <a:r>
              <a:rPr lang="en-US" sz="1600" dirty="0">
                <a:effectLst/>
                <a:ea typeface="MS Mincho" panose="02020609040205080304" pitchFamily="49" charset="-128"/>
                <a:cs typeface="Times New Roman" panose="02020603050405020304" pitchFamily="18" charset="0"/>
              </a:rPr>
              <a:t> in June.</a:t>
            </a:r>
            <a:endParaRPr lang="en-GB" sz="1600" dirty="0">
              <a:effectLst/>
              <a:ea typeface="MS Mincho" panose="02020609040205080304" pitchFamily="49" charset="-128"/>
              <a:cs typeface="Times New Roman" panose="02020603050405020304" pitchFamily="18" charset="0"/>
            </a:endParaRPr>
          </a:p>
          <a:p>
            <a:pPr algn="ctr">
              <a:lnSpc>
                <a:spcPct val="115000"/>
              </a:lnSpc>
              <a:spcAft>
                <a:spcPts val="1000"/>
              </a:spcAft>
              <a:buNone/>
            </a:pPr>
            <a:r>
              <a:rPr lang="en-US" sz="1600" dirty="0">
                <a:effectLst/>
                <a:ea typeface="MS Mincho" panose="02020609040205080304" pitchFamily="49" charset="-128"/>
                <a:cs typeface="Times New Roman" panose="02020603050405020304" pitchFamily="18" charset="0"/>
              </a:rPr>
              <a:t>Component 3 assesses your child’s ability to:</a:t>
            </a:r>
          </a:p>
          <a:p>
            <a:pPr marL="285750" indent="-285750">
              <a:lnSpc>
                <a:spcPct val="115000"/>
              </a:lnSpc>
              <a:spcAft>
                <a:spcPts val="1000"/>
              </a:spcAft>
              <a:buFont typeface="Arial" panose="020B0604020202020204" pitchFamily="34" charset="0"/>
              <a:buChar char="•"/>
            </a:pPr>
            <a:r>
              <a:rPr lang="en-US" sz="1600" dirty="0">
                <a:ea typeface="MS Mincho" panose="02020609040205080304" pitchFamily="49" charset="-128"/>
                <a:cs typeface="Times New Roman" panose="02020603050405020304" pitchFamily="18" charset="0"/>
              </a:rPr>
              <a:t>Apply enterprise and marketing knowledge to real business scenarios</a:t>
            </a:r>
            <a:endParaRPr lang="en-GB" sz="1600" dirty="0">
              <a:ea typeface="MS Mincho" panose="02020609040205080304" pitchFamily="49" charset="-128"/>
              <a:cs typeface="Times New Roman" panose="02020603050405020304" pitchFamily="18" charset="0"/>
            </a:endParaRPr>
          </a:p>
          <a:p>
            <a:pPr marL="285750" indent="-285750">
              <a:lnSpc>
                <a:spcPct val="115000"/>
              </a:lnSpc>
              <a:spcAft>
                <a:spcPts val="1000"/>
              </a:spcAft>
              <a:buFont typeface="Arial" panose="020B0604020202020204" pitchFamily="34" charset="0"/>
              <a:buChar char="•"/>
            </a:pPr>
            <a:r>
              <a:rPr lang="en-GB" sz="1600" dirty="0">
                <a:ea typeface="MS Mincho" panose="02020609040205080304" pitchFamily="49" charset="-128"/>
                <a:cs typeface="Times New Roman" panose="02020603050405020304" pitchFamily="18" charset="0"/>
              </a:rPr>
              <a:t>Analyse and interpret financial documents such as break-even charts and cash flow forecasts</a:t>
            </a:r>
          </a:p>
          <a:p>
            <a:pPr marL="285750" indent="-285750">
              <a:lnSpc>
                <a:spcPct val="115000"/>
              </a:lnSpc>
              <a:spcAft>
                <a:spcPts val="1000"/>
              </a:spcAft>
              <a:buFont typeface="Arial" panose="020B0604020202020204" pitchFamily="34" charset="0"/>
              <a:buChar char="•"/>
            </a:pPr>
            <a:r>
              <a:rPr lang="en-US" sz="1600" dirty="0">
                <a:ea typeface="MS Mincho" panose="02020609040205080304" pitchFamily="49" charset="-128"/>
                <a:cs typeface="Times New Roman" panose="02020603050405020304" pitchFamily="18" charset="0"/>
              </a:rPr>
              <a:t>Demonstrate understanding of marketing activities and promotional strategies</a:t>
            </a:r>
            <a:endParaRPr lang="en-GB" sz="1600" dirty="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014810320"/>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7035A0-A35D-3925-3803-FCCB7F958382}"/>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E12EA078-AB02-05ED-66E1-AA13D9FF245E}"/>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F93B4F9F-4C85-5201-D33B-839B128B1C47}"/>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99A964E3-1D6A-FAA5-6E9F-BFC5A1B72C05}"/>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AC6999FF-658B-23B1-C546-6DCAA60E34E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EC70B0DA-C1B0-B15A-ED94-E1C05995A0E0}"/>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itle 9">
            <a:extLst>
              <a:ext uri="{FF2B5EF4-FFF2-40B4-BE49-F238E27FC236}">
                <a16:creationId xmlns:a16="http://schemas.microsoft.com/office/drawing/2014/main" id="{CCC41081-537A-F525-9558-7B43DCE95CD5}"/>
              </a:ext>
            </a:extLst>
          </p:cNvPr>
          <p:cNvSpPr>
            <a:spLocks noGrp="1"/>
          </p:cNvSpPr>
          <p:nvPr>
            <p:ph type="title"/>
          </p:nvPr>
        </p:nvSpPr>
        <p:spPr>
          <a:xfrm>
            <a:off x="3904330" y="511774"/>
            <a:ext cx="4375100" cy="1325563"/>
          </a:xfrm>
        </p:spPr>
        <p:txBody>
          <a:bodyPr/>
          <a:lstStyle/>
          <a:p>
            <a:r>
              <a:rPr lang="en-GB" dirty="0"/>
              <a:t>Teaching Structure</a:t>
            </a:r>
          </a:p>
        </p:txBody>
      </p:sp>
      <p:sp>
        <p:nvSpPr>
          <p:cNvPr id="2" name="TextBox 1">
            <a:extLst>
              <a:ext uri="{FF2B5EF4-FFF2-40B4-BE49-F238E27FC236}">
                <a16:creationId xmlns:a16="http://schemas.microsoft.com/office/drawing/2014/main" id="{C3A54947-A276-D85E-A1C8-C7E29B39E2EA}"/>
              </a:ext>
            </a:extLst>
          </p:cNvPr>
          <p:cNvSpPr txBox="1"/>
          <p:nvPr/>
        </p:nvSpPr>
        <p:spPr>
          <a:xfrm>
            <a:off x="2443984" y="2167879"/>
            <a:ext cx="7295791" cy="1077218"/>
          </a:xfrm>
          <a:prstGeom prst="rect">
            <a:avLst/>
          </a:prstGeom>
          <a:noFill/>
        </p:spPr>
        <p:txBody>
          <a:bodyPr wrap="square">
            <a:spAutoFit/>
          </a:bodyPr>
          <a:lstStyle/>
          <a:p>
            <a:pPr algn="ctr"/>
            <a:r>
              <a:rPr lang="en-US" sz="1600" dirty="0"/>
              <a:t>Students are currently receiving two lessons per week focused on Component 2 coursework preparation, alongside one dedicated lesson per week for Component 3 exam preparation. This allows students to balance their coursework and revision for the January exam effectively.</a:t>
            </a:r>
            <a:endParaRPr lang="en-GB" sz="1600" dirty="0"/>
          </a:p>
        </p:txBody>
      </p:sp>
    </p:spTree>
    <p:extLst>
      <p:ext uri="{BB962C8B-B14F-4D97-AF65-F5344CB8AC3E}">
        <p14:creationId xmlns:p14="http://schemas.microsoft.com/office/powerpoint/2010/main" val="4237074994"/>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55AE5-440A-A8FC-B683-3DF6B2E75564}"/>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780E6BE2-E75C-53A0-7C98-F70EF6F68272}"/>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28B5E321-9775-B4E7-AED7-9D10C5A0008A}"/>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5056DBB2-60A4-9F06-1C64-B040C4F5D298}"/>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BCEE4857-772E-33ED-DE63-2CF386FADD3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5604912B-DEEC-79B9-304B-1F31B7519F4D}"/>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itle 9">
            <a:extLst>
              <a:ext uri="{FF2B5EF4-FFF2-40B4-BE49-F238E27FC236}">
                <a16:creationId xmlns:a16="http://schemas.microsoft.com/office/drawing/2014/main" id="{07DB65AF-F70E-F4A4-DA53-AE89FBB0FBC0}"/>
              </a:ext>
            </a:extLst>
          </p:cNvPr>
          <p:cNvSpPr>
            <a:spLocks noGrp="1"/>
          </p:cNvSpPr>
          <p:nvPr>
            <p:ph type="title"/>
          </p:nvPr>
        </p:nvSpPr>
        <p:spPr>
          <a:xfrm>
            <a:off x="2363550" y="623917"/>
            <a:ext cx="7456660" cy="1325563"/>
          </a:xfrm>
        </p:spPr>
        <p:txBody>
          <a:bodyPr>
            <a:normAutofit/>
          </a:bodyPr>
          <a:lstStyle/>
          <a:p>
            <a:r>
              <a:rPr lang="en-GB" dirty="0"/>
              <a:t>Revision and Independent Study</a:t>
            </a:r>
          </a:p>
        </p:txBody>
      </p:sp>
      <p:sp>
        <p:nvSpPr>
          <p:cNvPr id="3" name="TextBox 2">
            <a:extLst>
              <a:ext uri="{FF2B5EF4-FFF2-40B4-BE49-F238E27FC236}">
                <a16:creationId xmlns:a16="http://schemas.microsoft.com/office/drawing/2014/main" id="{0CA1D630-43A2-CA7A-6B4E-C9E291593A15}"/>
              </a:ext>
            </a:extLst>
          </p:cNvPr>
          <p:cNvSpPr txBox="1"/>
          <p:nvPr/>
        </p:nvSpPr>
        <p:spPr>
          <a:xfrm>
            <a:off x="784306" y="1613118"/>
            <a:ext cx="4477803" cy="2554545"/>
          </a:xfrm>
          <a:prstGeom prst="rect">
            <a:avLst/>
          </a:prstGeom>
          <a:noFill/>
        </p:spPr>
        <p:txBody>
          <a:bodyPr wrap="square">
            <a:spAutoFit/>
          </a:bodyPr>
          <a:lstStyle/>
          <a:p>
            <a:pPr algn="ctr"/>
            <a:r>
              <a:rPr lang="en-US" sz="1600" b="1" dirty="0"/>
              <a:t>Additional support available includes</a:t>
            </a:r>
          </a:p>
          <a:p>
            <a:pPr algn="ctr"/>
            <a:endParaRPr lang="en-US" sz="1600" b="1" dirty="0"/>
          </a:p>
          <a:p>
            <a:pPr marL="285750" indent="-285750">
              <a:buFont typeface="Arial" panose="020B0604020202020204" pitchFamily="34" charset="0"/>
              <a:buChar char="•"/>
            </a:pPr>
            <a:r>
              <a:rPr lang="en-US" sz="1600" dirty="0"/>
              <a:t>After-school revision sessions (dates to be confirmed</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Tuesday lunchtime catch-up for additional support and practice questions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Directed independent revision tasks and exam style questions set weekly</a:t>
            </a:r>
            <a:endParaRPr lang="en-GB" sz="1600" dirty="0"/>
          </a:p>
        </p:txBody>
      </p:sp>
      <p:sp>
        <p:nvSpPr>
          <p:cNvPr id="9" name="TextBox 8">
            <a:extLst>
              <a:ext uri="{FF2B5EF4-FFF2-40B4-BE49-F238E27FC236}">
                <a16:creationId xmlns:a16="http://schemas.microsoft.com/office/drawing/2014/main" id="{86ED46AF-B0F9-0C24-47A9-9EB0DE49C107}"/>
              </a:ext>
            </a:extLst>
          </p:cNvPr>
          <p:cNvSpPr txBox="1"/>
          <p:nvPr/>
        </p:nvSpPr>
        <p:spPr>
          <a:xfrm>
            <a:off x="5657063" y="1613118"/>
            <a:ext cx="6666116" cy="2431435"/>
          </a:xfrm>
          <a:prstGeom prst="rect">
            <a:avLst/>
          </a:prstGeom>
          <a:noFill/>
        </p:spPr>
        <p:txBody>
          <a:bodyPr wrap="square">
            <a:spAutoFit/>
          </a:bodyPr>
          <a:lstStyle/>
          <a:p>
            <a:pPr algn="ctr"/>
            <a:r>
              <a:rPr lang="en-US" sz="1600" b="1" dirty="0"/>
              <a:t>Online Resources</a:t>
            </a:r>
          </a:p>
          <a:p>
            <a:pPr algn="ctr"/>
            <a:endParaRPr lang="en-US" sz="1600" b="1" dirty="0"/>
          </a:p>
          <a:p>
            <a:pPr marL="285750" indent="-285750">
              <a:buFont typeface="Arial" panose="020B0604020202020204" pitchFamily="34" charset="0"/>
              <a:buChar char="•"/>
            </a:pPr>
            <a:r>
              <a:rPr lang="en-US" sz="1600" dirty="0"/>
              <a:t>BBC Bitesize – Enterprise and Marketing: </a:t>
            </a:r>
            <a:r>
              <a:rPr lang="en-US" sz="1400" b="1" dirty="0">
                <a:solidFill>
                  <a:schemeClr val="accent1"/>
                </a:solidFill>
                <a:hlinkClick r:id="rId3"/>
              </a:rPr>
              <a:t>https://www.bbc.co.uk/bitesize/subjects/zpsvr82</a:t>
            </a:r>
            <a:endParaRPr lang="en-US" sz="1400" b="1" dirty="0">
              <a:solidFill>
                <a:schemeClr val="accent1"/>
              </a:solidFill>
            </a:endParaRPr>
          </a:p>
          <a:p>
            <a:pPr marL="285750" indent="-285750">
              <a:buFont typeface="Arial" panose="020B0604020202020204" pitchFamily="34" charset="0"/>
              <a:buChar char="•"/>
            </a:pPr>
            <a:endParaRPr lang="en-US" sz="1600" b="1" dirty="0">
              <a:solidFill>
                <a:schemeClr val="accent1"/>
              </a:solidFill>
            </a:endParaRPr>
          </a:p>
          <a:p>
            <a:pPr marL="285750" indent="-285750">
              <a:buFont typeface="Arial" panose="020B0604020202020204" pitchFamily="34" charset="0"/>
              <a:buChar char="•"/>
            </a:pPr>
            <a:r>
              <a:rPr lang="en-US" sz="1600" dirty="0"/>
              <a:t>Quizlet – BTEC Enterprise Resources : </a:t>
            </a:r>
            <a:r>
              <a:rPr lang="en-US" sz="1400" b="1" dirty="0">
                <a:solidFill>
                  <a:schemeClr val="accent1"/>
                </a:solidFill>
                <a:hlinkClick r:id="rId4"/>
              </a:rPr>
              <a:t>https://www.tutor2u.net/business/collections/btec-tech-award-enterprise</a:t>
            </a:r>
            <a:endParaRPr lang="en-US" sz="1400" b="1" dirty="0">
              <a:solidFill>
                <a:schemeClr val="accent1"/>
              </a:solidFill>
            </a:endParaRPr>
          </a:p>
          <a:p>
            <a:pPr marL="285750" indent="-285750">
              <a:buFont typeface="Arial" panose="020B0604020202020204" pitchFamily="34" charset="0"/>
              <a:buChar char="•"/>
            </a:pPr>
            <a:endParaRPr lang="en-US" sz="1400" b="1" dirty="0">
              <a:solidFill>
                <a:schemeClr val="accent1"/>
              </a:solidFill>
            </a:endParaRPr>
          </a:p>
          <a:p>
            <a:pPr marL="285750" indent="-285750">
              <a:buFont typeface="Arial" panose="020B0604020202020204" pitchFamily="34" charset="0"/>
              <a:buChar char="•"/>
            </a:pPr>
            <a:r>
              <a:rPr lang="en-US" sz="1600" dirty="0"/>
              <a:t>Pearson Revise BTEC : </a:t>
            </a:r>
            <a:r>
              <a:rPr lang="en-US" sz="1400" b="1" dirty="0">
                <a:solidFill>
                  <a:schemeClr val="accent1"/>
                </a:solidFill>
              </a:rPr>
              <a:t>https://www.pearson.com/uk/learners/secondary-students-and-parents/home-of-revision/btec-revision.html</a:t>
            </a:r>
            <a:endParaRPr lang="en-US" sz="2000" b="1" dirty="0">
              <a:solidFill>
                <a:schemeClr val="accent1"/>
              </a:solidFill>
            </a:endParaRPr>
          </a:p>
        </p:txBody>
      </p:sp>
      <p:sp>
        <p:nvSpPr>
          <p:cNvPr id="11" name="TextBox 10">
            <a:extLst>
              <a:ext uri="{FF2B5EF4-FFF2-40B4-BE49-F238E27FC236}">
                <a16:creationId xmlns:a16="http://schemas.microsoft.com/office/drawing/2014/main" id="{162A16E7-9714-C50F-E908-3D3DFFB09C04}"/>
              </a:ext>
            </a:extLst>
          </p:cNvPr>
          <p:cNvSpPr txBox="1"/>
          <p:nvPr/>
        </p:nvSpPr>
        <p:spPr>
          <a:xfrm>
            <a:off x="3418161" y="4383411"/>
            <a:ext cx="4477803" cy="1446550"/>
          </a:xfrm>
          <a:prstGeom prst="rect">
            <a:avLst/>
          </a:prstGeom>
          <a:noFill/>
        </p:spPr>
        <p:txBody>
          <a:bodyPr wrap="square">
            <a:spAutoFit/>
          </a:bodyPr>
          <a:lstStyle/>
          <a:p>
            <a:pPr algn="ctr"/>
            <a:r>
              <a:rPr lang="en-US" sz="1600" b="1" dirty="0"/>
              <a:t>Revision Guides</a:t>
            </a:r>
          </a:p>
          <a:p>
            <a:pPr algn="ctr"/>
            <a:endParaRPr lang="en-US" sz="1600" b="1" dirty="0"/>
          </a:p>
          <a:p>
            <a:pPr marL="285750" indent="-285750">
              <a:buFont typeface="Arial" panose="020B0604020202020204" pitchFamily="34" charset="0"/>
              <a:buChar char="•"/>
            </a:pPr>
            <a:r>
              <a:rPr lang="en-US" sz="1400" u="sng" dirty="0">
                <a:hlinkClick r:id="rId5"/>
              </a:rPr>
              <a:t>revise-</a:t>
            </a:r>
            <a:r>
              <a:rPr lang="en-US" sz="1400" u="sng" dirty="0" err="1">
                <a:hlinkClick r:id="rId5"/>
              </a:rPr>
              <a:t>btec</a:t>
            </a:r>
            <a:r>
              <a:rPr lang="en-US" sz="1400" u="sng" dirty="0">
                <a:hlinkClick r:id="rId5"/>
              </a:rPr>
              <a:t>-tech-award-enterprise-revision-guide</a:t>
            </a:r>
            <a:endParaRPr lang="en-US" sz="1400" u="sng" dirty="0"/>
          </a:p>
          <a:p>
            <a:pPr marL="285750" indent="-285750">
              <a:buFont typeface="Arial" panose="020B0604020202020204" pitchFamily="34" charset="0"/>
              <a:buChar char="•"/>
            </a:pPr>
            <a:endParaRPr lang="en-US" sz="1400" u="sng" dirty="0"/>
          </a:p>
          <a:p>
            <a:pPr marL="285750" indent="-285750">
              <a:buFont typeface="Arial" panose="020B0604020202020204" pitchFamily="34" charset="0"/>
              <a:buChar char="•"/>
            </a:pPr>
            <a:r>
              <a:rPr lang="en-US" sz="1400" u="sng" dirty="0">
                <a:hlinkClick r:id="rId6"/>
              </a:rPr>
              <a:t>Business Department: BTEC Tech Award in Enterprise | PDF | Revenue | Balance Sheet</a:t>
            </a:r>
            <a:endParaRPr lang="en-US" sz="1200" dirty="0"/>
          </a:p>
        </p:txBody>
      </p:sp>
    </p:spTree>
    <p:extLst>
      <p:ext uri="{BB962C8B-B14F-4D97-AF65-F5344CB8AC3E}">
        <p14:creationId xmlns:p14="http://schemas.microsoft.com/office/powerpoint/2010/main" val="3867268796"/>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85AC43-BB8F-98EB-B287-6142CAFB2046}"/>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22E94FF3-6E23-504E-9FF7-508539E31D97}"/>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3FA8789D-1E64-88EC-67D1-8BBD07CA90BE}"/>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0178B4AE-F47C-96DB-81FE-CCD9787CB644}"/>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222FBFB7-391F-93D8-0436-1944395B078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7A721762-6152-A9B6-59FA-75D077CE528A}"/>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itle 9">
            <a:extLst>
              <a:ext uri="{FF2B5EF4-FFF2-40B4-BE49-F238E27FC236}">
                <a16:creationId xmlns:a16="http://schemas.microsoft.com/office/drawing/2014/main" id="{9D35ED42-5934-CF57-F58E-E0940A7B5F0C}"/>
              </a:ext>
            </a:extLst>
          </p:cNvPr>
          <p:cNvSpPr>
            <a:spLocks noGrp="1"/>
          </p:cNvSpPr>
          <p:nvPr>
            <p:ph type="title"/>
          </p:nvPr>
        </p:nvSpPr>
        <p:spPr>
          <a:xfrm>
            <a:off x="4200977" y="537654"/>
            <a:ext cx="3781806" cy="1325563"/>
          </a:xfrm>
        </p:spPr>
        <p:txBody>
          <a:bodyPr/>
          <a:lstStyle/>
          <a:p>
            <a:r>
              <a:rPr lang="en-GB" dirty="0"/>
              <a:t>Key Information</a:t>
            </a:r>
          </a:p>
        </p:txBody>
      </p:sp>
      <p:sp>
        <p:nvSpPr>
          <p:cNvPr id="3" name="TextBox 2">
            <a:extLst>
              <a:ext uri="{FF2B5EF4-FFF2-40B4-BE49-F238E27FC236}">
                <a16:creationId xmlns:a16="http://schemas.microsoft.com/office/drawing/2014/main" id="{CBEF7A1F-4D60-1221-C2CD-16372AD57D07}"/>
              </a:ext>
            </a:extLst>
          </p:cNvPr>
          <p:cNvSpPr txBox="1"/>
          <p:nvPr/>
        </p:nvSpPr>
        <p:spPr>
          <a:xfrm>
            <a:off x="2448104" y="1934969"/>
            <a:ext cx="7295791" cy="2800767"/>
          </a:xfrm>
          <a:prstGeom prst="rect">
            <a:avLst/>
          </a:prstGeom>
          <a:noFill/>
        </p:spPr>
        <p:txBody>
          <a:bodyPr wrap="square">
            <a:spAutoFit/>
          </a:bodyPr>
          <a:lstStyle/>
          <a:p>
            <a:pPr marL="285750" indent="-285750">
              <a:buFont typeface="Arial" panose="020B0604020202020204" pitchFamily="34" charset="0"/>
              <a:buChar char="•"/>
            </a:pPr>
            <a:r>
              <a:rPr lang="en-GB" sz="1600" dirty="0"/>
              <a:t>Component 2 hand-in deadline: Early December (exact date to be confirmed)</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Component 3 exam: January (exact date to be confirmed) </a:t>
            </a:r>
            <a:r>
              <a:rPr lang="en-GB" sz="1600" b="1" dirty="0"/>
              <a:t>This is an actual exam, not a mock.</a:t>
            </a:r>
          </a:p>
          <a:p>
            <a:pPr marL="285750" indent="-285750">
              <a:buFont typeface="Arial" panose="020B0604020202020204" pitchFamily="34" charset="0"/>
              <a:buChar char="•"/>
            </a:pPr>
            <a:endParaRPr lang="en-GB" sz="1600" b="1" dirty="0"/>
          </a:p>
          <a:p>
            <a:pPr marL="285750" indent="-285750">
              <a:buFont typeface="Arial" panose="020B0604020202020204" pitchFamily="34" charset="0"/>
              <a:buChar char="•"/>
            </a:pPr>
            <a:r>
              <a:rPr lang="en-GB" sz="1600" dirty="0"/>
              <a:t>Weekly teaching allocation: 2 lessons (Component 2) + 1 lesson (Component 3)</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b="1" dirty="0"/>
              <a:t>If they achieve well, this will then allow for 2 hours in-school revision time to work on other subjects, from January.</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Extra support: Tuesday lunchtime catch-up and after school sessions.</a:t>
            </a:r>
          </a:p>
        </p:txBody>
      </p:sp>
    </p:spTree>
    <p:extLst>
      <p:ext uri="{BB962C8B-B14F-4D97-AF65-F5344CB8AC3E}">
        <p14:creationId xmlns:p14="http://schemas.microsoft.com/office/powerpoint/2010/main" val="131514623"/>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D1536-7F61-1A25-57AC-ABFFCD32AE15}"/>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2BFC8020-5326-8BC1-5195-6F344BA8E57F}"/>
              </a:ext>
            </a:extLst>
          </p:cNvPr>
          <p:cNvGrpSpPr/>
          <p:nvPr/>
        </p:nvGrpSpPr>
        <p:grpSpPr>
          <a:xfrm>
            <a:off x="0" y="20708"/>
            <a:ext cx="12183761" cy="6857886"/>
            <a:chOff x="0" y="20708"/>
            <a:chExt cx="12183761" cy="6857886"/>
          </a:xfrm>
        </p:grpSpPr>
        <p:grpSp>
          <p:nvGrpSpPr>
            <p:cNvPr id="5" name="Group 4">
              <a:extLst>
                <a:ext uri="{FF2B5EF4-FFF2-40B4-BE49-F238E27FC236}">
                  <a16:creationId xmlns:a16="http://schemas.microsoft.com/office/drawing/2014/main" id="{E86ADBCA-07B8-17F2-DF20-F129014A1ED9}"/>
                </a:ext>
              </a:extLst>
            </p:cNvPr>
            <p:cNvGrpSpPr/>
            <p:nvPr/>
          </p:nvGrpSpPr>
          <p:grpSpPr>
            <a:xfrm>
              <a:off x="13402" y="20708"/>
              <a:ext cx="11997365" cy="6668416"/>
              <a:chOff x="13402" y="20708"/>
              <a:chExt cx="11997365" cy="6668416"/>
            </a:xfrm>
          </p:grpSpPr>
          <p:sp>
            <p:nvSpPr>
              <p:cNvPr id="7" name="Rectangle 6">
                <a:extLst>
                  <a:ext uri="{FF2B5EF4-FFF2-40B4-BE49-F238E27FC236}">
                    <a16:creationId xmlns:a16="http://schemas.microsoft.com/office/drawing/2014/main" id="{ED039E74-0183-5345-C3CC-FEE55CB3DF30}"/>
                  </a:ext>
                </a:extLst>
              </p:cNvPr>
              <p:cNvSpPr/>
              <p:nvPr/>
            </p:nvSpPr>
            <p:spPr>
              <a:xfrm>
                <a:off x="172994" y="181232"/>
                <a:ext cx="11837773" cy="6507892"/>
              </a:xfrm>
              <a:prstGeom prst="rect">
                <a:avLst/>
              </a:prstGeom>
              <a:noFill/>
              <a:ln w="355600">
                <a:solidFill>
                  <a:srgbClr val="EFC34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pic>
            <p:nvPicPr>
              <p:cNvPr id="8" name="Picture 7">
                <a:extLst>
                  <a:ext uri="{FF2B5EF4-FFF2-40B4-BE49-F238E27FC236}">
                    <a16:creationId xmlns:a16="http://schemas.microsoft.com/office/drawing/2014/main" id="{C709FF7A-35C1-1BD3-D09B-126CEA40C7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402" y="20708"/>
                <a:ext cx="1162255" cy="327816"/>
              </a:xfrm>
              <a:prstGeom prst="rect">
                <a:avLst/>
              </a:prstGeom>
            </p:spPr>
          </p:pic>
        </p:grpSp>
        <p:sp>
          <p:nvSpPr>
            <p:cNvPr id="6" name="Rectangle 5">
              <a:extLst>
                <a:ext uri="{FF2B5EF4-FFF2-40B4-BE49-F238E27FC236}">
                  <a16:creationId xmlns:a16="http://schemas.microsoft.com/office/drawing/2014/main" id="{5C8A4B54-04B4-3CB1-DC4B-038E2826AE47}"/>
                </a:ext>
              </a:extLst>
            </p:cNvPr>
            <p:cNvSpPr/>
            <p:nvPr/>
          </p:nvSpPr>
          <p:spPr>
            <a:xfrm>
              <a:off x="0" y="6478484"/>
              <a:ext cx="12183761" cy="400110"/>
            </a:xfrm>
            <a:prstGeom prst="rect">
              <a:avLst/>
            </a:prstGeom>
          </p:spPr>
          <p:txBody>
            <a:bodyPr wrap="square">
              <a:spAutoFit/>
            </a:bodyPr>
            <a:lstStyle/>
            <a:p>
              <a:pPr algn="ctr"/>
              <a:r>
                <a:rPr lang="en-GB" sz="2000" dirty="0">
                  <a:solidFill>
                    <a:srgbClr val="1B4F20"/>
                  </a:solidFill>
                  <a:latin typeface="Candara" panose="020E0502030303020204" pitchFamily="34" charset="0"/>
                </a:rPr>
                <a:t>Join us on our journey….</a:t>
              </a:r>
            </a:p>
          </p:txBody>
        </p:sp>
      </p:grpSp>
      <p:sp>
        <p:nvSpPr>
          <p:cNvPr id="10" name="Title 9">
            <a:extLst>
              <a:ext uri="{FF2B5EF4-FFF2-40B4-BE49-F238E27FC236}">
                <a16:creationId xmlns:a16="http://schemas.microsoft.com/office/drawing/2014/main" id="{FE8EBB28-09DB-EDE9-9E85-6564570C8216}"/>
              </a:ext>
            </a:extLst>
          </p:cNvPr>
          <p:cNvSpPr>
            <a:spLocks noGrp="1"/>
          </p:cNvSpPr>
          <p:nvPr>
            <p:ph type="title"/>
          </p:nvPr>
        </p:nvSpPr>
        <p:spPr>
          <a:xfrm>
            <a:off x="2110789" y="529144"/>
            <a:ext cx="7962181" cy="1325563"/>
          </a:xfrm>
        </p:spPr>
        <p:txBody>
          <a:bodyPr>
            <a:normAutofit/>
          </a:bodyPr>
          <a:lstStyle/>
          <a:p>
            <a:r>
              <a:rPr lang="en-GB" dirty="0"/>
              <a:t>How Parents and Carers Can Help</a:t>
            </a:r>
          </a:p>
        </p:txBody>
      </p:sp>
      <p:sp>
        <p:nvSpPr>
          <p:cNvPr id="3" name="TextBox 2">
            <a:extLst>
              <a:ext uri="{FF2B5EF4-FFF2-40B4-BE49-F238E27FC236}">
                <a16:creationId xmlns:a16="http://schemas.microsoft.com/office/drawing/2014/main" id="{9B2ECD4A-CF90-3A73-2D1F-ACC96D58B79A}"/>
              </a:ext>
            </a:extLst>
          </p:cNvPr>
          <p:cNvSpPr txBox="1"/>
          <p:nvPr/>
        </p:nvSpPr>
        <p:spPr>
          <a:xfrm>
            <a:off x="2443983" y="1963500"/>
            <a:ext cx="7295791" cy="3293209"/>
          </a:xfrm>
          <a:prstGeom prst="rect">
            <a:avLst/>
          </a:prstGeom>
          <a:noFill/>
        </p:spPr>
        <p:txBody>
          <a:bodyPr wrap="square">
            <a:spAutoFit/>
          </a:bodyPr>
          <a:lstStyle/>
          <a:p>
            <a:pPr marL="285750" indent="-285750">
              <a:buFont typeface="Arial" panose="020B0604020202020204" pitchFamily="34" charset="0"/>
              <a:buChar char="•"/>
            </a:pPr>
            <a:r>
              <a:rPr lang="en-GB" sz="1600" dirty="0"/>
              <a:t>Encourage your child to attend all lessons and extra sessions offered</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Support them in creating and following a weekly  revision timetable</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Ask them to explain key concepts or practice exam questions aloud</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r>
              <a:rPr lang="en-GB" sz="1600" dirty="0"/>
              <a:t>Ensure all coursework for Component 2 is completed and submitted on time.</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a:p>
            <a:pPr algn="ctr"/>
            <a:r>
              <a:rPr lang="en-US" sz="1600" dirty="0"/>
              <a:t>Thank you for your continued support in helping your child achieve their best in this important stage of the course. If you have any questions, please don’t hesitate to contact </a:t>
            </a:r>
            <a:r>
              <a:rPr lang="en-US" sz="1600" dirty="0" err="1"/>
              <a:t>Mr</a:t>
            </a:r>
            <a:r>
              <a:rPr lang="en-US" sz="1600" dirty="0"/>
              <a:t> Pearson at Jack.Pearson@cyac.org.uk.</a:t>
            </a:r>
            <a:endParaRPr lang="en-GB" sz="1600" dirty="0"/>
          </a:p>
          <a:p>
            <a:pPr marL="285750" indent="-285750">
              <a:buFont typeface="Arial" panose="020B0604020202020204" pitchFamily="34" charset="0"/>
              <a:buChar char="•"/>
            </a:pPr>
            <a:endParaRPr lang="en-GB" sz="1600" dirty="0"/>
          </a:p>
        </p:txBody>
      </p:sp>
    </p:spTree>
    <p:extLst>
      <p:ext uri="{BB962C8B-B14F-4D97-AF65-F5344CB8AC3E}">
        <p14:creationId xmlns:p14="http://schemas.microsoft.com/office/powerpoint/2010/main" val="1405318706"/>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c8dc979-d633-4cc4-bc95-daa6380224a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C819F15AD2814438AA860D3ECF10C96" ma:contentTypeVersion="15" ma:contentTypeDescription="Create a new document." ma:contentTypeScope="" ma:versionID="54cc8976ae0710daff7cac76a83d1f11">
  <xsd:schema xmlns:xsd="http://www.w3.org/2001/XMLSchema" xmlns:xs="http://www.w3.org/2001/XMLSchema" xmlns:p="http://schemas.microsoft.com/office/2006/metadata/properties" xmlns:ns3="cc8dc979-d633-4cc4-bc95-daa6380224ac" xmlns:ns4="e46196d9-69e0-4428-81d0-a5489f73d1a6" targetNamespace="http://schemas.microsoft.com/office/2006/metadata/properties" ma:root="true" ma:fieldsID="53200530076c0faa5fe918c655358bc6" ns3:_="" ns4:_="">
    <xsd:import namespace="cc8dc979-d633-4cc4-bc95-daa6380224ac"/>
    <xsd:import namespace="e46196d9-69e0-4428-81d0-a5489f73d1a6"/>
    <xsd:element name="properties">
      <xsd:complexType>
        <xsd:sequence>
          <xsd:element name="documentManagement">
            <xsd:complexType>
              <xsd:all>
                <xsd:element ref="ns3:MediaServiceMetadata" minOccurs="0"/>
                <xsd:element ref="ns3:MediaServiceFastMetadata" minOccurs="0"/>
                <xsd:element ref="ns4:SharingHintHash" minOccurs="0"/>
                <xsd:element ref="ns4:SharedWithDetails" minOccurs="0"/>
                <xsd:element ref="ns4:SharedWithUser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8dc979-d633-4cc4-bc95-daa6380224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6196d9-69e0-4428-81d0-a5489f73d1a6" elementFormDefault="qualified">
    <xsd:import namespace="http://schemas.microsoft.com/office/2006/documentManagement/types"/>
    <xsd:import namespace="http://schemas.microsoft.com/office/infopath/2007/PartnerControls"/>
    <xsd:element name="SharingHintHash" ma:index="10" nillable="true" ma:displayName="Sharing Hint Hash" ma:hidden="true" ma:internalName="SharingHintHash" ma:readOnly="true">
      <xsd:simpleType>
        <xsd:restriction base="dms:Text"/>
      </xsd:simpleType>
    </xsd:element>
    <xsd:element name="SharedWithDetails" ma:index="11" nillable="true" ma:displayName="Shared With Details" ma:internalName="SharedWithDetails" ma:readOnly="true">
      <xsd:simpleType>
        <xsd:restriction base="dms:Note">
          <xsd:maxLength value="255"/>
        </xsd:restrictio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6885A7D-5BBF-498C-BE1D-4F5EE7915145}">
  <ds:schemaRefs>
    <ds:schemaRef ds:uri="http://www.w3.org/XML/1998/namespace"/>
    <ds:schemaRef ds:uri="http://schemas.microsoft.com/office/infopath/2007/PartnerControls"/>
    <ds:schemaRef ds:uri="http://purl.org/dc/elements/1.1/"/>
    <ds:schemaRef ds:uri="http://schemas.microsoft.com/office/2006/documentManagement/types"/>
    <ds:schemaRef ds:uri="e46196d9-69e0-4428-81d0-a5489f73d1a6"/>
    <ds:schemaRef ds:uri="http://purl.org/dc/dcmitype/"/>
    <ds:schemaRef ds:uri="cc8dc979-d633-4cc4-bc95-daa6380224ac"/>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9941F574-DC33-4ACB-95EF-C1DC410A63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8dc979-d633-4cc4-bc95-daa6380224ac"/>
    <ds:schemaRef ds:uri="e46196d9-69e0-4428-81d0-a5489f73d1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4FCDEB1-76D4-4CBD-BB62-83A681368EE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376</TotalTime>
  <Words>644</Words>
  <Application>Microsoft Office PowerPoint</Application>
  <PresentationFormat>Widescreen</PresentationFormat>
  <Paragraphs>60</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MS Mincho</vt:lpstr>
      <vt:lpstr>Arial</vt:lpstr>
      <vt:lpstr>Calibri</vt:lpstr>
      <vt:lpstr>Calibri Light</vt:lpstr>
      <vt:lpstr>Candara</vt:lpstr>
      <vt:lpstr>Office Theme</vt:lpstr>
      <vt:lpstr>BTEC Enterprise and Marketing (Level 2) at Caistor Yarborough Academy Year 11 Overview for Parents</vt:lpstr>
      <vt:lpstr>Component 2 &amp; 3 Preparation</vt:lpstr>
      <vt:lpstr>About Component 3 (40%)</vt:lpstr>
      <vt:lpstr>Teaching Structure</vt:lpstr>
      <vt:lpstr>Revision and Independent Study</vt:lpstr>
      <vt:lpstr>Key Information</vt:lpstr>
      <vt:lpstr>How Parents and Carers Can Help</vt:lpstr>
    </vt:vector>
  </TitlesOfParts>
  <Company>Caistor Yarborough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Science at Caistor Yarborough Academy</dc:title>
  <dc:creator>Jo Biglands</dc:creator>
  <cp:lastModifiedBy>Lewis Smith</cp:lastModifiedBy>
  <cp:revision>141</cp:revision>
  <dcterms:created xsi:type="dcterms:W3CDTF">2016-03-12T10:25:01Z</dcterms:created>
  <dcterms:modified xsi:type="dcterms:W3CDTF">2025-10-17T12:23:31Z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0x010100DC819F15AD2814438AA860D3ECF10C96</vt:lpwstr>
  </property>
</Properties>
</file>