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4"/>
  </p:sldMasterIdLst>
  <p:notesMasterIdLst>
    <p:notesMasterId r:id="rId14"/>
  </p:notesMasterIdLst>
  <p:handoutMasterIdLst>
    <p:handoutMasterId r:id="rId15"/>
  </p:handoutMasterIdLst>
  <p:sldIdLst>
    <p:sldId id="256" r:id="rId5"/>
    <p:sldId id="296" r:id="rId6"/>
    <p:sldId id="340" r:id="rId7"/>
    <p:sldId id="300" r:id="rId8"/>
    <p:sldId id="301" r:id="rId9"/>
    <p:sldId id="328" r:id="rId10"/>
    <p:sldId id="329" r:id="rId11"/>
    <p:sldId id="303" r:id="rId12"/>
    <p:sldId id="330" r:id="rId13"/>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son Burton" initials="AB" lastIdx="1" clrIdx="0">
    <p:extLst>
      <p:ext uri="{19B8F6BF-5375-455C-9EA6-DF929625EA0E}">
        <p15:presenceInfo xmlns:p15="http://schemas.microsoft.com/office/powerpoint/2012/main" userId="01ae7f346831fb9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F7FF"/>
    <a:srgbClr val="B7ECFF"/>
    <a:srgbClr val="66FF33"/>
    <a:srgbClr val="C7FFAB"/>
    <a:srgbClr val="BAFF97"/>
    <a:srgbClr val="99FF33"/>
    <a:srgbClr val="000000"/>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49" autoAdjust="0"/>
    <p:restoredTop sz="94660"/>
  </p:normalViewPr>
  <p:slideViewPr>
    <p:cSldViewPr>
      <p:cViewPr varScale="1">
        <p:scale>
          <a:sx n="73" d="100"/>
          <a:sy n="73" d="100"/>
        </p:scale>
        <p:origin x="1218" y="54"/>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7A507061-B0A7-4E0D-801C-A616AF59B6AF}" type="datetimeFigureOut">
              <a:rPr lang="en-GB" smtClean="0"/>
              <a:t>30/01/2026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7BFA85EA-BF94-4ABD-B91B-C2DD59712304}" type="slidenum">
              <a:rPr lang="en-GB" smtClean="0"/>
              <a:t>‹#›</a:t>
            </a:fld>
            <a:endParaRPr lang="en-GB"/>
          </a:p>
        </p:txBody>
      </p:sp>
    </p:spTree>
    <p:extLst>
      <p:ext uri="{BB962C8B-B14F-4D97-AF65-F5344CB8AC3E}">
        <p14:creationId xmlns:p14="http://schemas.microsoft.com/office/powerpoint/2010/main" val="2881915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a:defRPr sz="1200"/>
            </a:lvl1pPr>
          </a:lstStyle>
          <a:p>
            <a:fld id="{C92D6927-D802-4418-A3D3-B27CDB315C30}" type="datetimeFigureOut">
              <a:rPr lang="en-GB" smtClean="0"/>
              <a:t>30/01/2026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endParaRPr lang="en-GB"/>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a:defRPr sz="1200"/>
            </a:lvl1pPr>
          </a:lstStyle>
          <a:p>
            <a:fld id="{0E979B48-7B78-4893-9AF2-7BAF62220A20}" type="slidenum">
              <a:rPr lang="en-GB" smtClean="0"/>
              <a:t>‹#›</a:t>
            </a:fld>
            <a:endParaRPr lang="en-GB"/>
          </a:p>
        </p:txBody>
      </p:sp>
    </p:spTree>
    <p:extLst>
      <p:ext uri="{BB962C8B-B14F-4D97-AF65-F5344CB8AC3E}">
        <p14:creationId xmlns:p14="http://schemas.microsoft.com/office/powerpoint/2010/main" val="434774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will start thinking about and deciding, if you would like to study Health and Social Care, as an option subject over the next few weeks, before a September start</a:t>
            </a:r>
          </a:p>
        </p:txBody>
      </p:sp>
      <p:sp>
        <p:nvSpPr>
          <p:cNvPr id="4" name="Slide Number Placeholder 3"/>
          <p:cNvSpPr>
            <a:spLocks noGrp="1"/>
          </p:cNvSpPr>
          <p:nvPr>
            <p:ph type="sldNum" sz="quarter" idx="5"/>
          </p:nvPr>
        </p:nvSpPr>
        <p:spPr/>
        <p:txBody>
          <a:bodyPr/>
          <a:lstStyle/>
          <a:p>
            <a:fld id="{0E979B48-7B78-4893-9AF2-7BAF62220A20}" type="slidenum">
              <a:rPr lang="en-GB" smtClean="0"/>
              <a:t>1</a:t>
            </a:fld>
            <a:endParaRPr lang="en-GB"/>
          </a:p>
        </p:txBody>
      </p:sp>
    </p:spTree>
    <p:extLst>
      <p:ext uri="{BB962C8B-B14F-4D97-AF65-F5344CB8AC3E}">
        <p14:creationId xmlns:p14="http://schemas.microsoft.com/office/powerpoint/2010/main" val="759765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Mrs.Burtonis</a:t>
            </a:r>
            <a:r>
              <a:rPr lang="en-GB" dirty="0"/>
              <a:t> teaching the course work units and </a:t>
            </a:r>
            <a:r>
              <a:rPr lang="en-GB" dirty="0" err="1"/>
              <a:t>Mrs.eccott</a:t>
            </a:r>
            <a:r>
              <a:rPr lang="en-GB" dirty="0"/>
              <a:t> will focussed on the exam assessed unit</a:t>
            </a:r>
          </a:p>
        </p:txBody>
      </p:sp>
      <p:sp>
        <p:nvSpPr>
          <p:cNvPr id="4" name="Slide Number Placeholder 3"/>
          <p:cNvSpPr>
            <a:spLocks noGrp="1"/>
          </p:cNvSpPr>
          <p:nvPr>
            <p:ph type="sldNum" sz="quarter" idx="5"/>
          </p:nvPr>
        </p:nvSpPr>
        <p:spPr/>
        <p:txBody>
          <a:bodyPr/>
          <a:lstStyle/>
          <a:p>
            <a:fld id="{0E979B48-7B78-4893-9AF2-7BAF62220A20}" type="slidenum">
              <a:rPr lang="en-GB" smtClean="0"/>
              <a:t>2</a:t>
            </a:fld>
            <a:endParaRPr lang="en-GB"/>
          </a:p>
        </p:txBody>
      </p:sp>
    </p:spTree>
    <p:extLst>
      <p:ext uri="{BB962C8B-B14F-4D97-AF65-F5344CB8AC3E}">
        <p14:creationId xmlns:p14="http://schemas.microsoft.com/office/powerpoint/2010/main" val="4155261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Year 10 work will be 60% of your end grade and your Year 11 40%.  This is different to your other GCSE’s as you’re working for the end grade in Year 10</a:t>
            </a:r>
          </a:p>
        </p:txBody>
      </p:sp>
      <p:sp>
        <p:nvSpPr>
          <p:cNvPr id="4" name="Slide Number Placeholder 3"/>
          <p:cNvSpPr>
            <a:spLocks noGrp="1"/>
          </p:cNvSpPr>
          <p:nvPr>
            <p:ph type="sldNum" sz="quarter" idx="5"/>
          </p:nvPr>
        </p:nvSpPr>
        <p:spPr/>
        <p:txBody>
          <a:bodyPr/>
          <a:lstStyle/>
          <a:p>
            <a:fld id="{0E979B48-7B78-4893-9AF2-7BAF62220A20}" type="slidenum">
              <a:rPr lang="en-GB" smtClean="0"/>
              <a:t>3</a:t>
            </a:fld>
            <a:endParaRPr lang="en-GB"/>
          </a:p>
        </p:txBody>
      </p:sp>
    </p:spTree>
    <p:extLst>
      <p:ext uri="{BB962C8B-B14F-4D97-AF65-F5344CB8AC3E}">
        <p14:creationId xmlns:p14="http://schemas.microsoft.com/office/powerpoint/2010/main" val="25526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teacher will ensure you have the best opportunity to be successful in your exams but it’s your responsibility to revise at home.</a:t>
            </a:r>
          </a:p>
        </p:txBody>
      </p:sp>
      <p:sp>
        <p:nvSpPr>
          <p:cNvPr id="4" name="Slide Number Placeholder 3"/>
          <p:cNvSpPr>
            <a:spLocks noGrp="1"/>
          </p:cNvSpPr>
          <p:nvPr>
            <p:ph type="sldNum" sz="quarter" idx="5"/>
          </p:nvPr>
        </p:nvSpPr>
        <p:spPr/>
        <p:txBody>
          <a:bodyPr/>
          <a:lstStyle/>
          <a:p>
            <a:fld id="{0E979B48-7B78-4893-9AF2-7BAF62220A20}" type="slidenum">
              <a:rPr lang="en-GB" smtClean="0"/>
              <a:t>4</a:t>
            </a:fld>
            <a:endParaRPr lang="en-GB"/>
          </a:p>
        </p:txBody>
      </p:sp>
    </p:spTree>
    <p:extLst>
      <p:ext uri="{BB962C8B-B14F-4D97-AF65-F5344CB8AC3E}">
        <p14:creationId xmlns:p14="http://schemas.microsoft.com/office/powerpoint/2010/main" val="1599455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Remember a Component is actually a Unit. This unit is a Pass, Merit or Distinction and Component 2 is also worth 30% of the end qualification grade</a:t>
            </a:r>
          </a:p>
          <a:p>
            <a:endParaRPr lang="en-GB" dirty="0"/>
          </a:p>
        </p:txBody>
      </p:sp>
      <p:sp>
        <p:nvSpPr>
          <p:cNvPr id="4" name="Slide Number Placeholder 3"/>
          <p:cNvSpPr>
            <a:spLocks noGrp="1"/>
          </p:cNvSpPr>
          <p:nvPr>
            <p:ph type="sldNum" sz="quarter" idx="5"/>
          </p:nvPr>
        </p:nvSpPr>
        <p:spPr/>
        <p:txBody>
          <a:bodyPr/>
          <a:lstStyle/>
          <a:p>
            <a:fld id="{0E979B48-7B78-4893-9AF2-7BAF62220A20}" type="slidenum">
              <a:rPr lang="en-GB" smtClean="0"/>
              <a:t>5</a:t>
            </a:fld>
            <a:endParaRPr lang="en-GB"/>
          </a:p>
        </p:txBody>
      </p:sp>
    </p:spTree>
    <p:extLst>
      <p:ext uri="{BB962C8B-B14F-4D97-AF65-F5344CB8AC3E}">
        <p14:creationId xmlns:p14="http://schemas.microsoft.com/office/powerpoint/2010/main" val="295522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unit is a Pass, Merit or Distinction and Component 2 is also worth 30% of the end qualification grade</a:t>
            </a:r>
          </a:p>
        </p:txBody>
      </p:sp>
      <p:sp>
        <p:nvSpPr>
          <p:cNvPr id="4" name="Slide Number Placeholder 3"/>
          <p:cNvSpPr>
            <a:spLocks noGrp="1"/>
          </p:cNvSpPr>
          <p:nvPr>
            <p:ph type="sldNum" sz="quarter" idx="5"/>
          </p:nvPr>
        </p:nvSpPr>
        <p:spPr/>
        <p:txBody>
          <a:bodyPr/>
          <a:lstStyle/>
          <a:p>
            <a:fld id="{0E979B48-7B78-4893-9AF2-7BAF62220A20}" type="slidenum">
              <a:rPr lang="en-GB" smtClean="0"/>
              <a:t>6</a:t>
            </a:fld>
            <a:endParaRPr lang="en-GB"/>
          </a:p>
        </p:txBody>
      </p:sp>
    </p:spTree>
    <p:extLst>
      <p:ext uri="{BB962C8B-B14F-4D97-AF65-F5344CB8AC3E}">
        <p14:creationId xmlns:p14="http://schemas.microsoft.com/office/powerpoint/2010/main" val="295522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exam result is marked as a Pass, Merit or Distinction and Component 3 is also worth 40% of the end qualification grade</a:t>
            </a:r>
          </a:p>
        </p:txBody>
      </p:sp>
      <p:sp>
        <p:nvSpPr>
          <p:cNvPr id="4" name="Slide Number Placeholder 3"/>
          <p:cNvSpPr>
            <a:spLocks noGrp="1"/>
          </p:cNvSpPr>
          <p:nvPr>
            <p:ph type="sldNum" sz="quarter" idx="5"/>
          </p:nvPr>
        </p:nvSpPr>
        <p:spPr/>
        <p:txBody>
          <a:bodyPr/>
          <a:lstStyle/>
          <a:p>
            <a:fld id="{0E979B48-7B78-4893-9AF2-7BAF62220A20}" type="slidenum">
              <a:rPr lang="en-GB" smtClean="0"/>
              <a:t>7</a:t>
            </a:fld>
            <a:endParaRPr lang="en-GB"/>
          </a:p>
        </p:txBody>
      </p:sp>
    </p:spTree>
    <p:extLst>
      <p:ext uri="{BB962C8B-B14F-4D97-AF65-F5344CB8AC3E}">
        <p14:creationId xmlns:p14="http://schemas.microsoft.com/office/powerpoint/2010/main" val="295522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Over the summer… take a trip to get some nice pens!</a:t>
            </a:r>
          </a:p>
        </p:txBody>
      </p:sp>
      <p:sp>
        <p:nvSpPr>
          <p:cNvPr id="4" name="Slide Number Placeholder 3"/>
          <p:cNvSpPr>
            <a:spLocks noGrp="1"/>
          </p:cNvSpPr>
          <p:nvPr>
            <p:ph type="sldNum" sz="quarter" idx="5"/>
          </p:nvPr>
        </p:nvSpPr>
        <p:spPr/>
        <p:txBody>
          <a:bodyPr/>
          <a:lstStyle/>
          <a:p>
            <a:fld id="{0E979B48-7B78-4893-9AF2-7BAF62220A20}" type="slidenum">
              <a:rPr lang="en-GB" smtClean="0"/>
              <a:t>8</a:t>
            </a:fld>
            <a:endParaRPr lang="en-GB"/>
          </a:p>
        </p:txBody>
      </p:sp>
    </p:spTree>
    <p:extLst>
      <p:ext uri="{BB962C8B-B14F-4D97-AF65-F5344CB8AC3E}">
        <p14:creationId xmlns:p14="http://schemas.microsoft.com/office/powerpoint/2010/main" val="1663337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look at </a:t>
            </a:r>
            <a:r>
              <a:rPr lang="en-GB"/>
              <a:t>the two </a:t>
            </a:r>
            <a:r>
              <a:rPr lang="en-GB" dirty="0"/>
              <a:t>years again and see the work you will need to do to pass the course</a:t>
            </a:r>
          </a:p>
        </p:txBody>
      </p:sp>
      <p:sp>
        <p:nvSpPr>
          <p:cNvPr id="4" name="Slide Number Placeholder 3"/>
          <p:cNvSpPr>
            <a:spLocks noGrp="1"/>
          </p:cNvSpPr>
          <p:nvPr>
            <p:ph type="sldNum" sz="quarter" idx="5"/>
          </p:nvPr>
        </p:nvSpPr>
        <p:spPr/>
        <p:txBody>
          <a:bodyPr/>
          <a:lstStyle/>
          <a:p>
            <a:fld id="{0E979B48-7B78-4893-9AF2-7BAF62220A20}" type="slidenum">
              <a:rPr lang="en-GB" smtClean="0"/>
              <a:t>9</a:t>
            </a:fld>
            <a:endParaRPr lang="en-GB"/>
          </a:p>
        </p:txBody>
      </p:sp>
    </p:spTree>
    <p:extLst>
      <p:ext uri="{BB962C8B-B14F-4D97-AF65-F5344CB8AC3E}">
        <p14:creationId xmlns:p14="http://schemas.microsoft.com/office/powerpoint/2010/main" val="295522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EBBD-3F4D-4B93-8E50-18E3425556C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92FEBBBC-037B-4C8C-A907-220155E278F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8917461-ADC3-4F39-AFEC-A376038874D4}"/>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5" name="Footer Placeholder 4">
            <a:extLst>
              <a:ext uri="{FF2B5EF4-FFF2-40B4-BE49-F238E27FC236}">
                <a16:creationId xmlns:a16="http://schemas.microsoft.com/office/drawing/2014/main" id="{CC8FEAAE-0020-434A-A6D9-32B17B2F75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D2868E-D69D-4613-922B-506E70241F10}"/>
              </a:ext>
            </a:extLst>
          </p:cNvPr>
          <p:cNvSpPr>
            <a:spLocks noGrp="1"/>
          </p:cNvSpPr>
          <p:nvPr>
            <p:ph type="sldNum" sz="quarter" idx="12"/>
          </p:nvPr>
        </p:nvSpPr>
        <p:spPr/>
        <p:txBody>
          <a:bodyPr/>
          <a:lstStyle/>
          <a:p>
            <a:fld id="{FFF700D2-071F-440E-A3FF-180D34BA4EC8}" type="slidenum">
              <a:rPr lang="en-GB" smtClean="0"/>
              <a:t>‹#›</a:t>
            </a:fld>
            <a:endParaRPr lang="en-GB"/>
          </a:p>
        </p:txBody>
      </p:sp>
      <p:pic>
        <p:nvPicPr>
          <p:cNvPr id="7" name="Picture 6">
            <a:extLst>
              <a:ext uri="{FF2B5EF4-FFF2-40B4-BE49-F238E27FC236}">
                <a16:creationId xmlns:a16="http://schemas.microsoft.com/office/drawing/2014/main" id="{7EBA1C93-D5CB-480C-BBF3-A6D919BFB4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957046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5294E-84DF-4C70-93B4-270E678E90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94E318-A5F7-42FE-B925-21D70DBEB6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956C96-A242-4737-AE20-8291A4477F21}"/>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5" name="Footer Placeholder 4">
            <a:extLst>
              <a:ext uri="{FF2B5EF4-FFF2-40B4-BE49-F238E27FC236}">
                <a16:creationId xmlns:a16="http://schemas.microsoft.com/office/drawing/2014/main" id="{D38CB049-C38A-4E3F-935C-16DDCC1F38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9A3514-7BDB-494E-8D24-688D2D1F462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017160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645F27-5C41-49AE-A1D9-6B6A3102E24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8D57B4-8A38-4E7B-AD1B-0BE48B27719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CC791D-F52C-4544-A5A7-E774068B778C}"/>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5" name="Footer Placeholder 4">
            <a:extLst>
              <a:ext uri="{FF2B5EF4-FFF2-40B4-BE49-F238E27FC236}">
                <a16:creationId xmlns:a16="http://schemas.microsoft.com/office/drawing/2014/main" id="{14D1211A-61A5-474C-B8D5-69055DD2F6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1F1BC6-20E8-4B67-AFA3-27E18DC5E190}"/>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90680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BF108-175B-47A5-8F0D-9C4CFE4B4B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46E749-0597-4E1A-8197-B7151ABE88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59907A-3A03-42BE-986D-C6434C175E86}"/>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5" name="Footer Placeholder 4">
            <a:extLst>
              <a:ext uri="{FF2B5EF4-FFF2-40B4-BE49-F238E27FC236}">
                <a16:creationId xmlns:a16="http://schemas.microsoft.com/office/drawing/2014/main" id="{92BE53EC-6588-4236-B8E0-DEAD8CD2EB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427101-1C01-48F9-8634-608DAB69D942}"/>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675068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168F3-5645-42B9-9AA8-C0206A630F1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A36B58-7F58-4BE6-AD0C-BE4953A5404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96A4CE-F0E4-4867-88AE-CC35546277FD}"/>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5" name="Footer Placeholder 4">
            <a:extLst>
              <a:ext uri="{FF2B5EF4-FFF2-40B4-BE49-F238E27FC236}">
                <a16:creationId xmlns:a16="http://schemas.microsoft.com/office/drawing/2014/main" id="{7E285327-AF9D-4A4E-A1E2-85523EF13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07BDD8-6EB6-4B1F-9FDA-30D3F4CAE26F}"/>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17527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FCC3-7DF1-4E01-812F-5D9C14EBDC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D9A69E-47DC-48D4-B671-162FBA54348A}"/>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C1B7E07-07D5-4EB0-8A32-9C0A993B1ED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D51DD84-2BAE-4E10-BA88-7AA0F09B6D68}"/>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6" name="Footer Placeholder 5">
            <a:extLst>
              <a:ext uri="{FF2B5EF4-FFF2-40B4-BE49-F238E27FC236}">
                <a16:creationId xmlns:a16="http://schemas.microsoft.com/office/drawing/2014/main" id="{C18BD114-A912-42FF-8054-52CFD0F18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D186F7-990A-41AD-A9C4-560CA1F1F50B}"/>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3107067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B6D3F-108F-4661-82EC-381E51B2C0B7}"/>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9FB495-FAE3-4D83-854F-3670090D309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F74E160-D606-47FF-BE54-2FA0CEED097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3EECB6-356B-4366-A0CB-1C13C633E6B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072D28C-53CD-442B-BF17-389E5522E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628660-354F-44B9-A980-55C9FF99AF03}"/>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8" name="Footer Placeholder 7">
            <a:extLst>
              <a:ext uri="{FF2B5EF4-FFF2-40B4-BE49-F238E27FC236}">
                <a16:creationId xmlns:a16="http://schemas.microsoft.com/office/drawing/2014/main" id="{78D1FE2B-40C6-4AAC-B6B5-06D7CA37AC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ADD1FC7-0C75-41C4-9FAA-B56D5A99993F}"/>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186004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8B1E7-319C-4FCC-A9EB-C10B060F306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78010E-D0F8-479E-8C1C-A55CDDB00B45}"/>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4" name="Footer Placeholder 3">
            <a:extLst>
              <a:ext uri="{FF2B5EF4-FFF2-40B4-BE49-F238E27FC236}">
                <a16:creationId xmlns:a16="http://schemas.microsoft.com/office/drawing/2014/main" id="{6D2959CD-C45E-44AD-A996-508E36D03D3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2C51A37-707B-4D46-862C-D84C491EBCB0}"/>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056073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708DBF-5C92-4377-88FD-4D8647AC07C8}"/>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3" name="Footer Placeholder 2">
            <a:extLst>
              <a:ext uri="{FF2B5EF4-FFF2-40B4-BE49-F238E27FC236}">
                <a16:creationId xmlns:a16="http://schemas.microsoft.com/office/drawing/2014/main" id="{1309B59A-E7D4-48BA-917D-3E06DDF507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5053966-2DA8-4B08-8FDB-FF7CC6ACD1CE}"/>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091918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7CAF-EA61-4408-B8F1-95C5E080052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B1954AF-F5DC-46F8-834D-B792C0FD7E0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333153-D876-4EB1-960D-3741B2ACD80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48C-D7FC-404B-ADB0-831FAACB6716}"/>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6" name="Footer Placeholder 5">
            <a:extLst>
              <a:ext uri="{FF2B5EF4-FFF2-40B4-BE49-F238E27FC236}">
                <a16:creationId xmlns:a16="http://schemas.microsoft.com/office/drawing/2014/main" id="{4ABB8BB3-E2DC-45CB-A29A-C984A8391F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41FD96-1FF4-4C49-A60F-AA63C9DFEC0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411247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6662A-8822-4C83-8EB4-C41DE8FE57D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CE36070-943B-47CA-B488-31A0E5A4D68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97D35311-B29A-4047-A139-1E9AFFC1498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7D26636-6E13-48EC-957E-7894E2129FAF}"/>
              </a:ext>
            </a:extLst>
          </p:cNvPr>
          <p:cNvSpPr>
            <a:spLocks noGrp="1"/>
          </p:cNvSpPr>
          <p:nvPr>
            <p:ph type="dt" sz="half" idx="10"/>
          </p:nvPr>
        </p:nvSpPr>
        <p:spPr/>
        <p:txBody>
          <a:bodyPr/>
          <a:lstStyle/>
          <a:p>
            <a:fld id="{5C22104E-8A37-4561-90C1-E2A2FA2C4A6E}" type="datetimeFigureOut">
              <a:rPr lang="en-GB" smtClean="0"/>
              <a:t>30/01/2026</a:t>
            </a:fld>
            <a:endParaRPr lang="en-GB"/>
          </a:p>
        </p:txBody>
      </p:sp>
      <p:sp>
        <p:nvSpPr>
          <p:cNvPr id="6" name="Footer Placeholder 5">
            <a:extLst>
              <a:ext uri="{FF2B5EF4-FFF2-40B4-BE49-F238E27FC236}">
                <a16:creationId xmlns:a16="http://schemas.microsoft.com/office/drawing/2014/main" id="{99194CA8-8104-43B7-B42E-71C1286075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38EAD7-BCCC-4978-B60D-1C56F9DD9F28}"/>
              </a:ext>
            </a:extLst>
          </p:cNvPr>
          <p:cNvSpPr>
            <a:spLocks noGrp="1"/>
          </p:cNvSpPr>
          <p:nvPr>
            <p:ph type="sldNum" sz="quarter" idx="12"/>
          </p:nvPr>
        </p:nvSpPr>
        <p:spPr/>
        <p:txBody>
          <a:bodyPr/>
          <a:lstStyle/>
          <a:p>
            <a:fld id="{FFF700D2-071F-440E-A3FF-180D34BA4EC8}" type="slidenum">
              <a:rPr lang="en-GB" smtClean="0"/>
              <a:t>‹#›</a:t>
            </a:fld>
            <a:endParaRPr lang="en-GB"/>
          </a:p>
        </p:txBody>
      </p:sp>
    </p:spTree>
    <p:extLst>
      <p:ext uri="{BB962C8B-B14F-4D97-AF65-F5344CB8AC3E}">
        <p14:creationId xmlns:p14="http://schemas.microsoft.com/office/powerpoint/2010/main" val="2862552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54000">
              <a:srgbClr val="E1F7FF"/>
            </a:gs>
            <a:gs pos="83000">
              <a:srgbClr val="B7ECFF"/>
            </a:gs>
            <a:gs pos="100000">
              <a:srgbClr val="B7ECFF"/>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8C4659-DAB8-45F2-81A5-E8157CFAAA8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664DCF-0708-4F80-82E4-3D474C1CB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BE30B8-CED7-46E8-92A2-097F102876F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22104E-8A37-4561-90C1-E2A2FA2C4A6E}" type="datetimeFigureOut">
              <a:rPr lang="en-GB" smtClean="0">
                <a:solidFill>
                  <a:prstClr val="black">
                    <a:lumMod val="65000"/>
                    <a:lumOff val="35000"/>
                  </a:prstClr>
                </a:solidFill>
              </a:rPr>
              <a:pPr/>
              <a:t>30/01/2026</a:t>
            </a:fld>
            <a:endParaRPr lang="en-GB">
              <a:solidFill>
                <a:prstClr val="black">
                  <a:lumMod val="65000"/>
                  <a:lumOff val="35000"/>
                </a:prstClr>
              </a:solidFill>
            </a:endParaRPr>
          </a:p>
        </p:txBody>
      </p:sp>
      <p:sp>
        <p:nvSpPr>
          <p:cNvPr id="5" name="Footer Placeholder 4">
            <a:extLst>
              <a:ext uri="{FF2B5EF4-FFF2-40B4-BE49-F238E27FC236}">
                <a16:creationId xmlns:a16="http://schemas.microsoft.com/office/drawing/2014/main" id="{C86FD365-E5AB-4B1A-B44D-B5499644731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CA17434C-FE67-4CF5-8944-18669A21C41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F700D2-071F-440E-A3FF-180D34BA4EC8}" type="slidenum">
              <a:rPr lang="en-GB" smtClean="0">
                <a:solidFill>
                  <a:prstClr val="black">
                    <a:lumMod val="65000"/>
                    <a:lumOff val="35000"/>
                  </a:prstClr>
                </a:solidFill>
              </a:rPr>
              <a:pPr/>
              <a:t>‹#›</a:t>
            </a:fld>
            <a:endParaRPr lang="en-GB">
              <a:solidFill>
                <a:prstClr val="black">
                  <a:lumMod val="65000"/>
                  <a:lumOff val="35000"/>
                </a:prstClr>
              </a:solidFill>
            </a:endParaRPr>
          </a:p>
        </p:txBody>
      </p:sp>
      <p:pic>
        <p:nvPicPr>
          <p:cNvPr id="7" name="Picture 6">
            <a:extLst>
              <a:ext uri="{FF2B5EF4-FFF2-40B4-BE49-F238E27FC236}">
                <a16:creationId xmlns:a16="http://schemas.microsoft.com/office/drawing/2014/main" id="{EA45A3C9-B8CD-49A2-B461-40E9FE45469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30174515"/>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CCB3F14-7249-43C8-920A-273246D5BFF2}"/>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BDAF032A-16A8-4C43-AE98-A551F4FE2B2C}"/>
              </a:ext>
            </a:extLst>
          </p:cNvPr>
          <p:cNvSpPr txBox="1"/>
          <p:nvPr/>
        </p:nvSpPr>
        <p:spPr>
          <a:xfrm>
            <a:off x="165110" y="217729"/>
            <a:ext cx="8712968" cy="6480720"/>
          </a:xfrm>
          <a:prstGeom prst="rect">
            <a:avLst/>
          </a:prstGeom>
          <a:noFill/>
          <a:ln w="76200">
            <a:solidFill>
              <a:srgbClr val="00B0F0"/>
            </a:solidFill>
          </a:ln>
        </p:spPr>
        <p:txBody>
          <a:bodyPr wrap="square" rtlCol="0">
            <a:spAutoFit/>
          </a:bodyPr>
          <a:lstStyle/>
          <a:p>
            <a:endParaRPr lang="en-GB" dirty="0"/>
          </a:p>
        </p:txBody>
      </p:sp>
      <p:sp>
        <p:nvSpPr>
          <p:cNvPr id="2" name="Title 1"/>
          <p:cNvSpPr>
            <a:spLocks noGrp="1"/>
          </p:cNvSpPr>
          <p:nvPr>
            <p:ph type="ctrTitle"/>
          </p:nvPr>
        </p:nvSpPr>
        <p:spPr>
          <a:xfrm>
            <a:off x="609902" y="3789040"/>
            <a:ext cx="7772400" cy="2100481"/>
          </a:xfrm>
          <a:solidFill>
            <a:schemeClr val="accent5">
              <a:lumMod val="20000"/>
              <a:lumOff val="80000"/>
            </a:schemeClr>
          </a:solidFill>
          <a:ln w="57150">
            <a:solidFill>
              <a:schemeClr val="accent5">
                <a:lumMod val="40000"/>
                <a:lumOff val="60000"/>
              </a:schemeClr>
            </a:solidFill>
          </a:ln>
        </p:spPr>
        <p:txBody>
          <a:bodyPr>
            <a:normAutofit fontScale="90000"/>
          </a:bodyPr>
          <a:lstStyle/>
          <a:p>
            <a:pPr algn="ctr"/>
            <a:r>
              <a:rPr lang="en-US" sz="62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Health &amp; Social Care</a:t>
            </a:r>
            <a:br>
              <a:rPr lang="en-US" sz="54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br>
            <a:r>
              <a:rPr lang="en-US" sz="54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BTEC </a:t>
            </a:r>
            <a:r>
              <a:rPr lang="en-US" sz="5000" b="1" dirty="0">
                <a:solidFill>
                  <a:schemeClr val="accent5">
                    <a:lumMod val="75000"/>
                  </a:schemeClr>
                </a:solidFill>
                <a:effectLst>
                  <a:outerShdw blurRad="38100" dist="38100" dir="2700000" algn="tl">
                    <a:srgbClr val="000000">
                      <a:alpha val="43137"/>
                    </a:srgbClr>
                  </a:outerShdw>
                </a:effectLst>
                <a:latin typeface="Century Gothic" panose="020B0502020202020204" pitchFamily="34" charset="0"/>
              </a:rPr>
              <a:t>Level 1/2 Tech Award</a:t>
            </a:r>
            <a:br>
              <a:rPr lang="en-US" sz="5400" b="1" dirty="0">
                <a:solidFill>
                  <a:schemeClr val="accent6">
                    <a:lumMod val="75000"/>
                  </a:schemeClr>
                </a:solidFill>
                <a:latin typeface="Century Gothic" panose="020B0502020202020204" pitchFamily="34" charset="0"/>
              </a:rPr>
            </a:br>
            <a:endParaRPr lang="en-GB" sz="3300" b="1" dirty="0">
              <a:solidFill>
                <a:schemeClr val="accent5">
                  <a:lumMod val="75000"/>
                </a:schemeClr>
              </a:solidFill>
              <a:latin typeface="Century Gothic" panose="020B0502020202020204" pitchFamily="34" charset="0"/>
            </a:endParaRPr>
          </a:p>
        </p:txBody>
      </p:sp>
      <p:pic>
        <p:nvPicPr>
          <p:cNvPr id="5" name="Picture 4">
            <a:extLst>
              <a:ext uri="{FF2B5EF4-FFF2-40B4-BE49-F238E27FC236}">
                <a16:creationId xmlns:a16="http://schemas.microsoft.com/office/drawing/2014/main" id="{626A4B52-C8F6-4881-897C-220EB180F0FD}"/>
              </a:ext>
            </a:extLst>
          </p:cNvPr>
          <p:cNvPicPr>
            <a:picLocks noChangeAspect="1"/>
          </p:cNvPicPr>
          <p:nvPr/>
        </p:nvPicPr>
        <p:blipFill>
          <a:blip r:embed="rId3"/>
          <a:stretch>
            <a:fillRect/>
          </a:stretch>
        </p:blipFill>
        <p:spPr>
          <a:xfrm>
            <a:off x="1547663" y="455666"/>
            <a:ext cx="6099145" cy="297333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61222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F68963C-1D2F-4E03-8901-791A53D0ED39}"/>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4" name="TextBox 3">
            <a:extLst>
              <a:ext uri="{FF2B5EF4-FFF2-40B4-BE49-F238E27FC236}">
                <a16:creationId xmlns:a16="http://schemas.microsoft.com/office/drawing/2014/main" id="{44A4406E-FD6F-4D6B-9448-08D68F206B5A}"/>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3" name="Content Placeholder 2"/>
          <p:cNvSpPr>
            <a:spLocks noGrp="1"/>
          </p:cNvSpPr>
          <p:nvPr>
            <p:ph idx="1"/>
          </p:nvPr>
        </p:nvSpPr>
        <p:spPr>
          <a:xfrm>
            <a:off x="457200" y="1681843"/>
            <a:ext cx="8196943" cy="4769558"/>
          </a:xfr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a:normAutofit/>
          </a:bodyPr>
          <a:lstStyle/>
          <a:p>
            <a:pPr marL="0" indent="0">
              <a:lnSpc>
                <a:spcPct val="100000"/>
              </a:lnSpc>
              <a:buNone/>
            </a:pPr>
            <a:r>
              <a:rPr lang="en-GB" sz="2400" dirty="0">
                <a:solidFill>
                  <a:schemeClr val="accent5">
                    <a:lumMod val="75000"/>
                  </a:schemeClr>
                </a:solidFill>
                <a:latin typeface="Century Gothic" panose="020B0502020202020204" pitchFamily="34" charset="0"/>
              </a:rPr>
              <a:t>There are </a:t>
            </a:r>
            <a:r>
              <a:rPr lang="en-GB" sz="2400" b="1" dirty="0">
                <a:solidFill>
                  <a:schemeClr val="accent5">
                    <a:lumMod val="75000"/>
                  </a:schemeClr>
                </a:solidFill>
                <a:latin typeface="Century Gothic" panose="020B0502020202020204" pitchFamily="34" charset="0"/>
              </a:rPr>
              <a:t>THREE units </a:t>
            </a:r>
            <a:r>
              <a:rPr lang="en-GB" sz="2400" dirty="0">
                <a:solidFill>
                  <a:schemeClr val="accent5">
                    <a:lumMod val="75000"/>
                  </a:schemeClr>
                </a:solidFill>
                <a:latin typeface="Century Gothic" panose="020B0502020202020204" pitchFamily="34" charset="0"/>
              </a:rPr>
              <a:t>that you will be covering, two coursework units in Year 10 and one exam in Year 11</a:t>
            </a:r>
          </a:p>
          <a:p>
            <a:pPr marL="0" indent="0">
              <a:lnSpc>
                <a:spcPct val="100000"/>
              </a:lnSpc>
              <a:buNone/>
            </a:pPr>
            <a:r>
              <a:rPr lang="en-GB" sz="2400" dirty="0">
                <a:solidFill>
                  <a:schemeClr val="accent5">
                    <a:lumMod val="75000"/>
                  </a:schemeClr>
                </a:solidFill>
                <a:latin typeface="Century Gothic" panose="020B0502020202020204" pitchFamily="34" charset="0"/>
              </a:rPr>
              <a:t>These are;</a:t>
            </a:r>
          </a:p>
          <a:p>
            <a:pPr marL="620713" indent="-261938">
              <a:lnSpc>
                <a:spcPct val="100000"/>
              </a:lnSpc>
            </a:pPr>
            <a:r>
              <a:rPr lang="en-GB" sz="2400" b="1" dirty="0">
                <a:solidFill>
                  <a:schemeClr val="accent5">
                    <a:lumMod val="75000"/>
                  </a:schemeClr>
                </a:solidFill>
                <a:latin typeface="Century Gothic" panose="020B0502020202020204" pitchFamily="34" charset="0"/>
              </a:rPr>
              <a:t>Component 1 </a:t>
            </a:r>
            <a:r>
              <a:rPr lang="en-GB" sz="2400" dirty="0">
                <a:solidFill>
                  <a:schemeClr val="accent5">
                    <a:lumMod val="75000"/>
                  </a:schemeClr>
                </a:solidFill>
                <a:latin typeface="Century Gothic" panose="020B0502020202020204" pitchFamily="34" charset="0"/>
              </a:rPr>
              <a:t>– Human Lifespan Development                 (coursework)</a:t>
            </a:r>
          </a:p>
          <a:p>
            <a:pPr marL="358775" indent="0">
              <a:lnSpc>
                <a:spcPct val="100000"/>
              </a:lnSpc>
              <a:buNone/>
            </a:pPr>
            <a:endParaRPr lang="en-GB" sz="1500" dirty="0">
              <a:solidFill>
                <a:schemeClr val="accent5">
                  <a:lumMod val="75000"/>
                </a:schemeClr>
              </a:solidFill>
              <a:latin typeface="Century Gothic" panose="020B0502020202020204" pitchFamily="34" charset="0"/>
            </a:endParaRPr>
          </a:p>
          <a:p>
            <a:pPr marL="620713" indent="-261938">
              <a:lnSpc>
                <a:spcPct val="100000"/>
              </a:lnSpc>
            </a:pPr>
            <a:r>
              <a:rPr lang="en-GB" sz="2400" b="1" dirty="0">
                <a:solidFill>
                  <a:schemeClr val="accent5">
                    <a:lumMod val="75000"/>
                  </a:schemeClr>
                </a:solidFill>
                <a:latin typeface="Century Gothic" panose="020B0502020202020204" pitchFamily="34" charset="0"/>
              </a:rPr>
              <a:t>Component 2 </a:t>
            </a:r>
            <a:r>
              <a:rPr lang="en-GB" sz="2400" dirty="0">
                <a:solidFill>
                  <a:schemeClr val="accent5">
                    <a:lumMod val="75000"/>
                  </a:schemeClr>
                </a:solidFill>
                <a:latin typeface="Century Gothic" panose="020B0502020202020204" pitchFamily="34" charset="0"/>
              </a:rPr>
              <a:t>– Service and Values in HSC       (coursework)</a:t>
            </a:r>
          </a:p>
          <a:p>
            <a:pPr marL="358775" indent="0">
              <a:lnSpc>
                <a:spcPct val="100000"/>
              </a:lnSpc>
              <a:buNone/>
            </a:pPr>
            <a:endParaRPr lang="en-GB" sz="1500" dirty="0">
              <a:solidFill>
                <a:schemeClr val="accent5">
                  <a:lumMod val="75000"/>
                </a:schemeClr>
              </a:solidFill>
              <a:latin typeface="Century Gothic" panose="020B0502020202020204" pitchFamily="34" charset="0"/>
            </a:endParaRPr>
          </a:p>
          <a:p>
            <a:pPr marL="620713" indent="-261938">
              <a:lnSpc>
                <a:spcPct val="100000"/>
              </a:lnSpc>
            </a:pPr>
            <a:r>
              <a:rPr lang="en-GB" sz="2400" b="1" dirty="0">
                <a:solidFill>
                  <a:schemeClr val="accent5">
                    <a:lumMod val="75000"/>
                  </a:schemeClr>
                </a:solidFill>
                <a:latin typeface="Century Gothic" panose="020B0502020202020204" pitchFamily="34" charset="0"/>
              </a:rPr>
              <a:t>Component 3 </a:t>
            </a:r>
            <a:r>
              <a:rPr lang="en-GB" sz="2400" dirty="0">
                <a:solidFill>
                  <a:schemeClr val="accent5">
                    <a:lumMod val="75000"/>
                  </a:schemeClr>
                </a:solidFill>
                <a:latin typeface="Century Gothic" panose="020B0502020202020204" pitchFamily="34" charset="0"/>
              </a:rPr>
              <a:t>– Health and Well-being                  (Exam)</a:t>
            </a:r>
          </a:p>
        </p:txBody>
      </p:sp>
      <p:sp>
        <p:nvSpPr>
          <p:cNvPr id="10" name="Title 1">
            <a:extLst>
              <a:ext uri="{FF2B5EF4-FFF2-40B4-BE49-F238E27FC236}">
                <a16:creationId xmlns:a16="http://schemas.microsoft.com/office/drawing/2014/main" id="{CAD13DD4-1C6A-4C0F-9652-081DF8D04944}"/>
              </a:ext>
            </a:extLst>
          </p:cNvPr>
          <p:cNvSpPr>
            <a:spLocks noGrp="1"/>
          </p:cNvSpPr>
          <p:nvPr>
            <p:ph type="title"/>
          </p:nvPr>
        </p:nvSpPr>
        <p:spPr>
          <a:xfrm>
            <a:off x="457200" y="406599"/>
            <a:ext cx="8075240" cy="975642"/>
          </a:xfr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a:normAutofit/>
          </a:bodyPr>
          <a:lstStyle/>
          <a:p>
            <a:pPr algn="r"/>
            <a:r>
              <a:rPr lang="en-GB" sz="5000" b="1" dirty="0">
                <a:solidFill>
                  <a:schemeClr val="accent6">
                    <a:lumMod val="50000"/>
                  </a:schemeClr>
                </a:solidFill>
                <a:latin typeface="Century Gothic" panose="020B0502020202020204" pitchFamily="34" charset="0"/>
              </a:rPr>
              <a:t>  </a:t>
            </a:r>
            <a:r>
              <a:rPr lang="en-GB" sz="5000" b="1" dirty="0">
                <a:solidFill>
                  <a:schemeClr val="accent5">
                    <a:lumMod val="75000"/>
                  </a:schemeClr>
                </a:solidFill>
                <a:latin typeface="Century Gothic" panose="020B0502020202020204" pitchFamily="34" charset="0"/>
              </a:rPr>
              <a:t>Qualification Structure</a:t>
            </a:r>
          </a:p>
        </p:txBody>
      </p:sp>
      <p:pic>
        <p:nvPicPr>
          <p:cNvPr id="11" name="Picture 10">
            <a:extLst>
              <a:ext uri="{FF2B5EF4-FFF2-40B4-BE49-F238E27FC236}">
                <a16:creationId xmlns:a16="http://schemas.microsoft.com/office/drawing/2014/main" id="{1833E32F-712F-4ED9-B972-3D43395DEA1E}"/>
              </a:ext>
            </a:extLst>
          </p:cNvPr>
          <p:cNvPicPr>
            <a:picLocks noChangeAspect="1"/>
          </p:cNvPicPr>
          <p:nvPr/>
        </p:nvPicPr>
        <p:blipFill>
          <a:blip r:embed="rId3"/>
          <a:stretch>
            <a:fillRect/>
          </a:stretch>
        </p:blipFill>
        <p:spPr>
          <a:xfrm>
            <a:off x="578294" y="591986"/>
            <a:ext cx="1071047" cy="586819"/>
          </a:xfrm>
          <a:prstGeom prst="rect">
            <a:avLst/>
          </a:prstGeom>
        </p:spPr>
      </p:pic>
    </p:spTree>
    <p:extLst>
      <p:ext uri="{BB962C8B-B14F-4D97-AF65-F5344CB8AC3E}">
        <p14:creationId xmlns:p14="http://schemas.microsoft.com/office/powerpoint/2010/main" val="1424623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655E130-A2C0-41C0-9731-1052F288A350}"/>
              </a:ext>
            </a:extLst>
          </p:cNvPr>
          <p:cNvSpPr txBox="1">
            <a:spLocks/>
          </p:cNvSpPr>
          <p:nvPr/>
        </p:nvSpPr>
        <p:spPr>
          <a:xfrm>
            <a:off x="477788" y="548680"/>
            <a:ext cx="8075240" cy="934169"/>
          </a:xfrm>
          <a:prstGeom prst="rect">
            <a:avLst/>
          </a:prstGeom>
          <a:solidFill>
            <a:schemeClr val="accent5">
              <a:lumMod val="20000"/>
              <a:lumOff val="80000"/>
            </a:schemeClr>
          </a:solidFill>
          <a:ln w="38100">
            <a:solidFill>
              <a:schemeClr val="accent5">
                <a:lumMod val="75000"/>
              </a:schemeClr>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Your Qualification Grade</a:t>
            </a:r>
          </a:p>
        </p:txBody>
      </p:sp>
      <p:sp>
        <p:nvSpPr>
          <p:cNvPr id="2" name="Left Brace 1"/>
          <p:cNvSpPr/>
          <p:nvPr/>
        </p:nvSpPr>
        <p:spPr>
          <a:xfrm rot="16200000">
            <a:off x="4258258" y="-2161914"/>
            <a:ext cx="576064" cy="8013476"/>
          </a:xfrm>
          <a:prstGeom prst="leftBrace">
            <a:avLst>
              <a:gd name="adj1" fmla="val 17574"/>
              <a:gd name="adj2" fmla="val 49879"/>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 name="Rounded Rectangle 2"/>
          <p:cNvSpPr/>
          <p:nvPr/>
        </p:nvSpPr>
        <p:spPr>
          <a:xfrm>
            <a:off x="611560"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1</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30%</a:t>
            </a:r>
          </a:p>
        </p:txBody>
      </p:sp>
      <p:sp>
        <p:nvSpPr>
          <p:cNvPr id="16" name="Rounded Rectangle 15"/>
          <p:cNvSpPr/>
          <p:nvPr/>
        </p:nvSpPr>
        <p:spPr>
          <a:xfrm>
            <a:off x="3399284"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2</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30%</a:t>
            </a:r>
          </a:p>
        </p:txBody>
      </p:sp>
      <p:sp>
        <p:nvSpPr>
          <p:cNvPr id="17" name="Rounded Rectangle 16"/>
          <p:cNvSpPr/>
          <p:nvPr/>
        </p:nvSpPr>
        <p:spPr>
          <a:xfrm>
            <a:off x="6175996" y="2593205"/>
            <a:ext cx="2232248" cy="1584176"/>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Century Gothic" panose="020B0502020202020204" pitchFamily="34" charset="0"/>
              </a:rPr>
              <a:t>Component 3</a:t>
            </a:r>
          </a:p>
          <a:p>
            <a:pPr algn="ctr"/>
            <a:r>
              <a:rPr lang="en-GB" sz="2200" b="1" dirty="0">
                <a:latin typeface="Century Gothic" panose="020B0502020202020204" pitchFamily="34" charset="0"/>
              </a:rPr>
              <a:t>Assignment</a:t>
            </a:r>
          </a:p>
          <a:p>
            <a:pPr algn="ctr"/>
            <a:r>
              <a:rPr lang="en-GB" sz="2200" b="1" dirty="0">
                <a:latin typeface="Century Gothic" panose="020B0502020202020204" pitchFamily="34" charset="0"/>
              </a:rPr>
              <a:t>40%</a:t>
            </a:r>
          </a:p>
        </p:txBody>
      </p:sp>
      <p:grpSp>
        <p:nvGrpSpPr>
          <p:cNvPr id="6" name="Group 5"/>
          <p:cNvGrpSpPr/>
          <p:nvPr/>
        </p:nvGrpSpPr>
        <p:grpSpPr>
          <a:xfrm>
            <a:off x="611560" y="4365104"/>
            <a:ext cx="5112568" cy="1512168"/>
            <a:chOff x="611560" y="4365104"/>
            <a:chExt cx="5019972" cy="1512168"/>
          </a:xfrm>
        </p:grpSpPr>
        <p:sp>
          <p:nvSpPr>
            <p:cNvPr id="4" name="Rounded Rectangle 3"/>
            <p:cNvSpPr/>
            <p:nvPr/>
          </p:nvSpPr>
          <p:spPr>
            <a:xfrm>
              <a:off x="611560" y="5085184"/>
              <a:ext cx="501997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latin typeface="Century Gothic" panose="020B0502020202020204" pitchFamily="34" charset="0"/>
                </a:rPr>
                <a:t>Year 1</a:t>
              </a:r>
            </a:p>
          </p:txBody>
        </p:sp>
        <p:sp>
          <p:nvSpPr>
            <p:cNvPr id="5" name="Up Arrow 4"/>
            <p:cNvSpPr/>
            <p:nvPr/>
          </p:nvSpPr>
          <p:spPr>
            <a:xfrm>
              <a:off x="1331640" y="4365104"/>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8" name="Up Arrow 17"/>
            <p:cNvSpPr/>
            <p:nvPr/>
          </p:nvSpPr>
          <p:spPr>
            <a:xfrm>
              <a:off x="4047356" y="4383195"/>
              <a:ext cx="936104"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grpSp>
        <p:nvGrpSpPr>
          <p:cNvPr id="7" name="Group 6"/>
          <p:cNvGrpSpPr/>
          <p:nvPr/>
        </p:nvGrpSpPr>
        <p:grpSpPr>
          <a:xfrm>
            <a:off x="6084168" y="4384748"/>
            <a:ext cx="2292052" cy="1510615"/>
            <a:chOff x="6084168" y="4384748"/>
            <a:chExt cx="2292052" cy="1510615"/>
          </a:xfrm>
        </p:grpSpPr>
        <p:sp>
          <p:nvSpPr>
            <p:cNvPr id="19" name="Rounded Rectangle 18"/>
            <p:cNvSpPr/>
            <p:nvPr/>
          </p:nvSpPr>
          <p:spPr>
            <a:xfrm>
              <a:off x="6084168" y="5103275"/>
              <a:ext cx="2292052" cy="792088"/>
            </a:xfrm>
            <a:prstGeom prst="roundRect">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3000" b="1" dirty="0">
                  <a:latin typeface="Century Gothic" panose="020B0502020202020204" pitchFamily="34" charset="0"/>
                </a:rPr>
                <a:t>Year 2</a:t>
              </a:r>
            </a:p>
          </p:txBody>
        </p:sp>
        <p:sp>
          <p:nvSpPr>
            <p:cNvPr id="20" name="Up Arrow 19"/>
            <p:cNvSpPr/>
            <p:nvPr/>
          </p:nvSpPr>
          <p:spPr>
            <a:xfrm>
              <a:off x="6815434" y="4384748"/>
              <a:ext cx="953371" cy="720080"/>
            </a:xfrm>
            <a:prstGeom prst="up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sp>
        <p:nvSpPr>
          <p:cNvPr id="22" name="TextBox 21">
            <a:extLst>
              <a:ext uri="{FF2B5EF4-FFF2-40B4-BE49-F238E27FC236}">
                <a16:creationId xmlns:a16="http://schemas.microsoft.com/office/drawing/2014/main" id="{897B0A4D-9A89-46B4-A183-CB003C35803E}"/>
              </a:ext>
            </a:extLst>
          </p:cNvPr>
          <p:cNvSpPr txBox="1"/>
          <p:nvPr/>
        </p:nvSpPr>
        <p:spPr>
          <a:xfrm>
            <a:off x="15416" y="158788"/>
            <a:ext cx="9144000" cy="6799822"/>
          </a:xfrm>
          <a:prstGeom prst="rect">
            <a:avLst/>
          </a:prstGeom>
          <a:noFill/>
          <a:ln w="57150">
            <a:solidFill>
              <a:srgbClr val="0070C0"/>
            </a:solidFill>
          </a:ln>
        </p:spPr>
        <p:txBody>
          <a:bodyPr wrap="square" rtlCol="0">
            <a:spAutoFit/>
          </a:bodyPr>
          <a:lstStyle/>
          <a:p>
            <a:endParaRPr lang="en-GB" dirty="0"/>
          </a:p>
        </p:txBody>
      </p:sp>
      <p:sp>
        <p:nvSpPr>
          <p:cNvPr id="23" name="TextBox 22">
            <a:extLst>
              <a:ext uri="{FF2B5EF4-FFF2-40B4-BE49-F238E27FC236}">
                <a16:creationId xmlns:a16="http://schemas.microsoft.com/office/drawing/2014/main" id="{06243DA6-482A-4678-BE12-C09FE37A069C}"/>
              </a:ext>
            </a:extLst>
          </p:cNvPr>
          <p:cNvSpPr txBox="1"/>
          <p:nvPr/>
        </p:nvSpPr>
        <p:spPr>
          <a:xfrm>
            <a:off x="158924" y="318339"/>
            <a:ext cx="8712968" cy="6480720"/>
          </a:xfrm>
          <a:prstGeom prst="rect">
            <a:avLst/>
          </a:prstGeom>
          <a:noFill/>
          <a:ln w="76200">
            <a:solidFill>
              <a:srgbClr val="00B0F0"/>
            </a:solidFill>
          </a:ln>
        </p:spPr>
        <p:txBody>
          <a:bodyPr wrap="square" rtlCol="0">
            <a:spAutoFit/>
          </a:bodyPr>
          <a:lstStyle/>
          <a:p>
            <a:endParaRPr lang="en-GB" dirty="0"/>
          </a:p>
        </p:txBody>
      </p:sp>
    </p:spTree>
    <p:extLst>
      <p:ext uri="{BB962C8B-B14F-4D97-AF65-F5344CB8AC3E}">
        <p14:creationId xmlns:p14="http://schemas.microsoft.com/office/powerpoint/2010/main" val="54817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B46BEED-A9CE-499C-B9CB-7ED6004CF915}"/>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39654"/>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Exam Assessed Unit</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38216" y="1613976"/>
            <a:ext cx="8065301" cy="3733044"/>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500" dirty="0">
                <a:solidFill>
                  <a:schemeClr val="accent5">
                    <a:lumMod val="75000"/>
                  </a:schemeClr>
                </a:solidFill>
                <a:latin typeface="Century Gothic" panose="020B0502020202020204" pitchFamily="34" charset="0"/>
              </a:rPr>
              <a:t>The exam content is all of the Year 10/11 learning. </a:t>
            </a:r>
          </a:p>
          <a:p>
            <a:endParaRPr lang="en-GB" sz="2500" dirty="0">
              <a:solidFill>
                <a:schemeClr val="accent5">
                  <a:lumMod val="75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Students will sit a mock exam in October</a:t>
            </a:r>
          </a:p>
          <a:p>
            <a:pPr marL="0" indent="0">
              <a:buNone/>
            </a:pPr>
            <a:r>
              <a:rPr lang="en-GB" sz="2500" dirty="0">
                <a:solidFill>
                  <a:schemeClr val="accent5">
                    <a:lumMod val="75000"/>
                  </a:schemeClr>
                </a:solidFill>
                <a:latin typeface="Century Gothic" panose="020B0502020202020204" pitchFamily="34" charset="0"/>
              </a:rPr>
              <a:t> </a:t>
            </a:r>
          </a:p>
          <a:p>
            <a:r>
              <a:rPr lang="en-GB" sz="2500" dirty="0">
                <a:solidFill>
                  <a:schemeClr val="accent5">
                    <a:lumMod val="75000"/>
                  </a:schemeClr>
                </a:solidFill>
                <a:latin typeface="Century Gothic" panose="020B0502020202020204" pitchFamily="34" charset="0"/>
              </a:rPr>
              <a:t>Your final exam will be taken in January </a:t>
            </a:r>
            <a:r>
              <a:rPr lang="en-GB" sz="2000" dirty="0">
                <a:solidFill>
                  <a:schemeClr val="accent5">
                    <a:lumMod val="75000"/>
                  </a:schemeClr>
                </a:solidFill>
                <a:latin typeface="Century Gothic" panose="020B0502020202020204" pitchFamily="34" charset="0"/>
              </a:rPr>
              <a:t>(with a resit in May if needed)</a:t>
            </a:r>
          </a:p>
          <a:p>
            <a:endParaRPr lang="en-GB" sz="2500" dirty="0">
              <a:solidFill>
                <a:schemeClr val="accent5">
                  <a:lumMod val="75000"/>
                </a:schemeClr>
              </a:solidFill>
              <a:latin typeface="Century Gothic" panose="020B0502020202020204" pitchFamily="34" charset="0"/>
            </a:endParaRPr>
          </a:p>
          <a:p>
            <a:pPr algn="ctr"/>
            <a:r>
              <a:rPr lang="en-GB" sz="2500" dirty="0">
                <a:solidFill>
                  <a:schemeClr val="accent5">
                    <a:lumMod val="75000"/>
                  </a:schemeClr>
                </a:solidFill>
                <a:latin typeface="Century Gothic" panose="020B0502020202020204" pitchFamily="34" charset="0"/>
              </a:rPr>
              <a:t>Your overall grade will be a Pass, Merit or Distinction</a:t>
            </a:r>
          </a:p>
          <a:p>
            <a:pPr marL="0" indent="0">
              <a:buNone/>
            </a:pPr>
            <a:endParaRPr lang="en-GB" sz="2500" dirty="0">
              <a:solidFill>
                <a:schemeClr val="accent5">
                  <a:lumMod val="75000"/>
                </a:schemeClr>
              </a:solidFill>
              <a:latin typeface="Century Gothic" panose="020B0502020202020204" pitchFamily="34" charset="0"/>
            </a:endParaRPr>
          </a:p>
        </p:txBody>
      </p:sp>
      <p:pic>
        <p:nvPicPr>
          <p:cNvPr id="2" name="Picture 1">
            <a:extLst>
              <a:ext uri="{FF2B5EF4-FFF2-40B4-BE49-F238E27FC236}">
                <a16:creationId xmlns:a16="http://schemas.microsoft.com/office/drawing/2014/main" id="{80E18E7B-54B8-400A-81BE-6FA07C2D9059}"/>
              </a:ext>
            </a:extLst>
          </p:cNvPr>
          <p:cNvPicPr>
            <a:picLocks noChangeAspect="1"/>
          </p:cNvPicPr>
          <p:nvPr/>
        </p:nvPicPr>
        <p:blipFill>
          <a:blip r:embed="rId3"/>
          <a:stretch>
            <a:fillRect/>
          </a:stretch>
        </p:blipFill>
        <p:spPr>
          <a:xfrm>
            <a:off x="2973386" y="5347020"/>
            <a:ext cx="3197228" cy="133974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099329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10; Component 1</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38216" y="1613977"/>
            <a:ext cx="8065301" cy="4767351"/>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800" b="1" dirty="0">
                <a:solidFill>
                  <a:schemeClr val="accent5">
                    <a:lumMod val="75000"/>
                  </a:schemeClr>
                </a:solidFill>
                <a:latin typeface="Century Gothic" panose="020B0502020202020204" pitchFamily="34" charset="0"/>
              </a:rPr>
              <a:t>Component 1:</a:t>
            </a:r>
            <a:r>
              <a:rPr lang="en-GB" sz="2800" dirty="0">
                <a:solidFill>
                  <a:schemeClr val="accent5">
                    <a:lumMod val="75000"/>
                  </a:schemeClr>
                </a:solidFill>
                <a:latin typeface="Century Gothic" panose="020B0502020202020204" pitchFamily="34" charset="0"/>
              </a:rPr>
              <a:t> </a:t>
            </a:r>
            <a:r>
              <a:rPr lang="en-GB" sz="2800" b="1" dirty="0">
                <a:solidFill>
                  <a:schemeClr val="accent5">
                    <a:lumMod val="75000"/>
                  </a:schemeClr>
                </a:solidFill>
                <a:latin typeface="Century Gothic" panose="020B0502020202020204" pitchFamily="34" charset="0"/>
              </a:rPr>
              <a:t>Human Lifespan Development </a:t>
            </a:r>
            <a:r>
              <a:rPr lang="en-GB" sz="2600" i="1" dirty="0">
                <a:solidFill>
                  <a:schemeClr val="accent5">
                    <a:lumMod val="75000"/>
                  </a:schemeClr>
                </a:solidFill>
                <a:latin typeface="Century Gothic" panose="020B0502020202020204" pitchFamily="34" charset="0"/>
              </a:rPr>
              <a:t>(coursework assignment assessed PSA)</a:t>
            </a:r>
          </a:p>
          <a:p>
            <a:pPr marL="0" indent="0">
              <a:buNone/>
            </a:pPr>
            <a:endParaRPr lang="en-GB" sz="500" dirty="0">
              <a:solidFill>
                <a:schemeClr val="accent5">
                  <a:lumMod val="75000"/>
                </a:schemeClr>
              </a:solidFill>
              <a:latin typeface="Century Gothic" panose="020B0502020202020204" pitchFamily="34" charset="0"/>
            </a:endParaRPr>
          </a:p>
          <a:p>
            <a:pPr marL="0" indent="0">
              <a:buNone/>
            </a:pPr>
            <a:r>
              <a:rPr lang="en-GB" sz="2600" dirty="0">
                <a:solidFill>
                  <a:schemeClr val="accent5">
                    <a:lumMod val="75000"/>
                  </a:schemeClr>
                </a:solidFill>
                <a:latin typeface="Century Gothic" panose="020B0502020202020204" pitchFamily="34" charset="0"/>
              </a:rPr>
              <a:t>How do people grow and develop throughout their lives? </a:t>
            </a:r>
          </a:p>
          <a:p>
            <a:pPr marL="0" indent="0">
              <a:buNone/>
            </a:pPr>
            <a:r>
              <a:rPr lang="en-GB" sz="2600" dirty="0">
                <a:solidFill>
                  <a:schemeClr val="accent5">
                    <a:lumMod val="75000"/>
                  </a:schemeClr>
                </a:solidFill>
                <a:latin typeface="Century Gothic" panose="020B0502020202020204" pitchFamily="34" charset="0"/>
              </a:rPr>
              <a:t>How can factors such as lifestyle choices, relationships and lifestyle events affect your growth and development? </a:t>
            </a:r>
          </a:p>
          <a:p>
            <a:pPr marL="0" indent="0">
              <a:buNone/>
            </a:pPr>
            <a:r>
              <a:rPr lang="en-GB" sz="2600" dirty="0">
                <a:solidFill>
                  <a:schemeClr val="accent5">
                    <a:lumMod val="75000"/>
                  </a:schemeClr>
                </a:solidFill>
                <a:latin typeface="Century Gothic" panose="020B0502020202020204" pitchFamily="34" charset="0"/>
              </a:rPr>
              <a:t>Different life events and how people cope</a:t>
            </a:r>
          </a:p>
          <a:p>
            <a:pPr marL="0" indent="0">
              <a:buNone/>
            </a:pPr>
            <a:endParaRPr lang="en-GB" sz="500" dirty="0">
              <a:solidFill>
                <a:schemeClr val="accent5">
                  <a:lumMod val="75000"/>
                </a:schemeClr>
              </a:solidFill>
              <a:latin typeface="Century Gothic" panose="020B0502020202020204" pitchFamily="34" charset="0"/>
            </a:endParaRPr>
          </a:p>
          <a:p>
            <a:pPr marL="0" indent="0">
              <a:buNone/>
            </a:pPr>
            <a:r>
              <a:rPr lang="en-GB" sz="2600" dirty="0">
                <a:solidFill>
                  <a:schemeClr val="accent5">
                    <a:lumMod val="75000"/>
                  </a:schemeClr>
                </a:solidFill>
                <a:latin typeface="Century Gothic" panose="020B0502020202020204" pitchFamily="34" charset="0"/>
              </a:rPr>
              <a:t>This unit will help you to understand people’s differences and those individuals who are vulnerable</a:t>
            </a:r>
          </a:p>
        </p:txBody>
      </p:sp>
    </p:spTree>
    <p:extLst>
      <p:ext uri="{BB962C8B-B14F-4D97-AF65-F5344CB8AC3E}">
        <p14:creationId xmlns:p14="http://schemas.microsoft.com/office/powerpoint/2010/main" val="349647900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10/11; Component 2</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57200" y="1500925"/>
            <a:ext cx="8065301" cy="5055383"/>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600" b="1" dirty="0">
                <a:solidFill>
                  <a:schemeClr val="accent5">
                    <a:lumMod val="75000"/>
                  </a:schemeClr>
                </a:solidFill>
                <a:latin typeface="Century Gothic" panose="020B0502020202020204" pitchFamily="34" charset="0"/>
              </a:rPr>
              <a:t>Component 2: Health and Social Services and Care Values </a:t>
            </a:r>
            <a:r>
              <a:rPr lang="en-GB" sz="2400" i="1" dirty="0">
                <a:solidFill>
                  <a:schemeClr val="accent5">
                    <a:lumMod val="75000"/>
                  </a:schemeClr>
                </a:solidFill>
                <a:latin typeface="Century Gothic" panose="020B0502020202020204" pitchFamily="34" charset="0"/>
              </a:rPr>
              <a:t>(assignment assessment PSA)</a:t>
            </a:r>
            <a:endParaRPr lang="en-GB" sz="2400" dirty="0">
              <a:solidFill>
                <a:schemeClr val="accent5">
                  <a:lumMod val="75000"/>
                </a:schemeClr>
              </a:solidFill>
              <a:latin typeface="Century Gothic" panose="020B0502020202020204" pitchFamily="34" charset="0"/>
            </a:endParaRPr>
          </a:p>
          <a:p>
            <a:pPr marL="0" indent="0">
              <a:buNone/>
            </a:pPr>
            <a:r>
              <a:rPr lang="en-GB" sz="2600" dirty="0">
                <a:solidFill>
                  <a:schemeClr val="accent5">
                    <a:lumMod val="75000"/>
                  </a:schemeClr>
                </a:solidFill>
                <a:latin typeface="Century Gothic" panose="020B0502020202020204" pitchFamily="34" charset="0"/>
              </a:rPr>
              <a:t>Health and Social Care values underpin good practice at work. This unit is about working in both health and social care settings</a:t>
            </a:r>
          </a:p>
          <a:p>
            <a:pPr marL="0" indent="0">
              <a:buNone/>
            </a:pPr>
            <a:r>
              <a:rPr lang="en-GB" sz="2600" dirty="0">
                <a:solidFill>
                  <a:schemeClr val="accent5">
                    <a:lumMod val="75000"/>
                  </a:schemeClr>
                </a:solidFill>
                <a:latin typeface="Century Gothic" panose="020B0502020202020204" pitchFamily="34" charset="0"/>
              </a:rPr>
              <a:t>You will learn about the range of services and professions as well as how the care values and care staff behaviours impact on service users in health and social care settings. </a:t>
            </a:r>
          </a:p>
          <a:p>
            <a:pPr marL="0" indent="0">
              <a:buNone/>
            </a:pPr>
            <a:r>
              <a:rPr lang="en-GB" sz="2600" dirty="0">
                <a:solidFill>
                  <a:schemeClr val="accent5">
                    <a:lumMod val="75000"/>
                  </a:schemeClr>
                </a:solidFill>
                <a:latin typeface="Century Gothic" panose="020B0502020202020204" pitchFamily="34" charset="0"/>
              </a:rPr>
              <a:t>Individuals, patients or residents, should have control of their own care and their own specific needs are met. </a:t>
            </a:r>
          </a:p>
        </p:txBody>
      </p:sp>
    </p:spTree>
    <p:extLst>
      <p:ext uri="{BB962C8B-B14F-4D97-AF65-F5344CB8AC3E}">
        <p14:creationId xmlns:p14="http://schemas.microsoft.com/office/powerpoint/2010/main" val="25792460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fontScale="85000"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Year 11; Unit (Component 3)</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57200" y="1462414"/>
            <a:ext cx="8065301" cy="5124481"/>
          </a:xfrm>
          <a:prstGeom prst="rect">
            <a:avLst/>
          </a:prstGeom>
          <a:solidFill>
            <a:schemeClr val="accent1">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2600" b="1" dirty="0">
                <a:solidFill>
                  <a:schemeClr val="accent5">
                    <a:lumMod val="75000"/>
                  </a:schemeClr>
                </a:solidFill>
                <a:latin typeface="Century Gothic" panose="020B0502020202020204" pitchFamily="34" charset="0"/>
              </a:rPr>
              <a:t>Component 3</a:t>
            </a:r>
            <a:r>
              <a:rPr lang="en-GB" sz="2600" dirty="0">
                <a:solidFill>
                  <a:schemeClr val="accent5">
                    <a:lumMod val="75000"/>
                  </a:schemeClr>
                </a:solidFill>
                <a:latin typeface="Century Gothic" panose="020B0502020202020204" pitchFamily="34" charset="0"/>
              </a:rPr>
              <a:t>: Health and well-being            </a:t>
            </a:r>
            <a:r>
              <a:rPr lang="en-GB" sz="2600" i="1" dirty="0">
                <a:solidFill>
                  <a:schemeClr val="accent5">
                    <a:lumMod val="75000"/>
                  </a:schemeClr>
                </a:solidFill>
                <a:latin typeface="Century Gothic" panose="020B0502020202020204" pitchFamily="34" charset="0"/>
              </a:rPr>
              <a:t>(exam assessed; a 2 hours exam)</a:t>
            </a:r>
            <a:endParaRPr lang="en-GB" sz="2600" dirty="0">
              <a:solidFill>
                <a:schemeClr val="accent5">
                  <a:lumMod val="75000"/>
                </a:schemeClr>
              </a:solidFill>
              <a:latin typeface="Century Gothic" panose="020B0502020202020204" pitchFamily="34" charset="0"/>
            </a:endParaRPr>
          </a:p>
          <a:p>
            <a:pPr marL="0" indent="0">
              <a:buNone/>
            </a:pPr>
            <a:r>
              <a:rPr lang="en-GB" sz="2600" dirty="0">
                <a:solidFill>
                  <a:schemeClr val="accent5">
                    <a:lumMod val="75000"/>
                  </a:schemeClr>
                </a:solidFill>
                <a:latin typeface="Century Gothic" panose="020B0502020202020204" pitchFamily="34" charset="0"/>
              </a:rPr>
              <a:t>This final unit builds on knowledge learned in</a:t>
            </a:r>
          </a:p>
          <a:p>
            <a:pPr marL="0" indent="0">
              <a:buNone/>
            </a:pPr>
            <a:r>
              <a:rPr lang="en-GB" sz="2600" dirty="0">
                <a:solidFill>
                  <a:schemeClr val="accent5">
                    <a:lumMod val="75000"/>
                  </a:schemeClr>
                </a:solidFill>
                <a:latin typeface="Century Gothic" panose="020B0502020202020204" pitchFamily="34" charset="0"/>
              </a:rPr>
              <a:t>Components 1 and 2 and enables you to be bring these together and related to a real-life situation. This will be given to you as a case study.</a:t>
            </a:r>
          </a:p>
          <a:p>
            <a:pPr marL="0" indent="0">
              <a:buNone/>
            </a:pPr>
            <a:r>
              <a:rPr lang="en-GB" sz="2600" dirty="0">
                <a:solidFill>
                  <a:schemeClr val="accent5">
                    <a:lumMod val="75000"/>
                  </a:schemeClr>
                </a:solidFill>
                <a:latin typeface="Century Gothic" panose="020B0502020202020204" pitchFamily="34" charset="0"/>
              </a:rPr>
              <a:t>You will need knowledge about a variety of health conditions and how to improve these as well as positive life style choices for the best possible health and well-being.</a:t>
            </a:r>
          </a:p>
        </p:txBody>
      </p:sp>
    </p:spTree>
    <p:extLst>
      <p:ext uri="{BB962C8B-B14F-4D97-AF65-F5344CB8AC3E}">
        <p14:creationId xmlns:p14="http://schemas.microsoft.com/office/powerpoint/2010/main" val="177641353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173BD24-AECE-47E5-AEE4-1EB884AE8D26}"/>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357613"/>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Student Responsibility</a:t>
            </a:r>
          </a:p>
        </p:txBody>
      </p:sp>
      <p:sp>
        <p:nvSpPr>
          <p:cNvPr id="8" name="Content Placeholder 2">
            <a:extLst>
              <a:ext uri="{FF2B5EF4-FFF2-40B4-BE49-F238E27FC236}">
                <a16:creationId xmlns:a16="http://schemas.microsoft.com/office/drawing/2014/main" id="{58B9A9DF-06C2-4CCB-AE23-115E6CF18237}"/>
              </a:ext>
            </a:extLst>
          </p:cNvPr>
          <p:cNvSpPr txBox="1">
            <a:spLocks/>
          </p:cNvSpPr>
          <p:nvPr/>
        </p:nvSpPr>
        <p:spPr>
          <a:xfrm>
            <a:off x="438216" y="1628801"/>
            <a:ext cx="8065301" cy="4871586"/>
          </a:xfrm>
          <a:prstGeom prst="rect">
            <a:avLst/>
          </a:prstGeom>
          <a:solidFill>
            <a:schemeClr val="accent5">
              <a:lumMod val="20000"/>
              <a:lumOff val="80000"/>
            </a:schemeClr>
          </a:solidFill>
          <a:ln w="28575">
            <a:solidFill>
              <a:srgbClr val="0070C0"/>
            </a:solidFill>
          </a:ln>
          <a:effectLst>
            <a:outerShdw blurRad="50800" dist="38100" dir="2700000" algn="tl" rotWithShape="0">
              <a:prstClr val="black">
                <a:alpha val="40000"/>
              </a:prstClr>
            </a:outerShdw>
          </a:effectLst>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GB" sz="2500" dirty="0">
              <a:solidFill>
                <a:schemeClr val="accent5">
                  <a:lumMod val="75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Students will need to have their books in every lesson. These will be kept in school for most of the time but may be sent home occasionally.</a:t>
            </a:r>
          </a:p>
          <a:p>
            <a:pPr marL="0" indent="0">
              <a:buNone/>
            </a:pPr>
            <a:r>
              <a:rPr lang="en-GB" sz="2500" dirty="0">
                <a:solidFill>
                  <a:schemeClr val="accent5">
                    <a:lumMod val="75000"/>
                  </a:schemeClr>
                </a:solidFill>
                <a:latin typeface="Century Gothic" panose="020B0502020202020204" pitchFamily="34" charset="0"/>
              </a:rPr>
              <a:t> </a:t>
            </a:r>
          </a:p>
          <a:p>
            <a:r>
              <a:rPr lang="en-GB" sz="2500" dirty="0">
                <a:solidFill>
                  <a:schemeClr val="accent5">
                    <a:lumMod val="75000"/>
                  </a:schemeClr>
                </a:solidFill>
                <a:latin typeface="Century Gothic" panose="020B0502020202020204" pitchFamily="34" charset="0"/>
              </a:rPr>
              <a:t>All homework will be set on teams and recorded on MCAS.</a:t>
            </a:r>
          </a:p>
          <a:p>
            <a:endParaRPr lang="en-GB" sz="2500" dirty="0">
              <a:solidFill>
                <a:schemeClr val="accent5">
                  <a:lumMod val="75000"/>
                </a:schemeClr>
              </a:solidFill>
              <a:latin typeface="Century Gothic" panose="020B0502020202020204" pitchFamily="34" charset="0"/>
            </a:endParaRPr>
          </a:p>
          <a:p>
            <a:r>
              <a:rPr lang="en-GB" sz="2500" dirty="0">
                <a:solidFill>
                  <a:schemeClr val="accent5">
                    <a:lumMod val="75000"/>
                  </a:schemeClr>
                </a:solidFill>
                <a:latin typeface="Century Gothic" panose="020B0502020202020204" pitchFamily="34" charset="0"/>
              </a:rPr>
              <a:t>If you are absent from lessons, you will be expected to catch up your notes in your own time.</a:t>
            </a:r>
          </a:p>
          <a:p>
            <a:pPr marL="0" indent="0">
              <a:buNone/>
            </a:pPr>
            <a:endParaRPr lang="en-GB" sz="2500" b="1"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253866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45777E5-F87D-4A8E-96DB-DFC8D9042561}"/>
              </a:ext>
            </a:extLst>
          </p:cNvPr>
          <p:cNvSpPr txBox="1"/>
          <p:nvPr/>
        </p:nvSpPr>
        <p:spPr>
          <a:xfrm>
            <a:off x="0" y="58178"/>
            <a:ext cx="9144000" cy="6799822"/>
          </a:xfrm>
          <a:prstGeom prst="rect">
            <a:avLst/>
          </a:prstGeom>
          <a:noFill/>
          <a:ln w="57150">
            <a:solidFill>
              <a:srgbClr val="0070C0"/>
            </a:solidFill>
          </a:ln>
        </p:spPr>
        <p:txBody>
          <a:bodyPr wrap="square" rtlCol="0">
            <a:spAutoFit/>
          </a:bodyPr>
          <a:lstStyle/>
          <a:p>
            <a:endParaRPr lang="en-GB" dirty="0"/>
          </a:p>
        </p:txBody>
      </p:sp>
      <p:sp>
        <p:nvSpPr>
          <p:cNvPr id="11" name="TextBox 10">
            <a:extLst>
              <a:ext uri="{FF2B5EF4-FFF2-40B4-BE49-F238E27FC236}">
                <a16:creationId xmlns:a16="http://schemas.microsoft.com/office/drawing/2014/main" id="{06243DA6-482A-4678-BE12-C09FE37A069C}"/>
              </a:ext>
            </a:extLst>
          </p:cNvPr>
          <p:cNvSpPr txBox="1"/>
          <p:nvPr/>
        </p:nvSpPr>
        <p:spPr>
          <a:xfrm>
            <a:off x="215516" y="188640"/>
            <a:ext cx="8712968" cy="6480720"/>
          </a:xfrm>
          <a:prstGeom prst="rect">
            <a:avLst/>
          </a:prstGeom>
          <a:noFill/>
          <a:ln w="76200">
            <a:solidFill>
              <a:srgbClr val="00B0F0"/>
            </a:solidFill>
          </a:ln>
        </p:spPr>
        <p:txBody>
          <a:bodyPr wrap="square" rtlCol="0">
            <a:spAutoFit/>
          </a:bodyPr>
          <a:lstStyle/>
          <a:p>
            <a:endParaRPr lang="en-GB" dirty="0"/>
          </a:p>
        </p:txBody>
      </p:sp>
      <p:sp>
        <p:nvSpPr>
          <p:cNvPr id="6" name="Title 1">
            <a:extLst>
              <a:ext uri="{FF2B5EF4-FFF2-40B4-BE49-F238E27FC236}">
                <a16:creationId xmlns:a16="http://schemas.microsoft.com/office/drawing/2014/main" id="{8C6A4F45-E268-48CD-B770-CF7C1A84B4DC}"/>
              </a:ext>
            </a:extLst>
          </p:cNvPr>
          <p:cNvSpPr txBox="1">
            <a:spLocks/>
          </p:cNvSpPr>
          <p:nvPr/>
        </p:nvSpPr>
        <p:spPr>
          <a:xfrm>
            <a:off x="457200" y="406599"/>
            <a:ext cx="8075240" cy="934169"/>
          </a:xfrm>
          <a:prstGeom prst="rect">
            <a:avLst/>
          </a:prstGeom>
          <a:solidFill>
            <a:schemeClr val="accent5">
              <a:lumMod val="20000"/>
              <a:lumOff val="80000"/>
            </a:schemeClr>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sz="5000" b="1" dirty="0">
                <a:solidFill>
                  <a:schemeClr val="accent5">
                    <a:lumMod val="75000"/>
                  </a:schemeClr>
                </a:solidFill>
                <a:latin typeface="Century Gothic" panose="020B0502020202020204" pitchFamily="34" charset="0"/>
              </a:rPr>
              <a:t>A Visual Overview</a:t>
            </a:r>
          </a:p>
        </p:txBody>
      </p:sp>
      <p:pic>
        <p:nvPicPr>
          <p:cNvPr id="8" name="Picture 7">
            <a:extLst>
              <a:ext uri="{FF2B5EF4-FFF2-40B4-BE49-F238E27FC236}">
                <a16:creationId xmlns:a16="http://schemas.microsoft.com/office/drawing/2014/main" id="{C3120715-1B14-43E6-9040-9B40BB067FFB}"/>
              </a:ext>
            </a:extLst>
          </p:cNvPr>
          <p:cNvPicPr/>
          <p:nvPr/>
        </p:nvPicPr>
        <p:blipFill rotWithShape="1">
          <a:blip r:embed="rId3"/>
          <a:srcRect l="21720" t="21914" r="22824" b="9888"/>
          <a:stretch/>
        </p:blipFill>
        <p:spPr bwMode="auto">
          <a:xfrm>
            <a:off x="890905" y="1459984"/>
            <a:ext cx="7362190" cy="5090160"/>
          </a:xfrm>
          <a:prstGeom prst="rect">
            <a:avLst/>
          </a:prstGeom>
          <a:ln>
            <a:noFill/>
          </a:ln>
          <a:extLst>
            <a:ext uri="{53640926-AAD7-44D8-BBD7-CCE9431645EC}">
              <a14:shadowObscured xmlns:a14="http://schemas.microsoft.com/office/drawing/2010/main"/>
            </a:ext>
          </a:extLst>
        </p:spPr>
      </p:pic>
      <p:sp>
        <p:nvSpPr>
          <p:cNvPr id="2" name="TextBox 1">
            <a:extLst>
              <a:ext uri="{FF2B5EF4-FFF2-40B4-BE49-F238E27FC236}">
                <a16:creationId xmlns:a16="http://schemas.microsoft.com/office/drawing/2014/main" id="{B7E1E036-2036-5328-B7D8-2EBD528D56CD}"/>
              </a:ext>
            </a:extLst>
          </p:cNvPr>
          <p:cNvSpPr txBox="1"/>
          <p:nvPr/>
        </p:nvSpPr>
        <p:spPr>
          <a:xfrm>
            <a:off x="2123728" y="2780928"/>
            <a:ext cx="2192762" cy="276999"/>
          </a:xfrm>
          <a:prstGeom prst="rect">
            <a:avLst/>
          </a:prstGeom>
          <a:solidFill>
            <a:schemeClr val="accent6">
              <a:lumMod val="40000"/>
              <a:lumOff val="60000"/>
            </a:schemeClr>
          </a:solidFill>
        </p:spPr>
        <p:txBody>
          <a:bodyPr wrap="square" rtlCol="0">
            <a:spAutoFit/>
          </a:bodyPr>
          <a:lstStyle/>
          <a:p>
            <a:r>
              <a:rPr lang="en-GB" sz="1200" b="1" dirty="0"/>
              <a:t>Component 1 – Sept - May</a:t>
            </a:r>
          </a:p>
        </p:txBody>
      </p:sp>
      <p:sp>
        <p:nvSpPr>
          <p:cNvPr id="3" name="TextBox 2">
            <a:extLst>
              <a:ext uri="{FF2B5EF4-FFF2-40B4-BE49-F238E27FC236}">
                <a16:creationId xmlns:a16="http://schemas.microsoft.com/office/drawing/2014/main" id="{7B8FB317-D519-9123-C00E-0734F00B3D44}"/>
              </a:ext>
            </a:extLst>
          </p:cNvPr>
          <p:cNvSpPr txBox="1"/>
          <p:nvPr/>
        </p:nvSpPr>
        <p:spPr>
          <a:xfrm>
            <a:off x="2123728" y="4496259"/>
            <a:ext cx="2083094" cy="276999"/>
          </a:xfrm>
          <a:prstGeom prst="rect">
            <a:avLst/>
          </a:prstGeom>
          <a:solidFill>
            <a:schemeClr val="accent6">
              <a:lumMod val="40000"/>
              <a:lumOff val="60000"/>
            </a:schemeClr>
          </a:solidFill>
        </p:spPr>
        <p:txBody>
          <a:bodyPr wrap="square" rtlCol="0">
            <a:spAutoFit/>
          </a:bodyPr>
          <a:lstStyle/>
          <a:p>
            <a:r>
              <a:rPr lang="en-GB" sz="1200" b="1" dirty="0"/>
              <a:t>Component 2 – May - July</a:t>
            </a:r>
          </a:p>
        </p:txBody>
      </p:sp>
      <p:sp>
        <p:nvSpPr>
          <p:cNvPr id="4" name="TextBox 3">
            <a:extLst>
              <a:ext uri="{FF2B5EF4-FFF2-40B4-BE49-F238E27FC236}">
                <a16:creationId xmlns:a16="http://schemas.microsoft.com/office/drawing/2014/main" id="{32EED7D8-B816-03B9-3E26-873A62342244}"/>
              </a:ext>
            </a:extLst>
          </p:cNvPr>
          <p:cNvSpPr txBox="1"/>
          <p:nvPr/>
        </p:nvSpPr>
        <p:spPr>
          <a:xfrm>
            <a:off x="5148064" y="4653136"/>
            <a:ext cx="720080" cy="369332"/>
          </a:xfrm>
          <a:prstGeom prst="rect">
            <a:avLst/>
          </a:prstGeom>
          <a:solidFill>
            <a:srgbClr val="92D050"/>
          </a:solidFill>
        </p:spPr>
        <p:txBody>
          <a:bodyPr wrap="square" rtlCol="0">
            <a:spAutoFit/>
          </a:bodyPr>
          <a:lstStyle/>
          <a:p>
            <a:endParaRPr lang="en-GB" dirty="0"/>
          </a:p>
        </p:txBody>
      </p:sp>
      <p:sp>
        <p:nvSpPr>
          <p:cNvPr id="5" name="TextBox 4">
            <a:extLst>
              <a:ext uri="{FF2B5EF4-FFF2-40B4-BE49-F238E27FC236}">
                <a16:creationId xmlns:a16="http://schemas.microsoft.com/office/drawing/2014/main" id="{F66146D4-5B73-D91F-3694-6133608624D6}"/>
              </a:ext>
            </a:extLst>
          </p:cNvPr>
          <p:cNvSpPr txBox="1"/>
          <p:nvPr/>
        </p:nvSpPr>
        <p:spPr>
          <a:xfrm>
            <a:off x="7092280" y="4620870"/>
            <a:ext cx="720080" cy="369332"/>
          </a:xfrm>
          <a:prstGeom prst="rect">
            <a:avLst/>
          </a:prstGeom>
          <a:solidFill>
            <a:srgbClr val="92D050"/>
          </a:solidFill>
        </p:spPr>
        <p:txBody>
          <a:bodyPr wrap="square" rtlCol="0">
            <a:spAutoFit/>
          </a:bodyPr>
          <a:lstStyle/>
          <a:p>
            <a:endParaRPr lang="en-GB" dirty="0"/>
          </a:p>
        </p:txBody>
      </p:sp>
    </p:spTree>
    <p:extLst>
      <p:ext uri="{BB962C8B-B14F-4D97-AF65-F5344CB8AC3E}">
        <p14:creationId xmlns:p14="http://schemas.microsoft.com/office/powerpoint/2010/main" val="1049862640"/>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83801BBF3D6349984C67F7E45A2B70" ma:contentTypeVersion="0" ma:contentTypeDescription="Create a new document." ma:contentTypeScope="" ma:versionID="bdc9407cbaa881f1e2955dc8f35a976e">
  <xsd:schema xmlns:xsd="http://www.w3.org/2001/XMLSchema" xmlns:xs="http://www.w3.org/2001/XMLSchema" xmlns:p="http://schemas.microsoft.com/office/2006/metadata/properties" targetNamespace="http://schemas.microsoft.com/office/2006/metadata/properties" ma:root="true" ma:fieldsID="b34f15b030d40ffca33e4aeb8eb001f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D8D368-BCA0-4D65-BA01-3B44F55516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41503658-188F-471B-9A65-7AC980E04573}">
  <ds:schemaRefs>
    <ds:schemaRef ds:uri="http://schemas.microsoft.com/sharepoint/v3/contenttype/forms"/>
  </ds:schemaRefs>
</ds:datastoreItem>
</file>

<file path=customXml/itemProps3.xml><?xml version="1.0" encoding="utf-8"?>
<ds:datastoreItem xmlns:ds="http://schemas.openxmlformats.org/officeDocument/2006/customXml" ds:itemID="{EC5800A2-18CB-497C-9507-5D2ED5959481}">
  <ds:schemaRefs>
    <ds:schemaRef ds:uri="http://purl.org/dc/elements/1.1/"/>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7751</TotalTime>
  <Words>705</Words>
  <Application>Microsoft Office PowerPoint</Application>
  <PresentationFormat>On-screen Show (4:3)</PresentationFormat>
  <Paragraphs>75</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Office Theme</vt:lpstr>
      <vt:lpstr>Health &amp; Social Care BTEC Level 1/2 Tech Award </vt:lpstr>
      <vt:lpstr>  Qualification Structure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jontypearce</dc:creator>
  <cp:lastModifiedBy>Cheryl Marshallsay</cp:lastModifiedBy>
  <cp:revision>158</cp:revision>
  <cp:lastPrinted>2017-06-23T19:07:56Z</cp:lastPrinted>
  <dcterms:created xsi:type="dcterms:W3CDTF">2012-04-28T17:18:27Z</dcterms:created>
  <dcterms:modified xsi:type="dcterms:W3CDTF">2026-01-30T10:12:54Z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0x0101001C83801BBF3D6349984C67F7E45A2B70</vt:lpwstr>
  </property>
</Properties>
</file>