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2" r:id="rId4"/>
  </p:sldMasterIdLst>
  <p:sldIdLst>
    <p:sldId id="256" r:id="rId5"/>
    <p:sldId id="276" r:id="rId6"/>
    <p:sldId id="277" r:id="rId7"/>
    <p:sldId id="278" r:id="rId8"/>
    <p:sldId id="279" r:id="rId9"/>
    <p:sldId id="28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071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C6B4A9-1611-4792-9094-5F34BCA07E0B}" type="datetimeFigureOut">
              <a:rPr lang="en-US" smtClean="0"/>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21875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876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9437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1624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712588-04B1-427B-82EE-E8DB90309F08}"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91339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7058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676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978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06408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3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989050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8238"/>
            <a:ext cx="12192000" cy="6886832"/>
            <a:chOff x="0" y="-8238"/>
            <a:chExt cx="12192000" cy="6886832"/>
          </a:xfrm>
        </p:grpSpPr>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0" y="-8238"/>
              <a:ext cx="12192000" cy="3410465"/>
            </a:xfrm>
            <a:prstGeom prst="rect">
              <a:avLst/>
            </a:prstGeom>
          </p:spPr>
        </p:pic>
        <p:grpSp>
          <p:nvGrpSpPr>
            <p:cNvPr id="7" name="Group 6"/>
            <p:cNvGrpSpPr/>
            <p:nvPr/>
          </p:nvGrpSpPr>
          <p:grpSpPr>
            <a:xfrm>
              <a:off x="0" y="181232"/>
              <a:ext cx="12183761" cy="6697362"/>
              <a:chOff x="0" y="181232"/>
              <a:chExt cx="12183761" cy="6697362"/>
            </a:xfrm>
          </p:grpSpPr>
          <p:sp>
            <p:nvSpPr>
              <p:cNvPr id="8" name="Rectangle 7"/>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Rectangle 8"/>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grpSp>
      <p:sp>
        <p:nvSpPr>
          <p:cNvPr id="2" name="Title 1"/>
          <p:cNvSpPr>
            <a:spLocks noGrp="1"/>
          </p:cNvSpPr>
          <p:nvPr>
            <p:ph type="ctrTitle"/>
          </p:nvPr>
        </p:nvSpPr>
        <p:spPr>
          <a:xfrm>
            <a:off x="1332499" y="4711720"/>
            <a:ext cx="9897996" cy="1646302"/>
          </a:xfrm>
        </p:spPr>
        <p:txBody>
          <a:bodyPr>
            <a:normAutofit fontScale="90000"/>
          </a:bodyPr>
          <a:lstStyle/>
          <a:p>
            <a:r>
              <a:rPr lang="en-GB" sz="6700" b="1" dirty="0"/>
              <a:t>BTEC Health and Social Care (Level 2)</a:t>
            </a:r>
            <a:br>
              <a:rPr lang="en-GB" sz="9600" b="1" dirty="0"/>
            </a:br>
            <a:r>
              <a:rPr lang="en-GB" sz="4800" b="1" dirty="0"/>
              <a:t>at Caistor Yarborough Academy</a:t>
            </a:r>
            <a:br>
              <a:rPr lang="en-GB" sz="4800" dirty="0"/>
            </a:br>
            <a:r>
              <a:rPr lang="en-GB" sz="4900" dirty="0">
                <a:solidFill>
                  <a:schemeClr val="accent1"/>
                </a:solidFill>
              </a:rPr>
              <a:t>Year 11 Overview for Parents</a:t>
            </a:r>
            <a:endParaRPr lang="en-GB" sz="4400" dirty="0">
              <a:solidFill>
                <a:schemeClr val="accent1"/>
              </a:solidFill>
            </a:endParaRPr>
          </a:p>
        </p:txBody>
      </p:sp>
    </p:spTree>
    <p:extLst>
      <p:ext uri="{BB962C8B-B14F-4D97-AF65-F5344CB8AC3E}">
        <p14:creationId xmlns:p14="http://schemas.microsoft.com/office/powerpoint/2010/main" val="1831068826"/>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A79B8-8901-0B9C-62A3-64EB0A13052D}"/>
            </a:ext>
          </a:extLst>
        </p:cNvPr>
        <p:cNvGrpSpPr/>
        <p:nvPr/>
      </p:nvGrpSpPr>
      <p:grpSpPr>
        <a:xfrm>
          <a:off x="0" y="0"/>
          <a:ext cx="0" cy="0"/>
          <a:chOff x="0" y="0"/>
          <a:chExt cx="0" cy="0"/>
        </a:xfrm>
      </p:grpSpPr>
      <p:pic>
        <p:nvPicPr>
          <p:cNvPr id="1026" name="Picture 2" descr="Health &amp; Social Care - St Thomas More College">
            <a:extLst>
              <a:ext uri="{FF2B5EF4-FFF2-40B4-BE49-F238E27FC236}">
                <a16:creationId xmlns:a16="http://schemas.microsoft.com/office/drawing/2014/main" id="{6E1BB3FB-DBD6-1EB1-D741-A70D14E20B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4543" y="3429000"/>
            <a:ext cx="8214671" cy="2998355"/>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a:extLst>
              <a:ext uri="{FF2B5EF4-FFF2-40B4-BE49-F238E27FC236}">
                <a16:creationId xmlns:a16="http://schemas.microsoft.com/office/drawing/2014/main" id="{18CB604F-2AD7-D9BF-3EBC-0EAD46BA2CC7}"/>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5A8FB64E-495B-6492-BA6E-B1AA92F906A7}"/>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A9EC8A63-DDA3-B980-8A4F-8911BC03B676}"/>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30D2C048-3429-04B9-0475-D2F39FB912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6EEC2226-C58F-6EED-33E7-F2F8E7B5AFF2}"/>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3487FA79-5DE3-DDCB-AA7D-1CC973C73819}"/>
              </a:ext>
            </a:extLst>
          </p:cNvPr>
          <p:cNvSpPr>
            <a:spLocks noGrp="1"/>
          </p:cNvSpPr>
          <p:nvPr>
            <p:ph type="title"/>
          </p:nvPr>
        </p:nvSpPr>
        <p:spPr>
          <a:xfrm>
            <a:off x="3069040" y="434137"/>
            <a:ext cx="6045679" cy="1325563"/>
          </a:xfrm>
        </p:spPr>
        <p:txBody>
          <a:bodyPr/>
          <a:lstStyle/>
          <a:p>
            <a:r>
              <a:rPr lang="en-GB" dirty="0"/>
              <a:t>Component 3 Preparation</a:t>
            </a:r>
          </a:p>
        </p:txBody>
      </p:sp>
      <p:sp>
        <p:nvSpPr>
          <p:cNvPr id="3" name="TextBox 2">
            <a:extLst>
              <a:ext uri="{FF2B5EF4-FFF2-40B4-BE49-F238E27FC236}">
                <a16:creationId xmlns:a16="http://schemas.microsoft.com/office/drawing/2014/main" id="{4B43E8CF-83C3-7557-3F06-87522CD376EE}"/>
              </a:ext>
            </a:extLst>
          </p:cNvPr>
          <p:cNvSpPr txBox="1"/>
          <p:nvPr/>
        </p:nvSpPr>
        <p:spPr>
          <a:xfrm>
            <a:off x="3044598" y="1759700"/>
            <a:ext cx="6094562" cy="1491434"/>
          </a:xfrm>
          <a:prstGeom prst="rect">
            <a:avLst/>
          </a:prstGeom>
          <a:noFill/>
        </p:spPr>
        <p:txBody>
          <a:bodyPr wrap="square">
            <a:spAutoFit/>
          </a:bodyPr>
          <a:lstStyle/>
          <a:p>
            <a:pPr algn="ctr">
              <a:lnSpc>
                <a:spcPct val="115000"/>
              </a:lnSpc>
              <a:spcAft>
                <a:spcPts val="1000"/>
              </a:spcAft>
              <a:buNone/>
            </a:pPr>
            <a:r>
              <a:rPr lang="en-US" sz="1600" dirty="0">
                <a:effectLst/>
                <a:ea typeface="MS Mincho" panose="02020609040205080304" pitchFamily="49" charset="-128"/>
                <a:cs typeface="Times New Roman" panose="02020603050405020304" pitchFamily="18" charset="0"/>
              </a:rPr>
              <a:t>Your child is currently completing the BTEC Tech Award in Health and Social Care (Level 2) qualification. Students are now working on Component 2: Health and Social Care Services and Values,  and will soon begin preparing for their final externally assessed unit – </a:t>
            </a:r>
            <a:r>
              <a:rPr lang="en-US" sz="1600" b="1" dirty="0">
                <a:effectLst/>
                <a:ea typeface="MS Mincho" panose="02020609040205080304" pitchFamily="49" charset="-128"/>
                <a:cs typeface="Times New Roman" panose="02020603050405020304" pitchFamily="18" charset="0"/>
              </a:rPr>
              <a:t>Component 3: Health and Wellbeing.</a:t>
            </a:r>
            <a:endParaRPr lang="en-GB" sz="1600" b="1" dirty="0">
              <a:effectLst/>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916101397"/>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1F6D3-901D-585B-108D-A779240125D4}"/>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6A23A8EE-C433-839B-876D-BD5A2C70B58B}"/>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19B7E94B-C5F6-8D20-8B38-4DE1C97ED89E}"/>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C7A3CF3E-5E27-5C25-2C88-2E37A1EDB601}"/>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730388A5-DDF8-21AB-E337-8D30E9523F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4EEE5074-2ECB-7334-2A91-C65D7EE9CA5C}"/>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2439B095-1998-FC24-C4BF-502BE3CC49CF}"/>
              </a:ext>
            </a:extLst>
          </p:cNvPr>
          <p:cNvSpPr>
            <a:spLocks noGrp="1"/>
          </p:cNvSpPr>
          <p:nvPr>
            <p:ph type="title"/>
          </p:nvPr>
        </p:nvSpPr>
        <p:spPr>
          <a:xfrm>
            <a:off x="3002012" y="443662"/>
            <a:ext cx="6179735" cy="1325563"/>
          </a:xfrm>
        </p:spPr>
        <p:txBody>
          <a:bodyPr/>
          <a:lstStyle/>
          <a:p>
            <a:r>
              <a:rPr lang="en-GB" dirty="0"/>
              <a:t>About Component 3 (40%)</a:t>
            </a:r>
          </a:p>
        </p:txBody>
      </p:sp>
      <p:sp>
        <p:nvSpPr>
          <p:cNvPr id="9" name="TextBox 8">
            <a:extLst>
              <a:ext uri="{FF2B5EF4-FFF2-40B4-BE49-F238E27FC236}">
                <a16:creationId xmlns:a16="http://schemas.microsoft.com/office/drawing/2014/main" id="{E22910B6-061B-85C1-D449-70750AFAE581}"/>
              </a:ext>
            </a:extLst>
          </p:cNvPr>
          <p:cNvSpPr txBox="1"/>
          <p:nvPr/>
        </p:nvSpPr>
        <p:spPr>
          <a:xfrm>
            <a:off x="2174231" y="1769225"/>
            <a:ext cx="7835295" cy="4725140"/>
          </a:xfrm>
          <a:prstGeom prst="rect">
            <a:avLst/>
          </a:prstGeom>
          <a:noFill/>
        </p:spPr>
        <p:txBody>
          <a:bodyPr wrap="square">
            <a:spAutoFit/>
          </a:bodyPr>
          <a:lstStyle/>
          <a:p>
            <a:pPr algn="ctr">
              <a:lnSpc>
                <a:spcPct val="115000"/>
              </a:lnSpc>
              <a:spcAft>
                <a:spcPts val="1000"/>
              </a:spcAft>
              <a:buNone/>
            </a:pPr>
            <a:r>
              <a:rPr lang="en-US" sz="1600" dirty="0">
                <a:effectLst/>
                <a:latin typeface="Calibri" panose="020F0502020204030204" pitchFamily="34" charset="0"/>
                <a:ea typeface="Calibri" panose="020F0502020204030204" pitchFamily="34" charset="0"/>
                <a:cs typeface="Calibri" panose="020F0502020204030204" pitchFamily="34" charset="0"/>
              </a:rPr>
              <a:t>This final component is an examined unit, worth 40% of the overall qualification grade. The exam will take place in January, and success in this component will determine their final grade. If a student does not achieve a pass grade, they will have the opportunity to retake the exam in June.</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buNone/>
            </a:pPr>
            <a:r>
              <a:rPr lang="en-US" sz="1600" b="1" dirty="0">
                <a:effectLst/>
                <a:latin typeface="Calibri" panose="020F0502020204030204" pitchFamily="34" charset="0"/>
                <a:ea typeface="Calibri" panose="020F0502020204030204" pitchFamily="34" charset="0"/>
                <a:cs typeface="Calibri" panose="020F0502020204030204" pitchFamily="34" charset="0"/>
              </a:rPr>
              <a:t>Component 3 requires students to:</a:t>
            </a:r>
          </a:p>
          <a:p>
            <a:pPr marL="285750" indent="-285750">
              <a:lnSpc>
                <a:spcPct val="115000"/>
              </a:lnSpc>
              <a:spcAft>
                <a:spcPts val="1000"/>
              </a:spcAft>
              <a:buFont typeface="Arial" panose="020B0604020202020204" pitchFamily="34" charset="0"/>
              <a:buChar char="•"/>
            </a:pPr>
            <a:r>
              <a:rPr lang="en-US" sz="1600" dirty="0"/>
              <a:t>Interpret and </a:t>
            </a:r>
            <a:r>
              <a:rPr lang="en-US" sz="1600" dirty="0" err="1"/>
              <a:t>analyse</a:t>
            </a:r>
            <a:r>
              <a:rPr lang="en-US" sz="1600" dirty="0"/>
              <a:t> health and wellbeing data</a:t>
            </a:r>
          </a:p>
          <a:p>
            <a:pPr marL="285750" indent="-285750">
              <a:lnSpc>
                <a:spcPct val="115000"/>
              </a:lnSpc>
              <a:spcAft>
                <a:spcPts val="1000"/>
              </a:spcAft>
              <a:buFont typeface="Arial" panose="020B0604020202020204" pitchFamily="34" charset="0"/>
              <a:buChar char="•"/>
            </a:pPr>
            <a:r>
              <a:rPr lang="en-US" sz="1600" dirty="0"/>
              <a:t>Design and justify health improvement plans</a:t>
            </a:r>
          </a:p>
          <a:p>
            <a:pPr marL="285750" indent="-285750">
              <a:lnSpc>
                <a:spcPct val="115000"/>
              </a:lnSpc>
              <a:spcAft>
                <a:spcPts val="1000"/>
              </a:spcAft>
              <a:buFont typeface="Arial" panose="020B0604020202020204" pitchFamily="34" charset="0"/>
              <a:buChar char="•"/>
            </a:pPr>
            <a:r>
              <a:rPr lang="en-US" sz="1600" dirty="0"/>
              <a:t>Apply knowledge of health and lifestyle factors, barriers to care, and recommended actions</a:t>
            </a:r>
          </a:p>
          <a:p>
            <a:pPr marL="285750" indent="-285750">
              <a:lnSpc>
                <a:spcPct val="115000"/>
              </a:lnSpc>
              <a:spcAft>
                <a:spcPts val="1000"/>
              </a:spcAft>
              <a:buFont typeface="Arial" panose="020B0604020202020204" pitchFamily="34" charset="0"/>
              <a:buChar char="•"/>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en-US" dirty="0"/>
              <a:t>This component draws upon everything covered in Components 1 and 2, so consistent attendance, participation, and revision are essential.</a:t>
            </a:r>
            <a:endParaRPr lang="en-GB" dirty="0"/>
          </a:p>
          <a:p>
            <a:pPr>
              <a:lnSpc>
                <a:spcPct val="115000"/>
              </a:lnSpc>
              <a:spcAft>
                <a:spcPts val="1000"/>
              </a:spcAft>
            </a:pP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926792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A9BDA-83C4-DC81-009D-3C8F5AFFB886}"/>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895233D3-1BC2-EEF4-9A0B-CA901561925A}"/>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B38FF598-07B8-4FDC-064E-A50BBF1F03AB}"/>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30B460DE-E76A-8E07-A239-6359EA4C31F7}"/>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4DF4701C-261A-C0F3-3AF4-0D1F11BBDE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4425A044-0E4A-E4D8-BCDD-C408004A5B80}"/>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5240B1EC-8153-BBD9-FB79-842033A6BAF5}"/>
              </a:ext>
            </a:extLst>
          </p:cNvPr>
          <p:cNvSpPr>
            <a:spLocks noGrp="1"/>
          </p:cNvSpPr>
          <p:nvPr>
            <p:ph type="title"/>
          </p:nvPr>
        </p:nvSpPr>
        <p:spPr>
          <a:xfrm>
            <a:off x="2373903" y="443662"/>
            <a:ext cx="7435950" cy="1325563"/>
          </a:xfrm>
        </p:spPr>
        <p:txBody>
          <a:bodyPr/>
          <a:lstStyle/>
          <a:p>
            <a:r>
              <a:rPr lang="en-GB" dirty="0"/>
              <a:t>Revision and Independent Study</a:t>
            </a:r>
          </a:p>
        </p:txBody>
      </p:sp>
      <p:sp>
        <p:nvSpPr>
          <p:cNvPr id="9" name="TextBox 8">
            <a:extLst>
              <a:ext uri="{FF2B5EF4-FFF2-40B4-BE49-F238E27FC236}">
                <a16:creationId xmlns:a16="http://schemas.microsoft.com/office/drawing/2014/main" id="{E935C9DC-3DA4-B493-596A-71B42BD64BB7}"/>
              </a:ext>
            </a:extLst>
          </p:cNvPr>
          <p:cNvSpPr txBox="1"/>
          <p:nvPr/>
        </p:nvSpPr>
        <p:spPr>
          <a:xfrm>
            <a:off x="2174231" y="1769225"/>
            <a:ext cx="7835295" cy="2287549"/>
          </a:xfrm>
          <a:prstGeom prst="rect">
            <a:avLst/>
          </a:prstGeom>
          <a:noFill/>
        </p:spPr>
        <p:txBody>
          <a:bodyPr wrap="square">
            <a:spAutoFit/>
          </a:bodyPr>
          <a:lstStyle/>
          <a:p>
            <a:pPr algn="ctr">
              <a:lnSpc>
                <a:spcPct val="115000"/>
              </a:lnSpc>
              <a:spcAft>
                <a:spcPts val="1000"/>
              </a:spcAft>
            </a:pPr>
            <a:r>
              <a:rPr lang="en-US" sz="1600" dirty="0"/>
              <a:t>To support revision and exam preparation, students are expected to revise both in school and at home, using a range of materials and teacher guidance. In addition, there will be:</a:t>
            </a:r>
          </a:p>
          <a:p>
            <a:pPr marL="285750" indent="-285750">
              <a:lnSpc>
                <a:spcPct val="115000"/>
              </a:lnSpc>
              <a:spcAft>
                <a:spcPts val="1000"/>
              </a:spcAft>
              <a:buFont typeface="Arial" panose="020B0604020202020204" pitchFamily="34" charset="0"/>
              <a:buChar char="•"/>
            </a:pPr>
            <a:r>
              <a:rPr lang="en-GB" sz="1600" dirty="0"/>
              <a:t>Tuesday lunchtime catch-up/revision sessions available for all students</a:t>
            </a:r>
          </a:p>
          <a:p>
            <a:pPr marL="285750" indent="-285750">
              <a:lnSpc>
                <a:spcPct val="115000"/>
              </a:lnSpc>
              <a:spcAft>
                <a:spcPts val="1000"/>
              </a:spcAft>
              <a:buFont typeface="Arial" panose="020B0604020202020204" pitchFamily="34" charset="0"/>
              <a:buChar char="•"/>
            </a:pPr>
            <a:r>
              <a:rPr lang="en-GB" sz="1600" dirty="0"/>
              <a:t>Directed independent revision tasks set weekly to complete at home</a:t>
            </a:r>
          </a:p>
          <a:p>
            <a:pPr marL="285750" indent="-285750">
              <a:lnSpc>
                <a:spcPct val="115000"/>
              </a:lnSpc>
              <a:spcAft>
                <a:spcPts val="1000"/>
              </a:spcAft>
              <a:buFont typeface="Arial" panose="020B0604020202020204" pitchFamily="34" charset="0"/>
              <a:buChar char="•"/>
            </a:pPr>
            <a:r>
              <a:rPr lang="en-GB" sz="1600" b="1" dirty="0">
                <a:solidFill>
                  <a:schemeClr val="accent1"/>
                </a:solidFill>
              </a:rPr>
              <a:t>https://www.tutor2u.net/hsc</a:t>
            </a:r>
          </a:p>
          <a:p>
            <a:pPr algn="ctr">
              <a:lnSpc>
                <a:spcPct val="115000"/>
              </a:lnSpc>
              <a:spcAft>
                <a:spcPts val="1000"/>
              </a:spcAft>
            </a:pP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7164039"/>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F4505-9864-FF63-2185-8F0BE8C46B2B}"/>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1EEB312E-2F5C-92C5-9CCA-331488110C53}"/>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E573CA43-CB51-40BB-0938-7A5BE4C9811C}"/>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9C2E08B0-CC30-B4C0-9782-5CDE5A82EC79}"/>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50AE87F7-B884-F944-8F58-002AE857B5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2F1E8F80-AACC-DC98-B02F-9C1AA8A8662D}"/>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48749EF9-5F90-2856-3023-709639880A98}"/>
              </a:ext>
            </a:extLst>
          </p:cNvPr>
          <p:cNvSpPr>
            <a:spLocks noGrp="1"/>
          </p:cNvSpPr>
          <p:nvPr>
            <p:ph type="title"/>
          </p:nvPr>
        </p:nvSpPr>
        <p:spPr>
          <a:xfrm>
            <a:off x="4169007" y="443662"/>
            <a:ext cx="3845742" cy="1325563"/>
          </a:xfrm>
        </p:spPr>
        <p:txBody>
          <a:bodyPr/>
          <a:lstStyle/>
          <a:p>
            <a:r>
              <a:rPr lang="en-GB" dirty="0"/>
              <a:t>Key Information</a:t>
            </a:r>
          </a:p>
        </p:txBody>
      </p:sp>
      <p:sp>
        <p:nvSpPr>
          <p:cNvPr id="9" name="TextBox 8">
            <a:extLst>
              <a:ext uri="{FF2B5EF4-FFF2-40B4-BE49-F238E27FC236}">
                <a16:creationId xmlns:a16="http://schemas.microsoft.com/office/drawing/2014/main" id="{8E162471-2737-8F8C-9A17-74C0EF33BA00}"/>
              </a:ext>
            </a:extLst>
          </p:cNvPr>
          <p:cNvSpPr txBox="1"/>
          <p:nvPr/>
        </p:nvSpPr>
        <p:spPr>
          <a:xfrm>
            <a:off x="2174230" y="2031655"/>
            <a:ext cx="7835295" cy="1876155"/>
          </a:xfrm>
          <a:prstGeom prst="rect">
            <a:avLst/>
          </a:prstGeom>
          <a:noFill/>
        </p:spPr>
        <p:txBody>
          <a:bodyPr wrap="square">
            <a:spAutoFit/>
          </a:bodyPr>
          <a:lstStyle/>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Assessment window: Friday 9</a:t>
            </a:r>
            <a:r>
              <a:rPr lang="en-US" sz="1600" baseline="30000" dirty="0">
                <a:latin typeface="Calibri" panose="020F0502020204030204" pitchFamily="34" charset="0"/>
                <a:ea typeface="Calibri" panose="020F0502020204030204" pitchFamily="34" charset="0"/>
                <a:cs typeface="Calibri" panose="020F0502020204030204" pitchFamily="34" charset="0"/>
              </a:rPr>
              <a:t>th</a:t>
            </a:r>
            <a:r>
              <a:rPr lang="en-US" sz="1600" dirty="0">
                <a:latin typeface="Calibri" panose="020F0502020204030204" pitchFamily="34" charset="0"/>
                <a:ea typeface="Calibri" panose="020F0502020204030204" pitchFamily="34" charset="0"/>
                <a:cs typeface="Calibri" panose="020F0502020204030204" pitchFamily="34" charset="0"/>
              </a:rPr>
              <a:t> January 9PM</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Current focus: Component 2 (coursework)</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Next focus: Component 3 (exam)</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Support available: Tuesday lunchtime catch-up, teacher guided study and online resources </a:t>
            </a:r>
          </a:p>
        </p:txBody>
      </p:sp>
    </p:spTree>
    <p:extLst>
      <p:ext uri="{BB962C8B-B14F-4D97-AF65-F5344CB8AC3E}">
        <p14:creationId xmlns:p14="http://schemas.microsoft.com/office/powerpoint/2010/main" val="718202084"/>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29689-2CF9-3078-A39C-56FDCD4BD88E}"/>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B608607B-EBF8-E14E-1823-F313E2A813E0}"/>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3DE79A15-AC7B-0591-F864-E1AE3BD38733}"/>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EFFED713-AF3E-4B45-7400-9543C72FBF3F}"/>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F2C43E76-5E52-E75E-2AF3-011258FB79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CCD57C2D-CC9E-5602-AC83-E133A57D2EA7}"/>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92515A5C-149E-3A41-8EE6-1A0B6759DB13}"/>
              </a:ext>
            </a:extLst>
          </p:cNvPr>
          <p:cNvSpPr>
            <a:spLocks noGrp="1"/>
          </p:cNvSpPr>
          <p:nvPr>
            <p:ph type="title"/>
          </p:nvPr>
        </p:nvSpPr>
        <p:spPr>
          <a:xfrm>
            <a:off x="2261749" y="443662"/>
            <a:ext cx="7660256" cy="1325563"/>
          </a:xfrm>
        </p:spPr>
        <p:txBody>
          <a:bodyPr>
            <a:normAutofit/>
          </a:bodyPr>
          <a:lstStyle/>
          <a:p>
            <a:r>
              <a:rPr lang="en-GB" dirty="0"/>
              <a:t>How Parents and Carers can Help</a:t>
            </a:r>
          </a:p>
        </p:txBody>
      </p:sp>
      <p:sp>
        <p:nvSpPr>
          <p:cNvPr id="9" name="TextBox 8">
            <a:extLst>
              <a:ext uri="{FF2B5EF4-FFF2-40B4-BE49-F238E27FC236}">
                <a16:creationId xmlns:a16="http://schemas.microsoft.com/office/drawing/2014/main" id="{073E774D-A818-5BF9-0C67-1B963D84F665}"/>
              </a:ext>
            </a:extLst>
          </p:cNvPr>
          <p:cNvSpPr txBox="1"/>
          <p:nvPr/>
        </p:nvSpPr>
        <p:spPr>
          <a:xfrm>
            <a:off x="2174230" y="2031655"/>
            <a:ext cx="7835295" cy="3804888"/>
          </a:xfrm>
          <a:prstGeom prst="rect">
            <a:avLst/>
          </a:prstGeom>
          <a:noFill/>
        </p:spPr>
        <p:txBody>
          <a:bodyPr wrap="square">
            <a:spAutoFit/>
          </a:bodyPr>
          <a:lstStyle/>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Encourage your child to attend all lessons and extra sessions offered</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Support them with a structured revision timetable at home</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Ask about what they’ve been studying in class</a:t>
            </a:r>
          </a:p>
          <a:p>
            <a:pPr marL="285750" indent="-285750">
              <a:lnSpc>
                <a:spcPct val="115000"/>
              </a:lnSpc>
              <a:spcAft>
                <a:spcPts val="10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Ensure deadlines for Component 2 are met on time</a:t>
            </a:r>
          </a:p>
          <a:p>
            <a:pPr marL="285750" indent="-285750">
              <a:lnSpc>
                <a:spcPct val="115000"/>
              </a:lnSpc>
              <a:spcAft>
                <a:spcPts val="1000"/>
              </a:spcAft>
              <a:buFont typeface="Arial" panose="020B0604020202020204" pitchFamily="34" charset="0"/>
              <a:buChar char="•"/>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15000"/>
              </a:lnSpc>
              <a:spcAft>
                <a:spcPts val="1000"/>
              </a:spcAft>
              <a:buFont typeface="Arial" panose="020B0604020202020204" pitchFamily="34" charset="0"/>
              <a:buChar char="•"/>
            </a:pPr>
            <a:endParaRPr lang="en-US" sz="1600" dirty="0">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en-US" sz="1600" dirty="0"/>
              <a:t>Thank you for your continued support in helping your child achieve their best in this important stage of the course. If you have any questions, please don’t hesitate to contact Mrs. Chadwick at </a:t>
            </a:r>
            <a:r>
              <a:rPr lang="en-US" sz="1600" b="1" dirty="0"/>
              <a:t>Anne-Marie.Chadwick@cyac.org.uk.</a:t>
            </a:r>
            <a:endParaRPr lang="en-GB" sz="1600" b="1" dirty="0"/>
          </a:p>
          <a:p>
            <a:pPr marL="285750" indent="-285750">
              <a:lnSpc>
                <a:spcPct val="115000"/>
              </a:lnSpc>
              <a:spcAft>
                <a:spcPts val="1000"/>
              </a:spcAft>
              <a:buFont typeface="Arial" panose="020B0604020202020204" pitchFamily="34" charset="0"/>
              <a:buChar char="•"/>
            </a:pP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464175"/>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c8dc979-d633-4cc4-bc95-daa6380224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819F15AD2814438AA860D3ECF10C96" ma:contentTypeVersion="15" ma:contentTypeDescription="Create a new document." ma:contentTypeScope="" ma:versionID="54cc8976ae0710daff7cac76a83d1f11">
  <xsd:schema xmlns:xsd="http://www.w3.org/2001/XMLSchema" xmlns:xs="http://www.w3.org/2001/XMLSchema" xmlns:p="http://schemas.microsoft.com/office/2006/metadata/properties" xmlns:ns3="cc8dc979-d633-4cc4-bc95-daa6380224ac" xmlns:ns4="e46196d9-69e0-4428-81d0-a5489f73d1a6" targetNamespace="http://schemas.microsoft.com/office/2006/metadata/properties" ma:root="true" ma:fieldsID="53200530076c0faa5fe918c655358bc6" ns3:_="" ns4:_="">
    <xsd:import namespace="cc8dc979-d633-4cc4-bc95-daa6380224ac"/>
    <xsd:import namespace="e46196d9-69e0-4428-81d0-a5489f73d1a6"/>
    <xsd:element name="properties">
      <xsd:complexType>
        <xsd:sequence>
          <xsd:element name="documentManagement">
            <xsd:complexType>
              <xsd:all>
                <xsd:element ref="ns3:MediaServiceMetadata" minOccurs="0"/>
                <xsd:element ref="ns3:MediaServiceFastMetadata" minOccurs="0"/>
                <xsd:element ref="ns4:SharingHintHash" minOccurs="0"/>
                <xsd:element ref="ns4:SharedWithDetails" minOccurs="0"/>
                <xsd:element ref="ns4:SharedWithUser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dc979-d633-4cc4-bc95-daa6380224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6196d9-69e0-4428-81d0-a5489f73d1a6" elementFormDefault="qualified">
    <xsd:import namespace="http://schemas.microsoft.com/office/2006/documentManagement/types"/>
    <xsd:import namespace="http://schemas.microsoft.com/office/infopath/2007/PartnerControls"/>
    <xsd:element name="SharingHintHash" ma:index="10" nillable="true" ma:displayName="Sharing Hint Hash" ma:hidden="true"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885A7D-5BBF-498C-BE1D-4F5EE7915145}">
  <ds:schemaRefs>
    <ds:schemaRef ds:uri="http://www.w3.org/XML/1998/namespace"/>
    <ds:schemaRef ds:uri="http://schemas.microsoft.com/office/infopath/2007/PartnerControls"/>
    <ds:schemaRef ds:uri="http://purl.org/dc/elements/1.1/"/>
    <ds:schemaRef ds:uri="http://schemas.microsoft.com/office/2006/documentManagement/types"/>
    <ds:schemaRef ds:uri="e46196d9-69e0-4428-81d0-a5489f73d1a6"/>
    <ds:schemaRef ds:uri="http://purl.org/dc/dcmitype/"/>
    <ds:schemaRef ds:uri="cc8dc979-d633-4cc4-bc95-daa6380224ac"/>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941F574-DC33-4ACB-95EF-C1DC410A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dc979-d633-4cc4-bc95-daa6380224ac"/>
    <ds:schemaRef ds:uri="e46196d9-69e0-4428-81d0-a5489f73d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FCDEB1-76D4-4CBD-BB62-83A681368E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324</TotalTime>
  <Words>430</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MS Mincho</vt:lpstr>
      <vt:lpstr>Arial</vt:lpstr>
      <vt:lpstr>Calibri</vt:lpstr>
      <vt:lpstr>Calibri Light</vt:lpstr>
      <vt:lpstr>Candara</vt:lpstr>
      <vt:lpstr>Office Theme</vt:lpstr>
      <vt:lpstr>BTEC Health and Social Care (Level 2) at Caistor Yarborough Academy Year 11 Overview for Parents</vt:lpstr>
      <vt:lpstr>Component 3 Preparation</vt:lpstr>
      <vt:lpstr>About Component 3 (40%)</vt:lpstr>
      <vt:lpstr>Revision and Independent Study</vt:lpstr>
      <vt:lpstr>Key Information</vt:lpstr>
      <vt:lpstr>How Parents and Carers can Help</vt:lpstr>
    </vt:vector>
  </TitlesOfParts>
  <Company>Caistor Yarborough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at Caistor Yarborough Academy</dc:title>
  <dc:creator>Jo Biglands</dc:creator>
  <cp:lastModifiedBy>Lewis Smith</cp:lastModifiedBy>
  <cp:revision>141</cp:revision>
  <dcterms:created xsi:type="dcterms:W3CDTF">2016-03-12T10:25:01Z</dcterms:created>
  <dcterms:modified xsi:type="dcterms:W3CDTF">2025-10-17T13:22:01Z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0x010100DC819F15AD2814438AA860D3ECF10C96</vt:lpwstr>
  </property>
</Properties>
</file>