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2" r:id="rId4"/>
  </p:sldMasterIdLst>
  <p:sldIdLst>
    <p:sldId id="256" r:id="rId5"/>
    <p:sldId id="273" r:id="rId6"/>
    <p:sldId id="274" r:id="rId7"/>
    <p:sldId id="275" r:id="rId8"/>
    <p:sldId id="27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1" d="100"/>
          <a:sy n="111" d="100"/>
        </p:scale>
        <p:origin x="594" y="78"/>
      </p:cViewPr>
      <p:guideLst/>
    </p:cSldViewPr>
  </p:slideViewPr>
  <p:notesTextViewPr>
    <p:cViewPr>
      <p:scale>
        <a:sx n="3" d="2"/>
        <a:sy n="3" d="2"/>
      </p:scale>
      <p:origin x="-6" y="-1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071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C6B4A9-1611-4792-9094-5F34BCA07E0B}" type="datetimeFigureOut">
              <a:rPr lang="en-US" smtClean="0"/>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218755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8763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9437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1624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712588-04B1-427B-82EE-E8DB90309F08}" type="datetimeFigureOut">
              <a:rPr lang="en-US" smtClean="0"/>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91339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7058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6764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9786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064080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033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9890507"/>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heeverlearner.com/course/btec/btec-tech-award-in-sport-2022-component-3-developing-fitness-to-improve-other-participants-performance-in-sport-and-physical-act"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Mike.starling@cyac.org.uk"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0" y="-8238"/>
            <a:ext cx="12192000" cy="6886832"/>
            <a:chOff x="0" y="-8238"/>
            <a:chExt cx="12192000" cy="6886832"/>
          </a:xfrm>
        </p:grpSpPr>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0" y="-8238"/>
              <a:ext cx="12192000" cy="3410465"/>
            </a:xfrm>
            <a:prstGeom prst="rect">
              <a:avLst/>
            </a:prstGeom>
          </p:spPr>
        </p:pic>
        <p:grpSp>
          <p:nvGrpSpPr>
            <p:cNvPr id="7" name="Group 6"/>
            <p:cNvGrpSpPr/>
            <p:nvPr/>
          </p:nvGrpSpPr>
          <p:grpSpPr>
            <a:xfrm>
              <a:off x="0" y="181232"/>
              <a:ext cx="12183761" cy="6697362"/>
              <a:chOff x="0" y="181232"/>
              <a:chExt cx="12183761" cy="6697362"/>
            </a:xfrm>
          </p:grpSpPr>
          <p:sp>
            <p:nvSpPr>
              <p:cNvPr id="8" name="Rectangle 7"/>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Rectangle 8"/>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grpSp>
      <p:sp>
        <p:nvSpPr>
          <p:cNvPr id="2" name="Title 1"/>
          <p:cNvSpPr>
            <a:spLocks noGrp="1"/>
          </p:cNvSpPr>
          <p:nvPr>
            <p:ph type="ctrTitle"/>
          </p:nvPr>
        </p:nvSpPr>
        <p:spPr>
          <a:xfrm>
            <a:off x="1142882" y="4314406"/>
            <a:ext cx="9897996" cy="1646302"/>
          </a:xfrm>
        </p:spPr>
        <p:txBody>
          <a:bodyPr>
            <a:normAutofit fontScale="90000"/>
          </a:bodyPr>
          <a:lstStyle/>
          <a:p>
            <a:r>
              <a:rPr lang="en-GB" sz="8000" b="1" dirty="0"/>
              <a:t>BTEC Tech Award in Sport</a:t>
            </a:r>
            <a:br>
              <a:rPr lang="en-GB" sz="9600" b="1" dirty="0"/>
            </a:br>
            <a:r>
              <a:rPr lang="en-GB" sz="4800" b="1" dirty="0"/>
              <a:t>at Caistor Yarborough Academy</a:t>
            </a:r>
            <a:br>
              <a:rPr lang="en-GB" sz="4800" dirty="0"/>
            </a:br>
            <a:r>
              <a:rPr lang="en-GB" sz="4400" dirty="0">
                <a:solidFill>
                  <a:srgbClr val="0070C0"/>
                </a:solidFill>
              </a:rPr>
              <a:t>How to help your child achieve the best grade</a:t>
            </a:r>
          </a:p>
        </p:txBody>
      </p:sp>
    </p:spTree>
    <p:extLst>
      <p:ext uri="{BB962C8B-B14F-4D97-AF65-F5344CB8AC3E}">
        <p14:creationId xmlns:p14="http://schemas.microsoft.com/office/powerpoint/2010/main" val="1831068826"/>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7F32AB9-8666-12FF-522A-5E73FCA59604}"/>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AC6FA38A-B0E3-F704-B7AD-6CD1AB50A772}"/>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211B8B34-5FD2-ECE7-8614-E1E1514F7D74}"/>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A6422C9F-A2D5-5C74-343E-6C6883BBFC1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11DB5D92-A698-6849-91ED-98A23DB80259}"/>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9" name="Title 1">
            <a:extLst>
              <a:ext uri="{FF2B5EF4-FFF2-40B4-BE49-F238E27FC236}">
                <a16:creationId xmlns:a16="http://schemas.microsoft.com/office/drawing/2014/main" id="{780C9910-80EA-939B-87CB-F10E0849FFA9}"/>
              </a:ext>
            </a:extLst>
          </p:cNvPr>
          <p:cNvSpPr>
            <a:spLocks noGrp="1"/>
          </p:cNvSpPr>
          <p:nvPr>
            <p:ph type="title"/>
          </p:nvPr>
        </p:nvSpPr>
        <p:spPr>
          <a:xfrm>
            <a:off x="2844498" y="525829"/>
            <a:ext cx="6414620" cy="895598"/>
          </a:xfrm>
        </p:spPr>
        <p:txBody>
          <a:bodyPr>
            <a:noAutofit/>
          </a:bodyPr>
          <a:lstStyle/>
          <a:p>
            <a:r>
              <a:rPr lang="en-GB" dirty="0"/>
              <a:t>Component 3 Preparation</a:t>
            </a:r>
            <a:br>
              <a:rPr lang="en-GB" sz="3200" dirty="0"/>
            </a:br>
            <a:endParaRPr lang="en-GB" sz="3200" dirty="0"/>
          </a:p>
        </p:txBody>
      </p:sp>
      <p:sp>
        <p:nvSpPr>
          <p:cNvPr id="11" name="TextBox 10">
            <a:extLst>
              <a:ext uri="{FF2B5EF4-FFF2-40B4-BE49-F238E27FC236}">
                <a16:creationId xmlns:a16="http://schemas.microsoft.com/office/drawing/2014/main" id="{7C9AE61B-B885-3AAC-789D-20B335D0A5FB}"/>
              </a:ext>
            </a:extLst>
          </p:cNvPr>
          <p:cNvSpPr txBox="1"/>
          <p:nvPr/>
        </p:nvSpPr>
        <p:spPr>
          <a:xfrm>
            <a:off x="2764355" y="2388950"/>
            <a:ext cx="6494763" cy="1561005"/>
          </a:xfrm>
          <a:prstGeom prst="rect">
            <a:avLst/>
          </a:prstGeom>
          <a:noFill/>
        </p:spPr>
        <p:txBody>
          <a:bodyPr wrap="square">
            <a:spAutoFit/>
          </a:bodyPr>
          <a:lstStyle/>
          <a:p>
            <a:pPr algn="ctr" fontAlgn="base">
              <a:lnSpc>
                <a:spcPct val="107000"/>
              </a:lnSpc>
              <a:spcAft>
                <a:spcPts val="800"/>
              </a:spcAft>
              <a:buNone/>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Your child is currently completing the </a:t>
            </a: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BTEC Tech Award in Sport (2022)</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qualification. Students have already completed the first two components and are now preparing for their </a:t>
            </a: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final unit – Component 3: Developing Fitness to Improve Other Participants’ Performance in Sport and Physical Activity</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2135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BA663-23F7-C4BF-FA52-38F03633945A}"/>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505909F7-9526-EEE0-7B5F-A0669BA04F0B}"/>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5A0A2C66-E10F-58B4-4A2D-D9A22E169C65}"/>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F5180350-7D60-F3A3-8E96-4CCF25DEC139}"/>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985A3914-E213-5826-4664-354B2BAEF75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1E26B406-D34F-8AD2-538F-C583760FC362}"/>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9" name="Title 1">
            <a:extLst>
              <a:ext uri="{FF2B5EF4-FFF2-40B4-BE49-F238E27FC236}">
                <a16:creationId xmlns:a16="http://schemas.microsoft.com/office/drawing/2014/main" id="{74734B13-152F-8EBF-31F7-41AC0B587513}"/>
              </a:ext>
            </a:extLst>
          </p:cNvPr>
          <p:cNvSpPr>
            <a:spLocks noGrp="1"/>
          </p:cNvSpPr>
          <p:nvPr>
            <p:ph type="title"/>
          </p:nvPr>
        </p:nvSpPr>
        <p:spPr>
          <a:xfrm>
            <a:off x="3597736" y="534456"/>
            <a:ext cx="4988287" cy="895598"/>
          </a:xfrm>
        </p:spPr>
        <p:txBody>
          <a:bodyPr>
            <a:noAutofit/>
          </a:bodyPr>
          <a:lstStyle/>
          <a:p>
            <a:r>
              <a:rPr lang="en-GB" dirty="0"/>
              <a:t>About Component 3</a:t>
            </a:r>
            <a:br>
              <a:rPr lang="en-GB" sz="3200" dirty="0"/>
            </a:br>
            <a:endParaRPr lang="en-GB" sz="3200" dirty="0"/>
          </a:p>
        </p:txBody>
      </p:sp>
      <p:sp>
        <p:nvSpPr>
          <p:cNvPr id="3" name="TextBox 2">
            <a:extLst>
              <a:ext uri="{FF2B5EF4-FFF2-40B4-BE49-F238E27FC236}">
                <a16:creationId xmlns:a16="http://schemas.microsoft.com/office/drawing/2014/main" id="{B4896E4C-AF7A-9150-E1E8-4FD1E484C6A3}"/>
              </a:ext>
            </a:extLst>
          </p:cNvPr>
          <p:cNvSpPr txBox="1"/>
          <p:nvPr/>
        </p:nvSpPr>
        <p:spPr>
          <a:xfrm>
            <a:off x="2051481" y="1654560"/>
            <a:ext cx="8080795" cy="3350597"/>
          </a:xfrm>
          <a:prstGeom prst="rect">
            <a:avLst/>
          </a:prstGeom>
          <a:noFill/>
        </p:spPr>
        <p:txBody>
          <a:bodyPr wrap="square">
            <a:spAutoFit/>
          </a:bodyPr>
          <a:lstStyle/>
          <a:p>
            <a:pPr fontAlgn="base">
              <a:lnSpc>
                <a:spcPct val="107000"/>
              </a:lnSpc>
              <a:spcAft>
                <a:spcPts val="800"/>
              </a:spcAft>
              <a:buNone/>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This final component is an externally assessed task, completed under exam conditions, and will take place in </a:t>
            </a: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January</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This is worth 40% of their actual grade </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and they will be complete with the course if they achieve their target. If they do not pass, they will retake in June.</a:t>
            </a:r>
            <a:b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It requires students to:</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Apply their knowledge of </a:t>
            </a: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fitness testing</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training methods</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and </a:t>
            </a: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training principles</a:t>
            </a: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Analyse data and evaluate performance improvements</a:t>
            </a: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ct val="107000"/>
              </a:lnSpc>
              <a:spcAft>
                <a:spcPts val="800"/>
              </a:spcAft>
              <a:buNone/>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Component 3 builds on everything they have learned in Components 1 and 2, and success in this unit will determine their </a:t>
            </a: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final grade</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for the qualification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9648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DE48B-3AB9-7E9C-BBCA-6A501C7C1F4C}"/>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D7F3806F-CC8E-21CF-FAFF-69ECDBFEDD3A}"/>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66D02556-1FB8-25A4-9D76-01B81DD92A7E}"/>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71B6B7CF-AF70-F396-A544-6565036A41A4}"/>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F8203F46-9ADA-FE08-C31D-A6182A4991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22CCC9A1-9486-904D-1618-98CC275034D7}"/>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1" name="Title 1">
            <a:extLst>
              <a:ext uri="{FF2B5EF4-FFF2-40B4-BE49-F238E27FC236}">
                <a16:creationId xmlns:a16="http://schemas.microsoft.com/office/drawing/2014/main" id="{55CEEE2A-5A25-4F63-7772-9C4A120B4DA8}"/>
              </a:ext>
            </a:extLst>
          </p:cNvPr>
          <p:cNvSpPr>
            <a:spLocks noGrp="1"/>
          </p:cNvSpPr>
          <p:nvPr>
            <p:ph type="title"/>
          </p:nvPr>
        </p:nvSpPr>
        <p:spPr>
          <a:xfrm>
            <a:off x="3387758" y="426459"/>
            <a:ext cx="5408241" cy="895598"/>
          </a:xfrm>
        </p:spPr>
        <p:txBody>
          <a:bodyPr>
            <a:noAutofit/>
          </a:bodyPr>
          <a:lstStyle/>
          <a:p>
            <a:r>
              <a:rPr lang="en-GB" dirty="0"/>
              <a:t>Using the </a:t>
            </a:r>
            <a:r>
              <a:rPr lang="en-GB" dirty="0" err="1"/>
              <a:t>Everlearner</a:t>
            </a:r>
            <a:endParaRPr lang="en-GB" sz="3200" dirty="0"/>
          </a:p>
        </p:txBody>
      </p:sp>
      <p:sp>
        <p:nvSpPr>
          <p:cNvPr id="13" name="TextBox 12">
            <a:extLst>
              <a:ext uri="{FF2B5EF4-FFF2-40B4-BE49-F238E27FC236}">
                <a16:creationId xmlns:a16="http://schemas.microsoft.com/office/drawing/2014/main" id="{BF5495DE-E79B-E63E-8917-CF7A10372180}"/>
              </a:ext>
            </a:extLst>
          </p:cNvPr>
          <p:cNvSpPr txBox="1"/>
          <p:nvPr/>
        </p:nvSpPr>
        <p:spPr>
          <a:xfrm>
            <a:off x="1866014" y="1683798"/>
            <a:ext cx="8451730" cy="3852145"/>
          </a:xfrm>
          <a:prstGeom prst="rect">
            <a:avLst/>
          </a:prstGeom>
          <a:noFill/>
        </p:spPr>
        <p:txBody>
          <a:bodyPr wrap="square">
            <a:spAutoFit/>
          </a:bodyPr>
          <a:lstStyle/>
          <a:p>
            <a:pPr fontAlgn="base">
              <a:lnSpc>
                <a:spcPct val="107000"/>
              </a:lnSpc>
              <a:spcAft>
                <a:spcPts val="800"/>
              </a:spcAft>
              <a:buNone/>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 support revision and independent study, students have access to an excellent online learning platform called </a:t>
            </a: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a:t>
            </a:r>
            <a:r>
              <a:rPr lang="en-GB"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Everlearner</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b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en-GB" sz="1800" dirty="0">
                <a:solidFill>
                  <a:srgbClr val="000000"/>
                </a:solidFill>
                <a:effectLst/>
                <a:latin typeface="Segoe UI Emoji" panose="020B0502040204020203" pitchFamily="34" charset="0"/>
                <a:ea typeface="Times New Roman" panose="02020603050405020304" pitchFamily="18" charset="0"/>
                <a:cs typeface="Segoe UI Emoji" panose="020B0502040204020203" pitchFamily="34" charset="0"/>
              </a:rPr>
              <a:t>🔗</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3" tooltip="https://theeverlearner.com/course/btec/btec-tech-award-in-sport-2022-component-3-developing-fitness-to-improve-other-participants-performance-in-sport-and-physical-act"/>
              </a:rPr>
              <a:t>https://theeverlearner.com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ct val="107000"/>
              </a:lnSpc>
              <a:spcAft>
                <a:spcPts val="800"/>
              </a:spcAft>
              <a:buNone/>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This platform includes: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Short video lessons explaining key topics</a:t>
            </a: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Self-marking quizzes and exam-style questions</a:t>
            </a: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Progress tracking so students can monitor their understanding</a:t>
            </a: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ct val="107000"/>
              </a:lnSpc>
              <a:spcAft>
                <a:spcPts val="800"/>
              </a:spcAft>
              <a:buNone/>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 strongly encourage all students to use this regularly in the build-up to their assessment in January, not just completing their weekly homework, but they can complete above and beyond this. It is an excellent way to revise and strengthen understanding outside of lesson time.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8955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DC5C9-25A3-7A77-9C22-05946B8E5C89}"/>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4F16CEF6-01E2-1BD4-BE43-B68F825EE51A}"/>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7B0A5C39-C277-2E8F-078E-D40BA6378355}"/>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79D8E97C-F11C-7C6E-7D14-998622AD2EAE}"/>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42137355-6388-6BFA-4DFA-4785D2F99D5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C3DA9B57-90EA-8878-67A9-DEB708E724B6}"/>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extBox 9">
            <a:extLst>
              <a:ext uri="{FF2B5EF4-FFF2-40B4-BE49-F238E27FC236}">
                <a16:creationId xmlns:a16="http://schemas.microsoft.com/office/drawing/2014/main" id="{5C0CBF70-C333-330F-ADAD-8622B5D512E2}"/>
              </a:ext>
            </a:extLst>
          </p:cNvPr>
          <p:cNvSpPr txBox="1"/>
          <p:nvPr/>
        </p:nvSpPr>
        <p:spPr>
          <a:xfrm>
            <a:off x="594529" y="1399620"/>
            <a:ext cx="6094562" cy="3054234"/>
          </a:xfrm>
          <a:prstGeom prst="rect">
            <a:avLst/>
          </a:prstGeom>
          <a:noFill/>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Assessment Window:</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January 7th</a:t>
            </a: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Unit Focus:</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Developing fitness and applying training principles</a:t>
            </a: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Support Available:</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Revision lessons (TBC), after-school sessions (TBC), and The </a:t>
            </a:r>
            <a:r>
              <a:rPr lang="en-GB"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Everlearner</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platform</a:t>
            </a: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Parents Can Do:</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Encourage your child to complete online lessons and quizzes, and to attend any extra revision sessions offered in school, as well as 100% attendance and focus in </a:t>
            </a:r>
            <a:r>
              <a:rPr lang="en-GB"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lesons</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itle 1">
            <a:extLst>
              <a:ext uri="{FF2B5EF4-FFF2-40B4-BE49-F238E27FC236}">
                <a16:creationId xmlns:a16="http://schemas.microsoft.com/office/drawing/2014/main" id="{7481025E-6716-19D2-FCCC-419905089102}"/>
              </a:ext>
            </a:extLst>
          </p:cNvPr>
          <p:cNvSpPr>
            <a:spLocks noGrp="1"/>
          </p:cNvSpPr>
          <p:nvPr>
            <p:ph type="title"/>
          </p:nvPr>
        </p:nvSpPr>
        <p:spPr>
          <a:xfrm>
            <a:off x="4123846" y="426459"/>
            <a:ext cx="3936068" cy="895598"/>
          </a:xfrm>
        </p:spPr>
        <p:txBody>
          <a:bodyPr>
            <a:noAutofit/>
          </a:bodyPr>
          <a:lstStyle/>
          <a:p>
            <a:r>
              <a:rPr lang="en-GB" dirty="0"/>
              <a:t>Key Information</a:t>
            </a:r>
            <a:endParaRPr lang="en-GB" sz="3200" dirty="0"/>
          </a:p>
        </p:txBody>
      </p:sp>
      <p:sp>
        <p:nvSpPr>
          <p:cNvPr id="15" name="TextBox 14">
            <a:extLst>
              <a:ext uri="{FF2B5EF4-FFF2-40B4-BE49-F238E27FC236}">
                <a16:creationId xmlns:a16="http://schemas.microsoft.com/office/drawing/2014/main" id="{BAAEE3B0-7FE0-EBC4-D11A-AE0798543E2E}"/>
              </a:ext>
            </a:extLst>
          </p:cNvPr>
          <p:cNvSpPr txBox="1"/>
          <p:nvPr/>
        </p:nvSpPr>
        <p:spPr>
          <a:xfrm>
            <a:off x="2955420" y="4531417"/>
            <a:ext cx="6386987" cy="1329082"/>
          </a:xfrm>
          <a:prstGeom prst="rect">
            <a:avLst/>
          </a:prstGeom>
          <a:noFill/>
        </p:spPr>
        <p:txBody>
          <a:bodyPr wrap="square">
            <a:spAutoFit/>
          </a:bodyPr>
          <a:lstStyle/>
          <a:p>
            <a:pPr algn="ctr" fontAlgn="base">
              <a:lnSpc>
                <a:spcPct val="107000"/>
              </a:lnSpc>
              <a:spcAft>
                <a:spcPts val="800"/>
              </a:spcAft>
              <a:buNone/>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Thank you for your continued support in helping your child achieve their best in this final stage of the course.</a:t>
            </a:r>
            <a:b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If you have any questions, please don’t hesitat</a:t>
            </a:r>
            <a:r>
              <a:rPr lang="en-GB"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 to contact </a:t>
            </a:r>
            <a:r>
              <a:rPr lang="en-GB" sz="2000" b="1"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3" tooltip="mailto:Mike.starling@cyac.org.uk"/>
              </a:rPr>
              <a:t>Mike.starling@cyac.org.uk</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0538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C819F15AD2814438AA860D3ECF10C96" ma:contentTypeVersion="15" ma:contentTypeDescription="Create a new document." ma:contentTypeScope="" ma:versionID="54cc8976ae0710daff7cac76a83d1f11">
  <xsd:schema xmlns:xsd="http://www.w3.org/2001/XMLSchema" xmlns:xs="http://www.w3.org/2001/XMLSchema" xmlns:p="http://schemas.microsoft.com/office/2006/metadata/properties" xmlns:ns3="cc8dc979-d633-4cc4-bc95-daa6380224ac" xmlns:ns4="e46196d9-69e0-4428-81d0-a5489f73d1a6" targetNamespace="http://schemas.microsoft.com/office/2006/metadata/properties" ma:root="true" ma:fieldsID="53200530076c0faa5fe918c655358bc6" ns3:_="" ns4:_="">
    <xsd:import namespace="cc8dc979-d633-4cc4-bc95-daa6380224ac"/>
    <xsd:import namespace="e46196d9-69e0-4428-81d0-a5489f73d1a6"/>
    <xsd:element name="properties">
      <xsd:complexType>
        <xsd:sequence>
          <xsd:element name="documentManagement">
            <xsd:complexType>
              <xsd:all>
                <xsd:element ref="ns3:MediaServiceMetadata" minOccurs="0"/>
                <xsd:element ref="ns3:MediaServiceFastMetadata" minOccurs="0"/>
                <xsd:element ref="ns4:SharingHintHash" minOccurs="0"/>
                <xsd:element ref="ns4:SharedWithDetails" minOccurs="0"/>
                <xsd:element ref="ns4:SharedWithUser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8dc979-d633-4cc4-bc95-daa6380224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6196d9-69e0-4428-81d0-a5489f73d1a6" elementFormDefault="qualified">
    <xsd:import namespace="http://schemas.microsoft.com/office/2006/documentManagement/types"/>
    <xsd:import namespace="http://schemas.microsoft.com/office/infopath/2007/PartnerControls"/>
    <xsd:element name="SharingHintHash" ma:index="10" nillable="true" ma:displayName="Sharing Hint Hash" ma:hidden="true" ma:internalName="SharingHintHash" ma:readOnly="true">
      <xsd:simpleType>
        <xsd:restriction base="dms:Text"/>
      </xsd:simpleType>
    </xsd:element>
    <xsd:element name="SharedWithDetails" ma:index="11" nillable="true" ma:displayName="Shared With Details" ma:internalName="SharedWithDetails" ma:readOnly="true">
      <xsd:simpleType>
        <xsd:restriction base="dms:Note">
          <xsd:maxLength value="255"/>
        </xsd:restrictio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cc8dc979-d633-4cc4-bc95-daa6380224ac" xsi:nil="true"/>
  </documentManagement>
</p:properties>
</file>

<file path=customXml/itemProps1.xml><?xml version="1.0" encoding="utf-8"?>
<ds:datastoreItem xmlns:ds="http://schemas.openxmlformats.org/officeDocument/2006/customXml" ds:itemID="{84FCDEB1-76D4-4CBD-BB62-83A681368EE2}">
  <ds:schemaRefs>
    <ds:schemaRef ds:uri="http://schemas.microsoft.com/sharepoint/v3/contenttype/forms"/>
  </ds:schemaRefs>
</ds:datastoreItem>
</file>

<file path=customXml/itemProps2.xml><?xml version="1.0" encoding="utf-8"?>
<ds:datastoreItem xmlns:ds="http://schemas.openxmlformats.org/officeDocument/2006/customXml" ds:itemID="{9941F574-DC33-4ACB-95EF-C1DC410A6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8dc979-d633-4cc4-bc95-daa6380224ac"/>
    <ds:schemaRef ds:uri="e46196d9-69e0-4428-81d0-a5489f73d1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6885A7D-5BBF-498C-BE1D-4F5EE7915145}">
  <ds:schemaRefs>
    <ds:schemaRef ds:uri="http://www.w3.org/XML/1998/namespace"/>
    <ds:schemaRef ds:uri="http://schemas.microsoft.com/office/infopath/2007/PartnerControls"/>
    <ds:schemaRef ds:uri="http://purl.org/dc/elements/1.1/"/>
    <ds:schemaRef ds:uri="http://schemas.microsoft.com/office/2006/documentManagement/types"/>
    <ds:schemaRef ds:uri="e46196d9-69e0-4428-81d0-a5489f73d1a6"/>
    <ds:schemaRef ds:uri="http://purl.org/dc/dcmitype/"/>
    <ds:schemaRef ds:uri="cc8dc979-d633-4cc4-bc95-daa6380224ac"/>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320</TotalTime>
  <Words>430</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Candara</vt:lpstr>
      <vt:lpstr>Segoe UI Emoji</vt:lpstr>
      <vt:lpstr>Symbol</vt:lpstr>
      <vt:lpstr>Office Theme</vt:lpstr>
      <vt:lpstr>BTEC Tech Award in Sport at Caistor Yarborough Academy How to help your child achieve the best grade</vt:lpstr>
      <vt:lpstr>Component 3 Preparation </vt:lpstr>
      <vt:lpstr>About Component 3 </vt:lpstr>
      <vt:lpstr>Using the Everlearner</vt:lpstr>
      <vt:lpstr>Key Information</vt:lpstr>
    </vt:vector>
  </TitlesOfParts>
  <Company>Caistor Yarborough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at Caistor Yarborough Academy</dc:title>
  <dc:creator>Jo Biglands</dc:creator>
  <cp:lastModifiedBy>Lewis Smith</cp:lastModifiedBy>
  <cp:revision>137</cp:revision>
  <dcterms:created xsi:type="dcterms:W3CDTF">2016-03-12T10:25:01Z</dcterms:created>
  <dcterms:modified xsi:type="dcterms:W3CDTF">2025-10-17T10:11:45Z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0x010100DC819F15AD2814438AA860D3ECF10C96</vt:lpwstr>
  </property>
</Properties>
</file>