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Edlin" initials="BE" lastIdx="0" clrIdx="0">
    <p:extLst>
      <p:ext uri="{19B8F6BF-5375-455C-9EA6-DF929625EA0E}">
        <p15:presenceInfo xmlns:p15="http://schemas.microsoft.com/office/powerpoint/2012/main" userId="S-1-5-21-3650419851-2908292318-3128554887-5079" providerId="AD"/>
      </p:ext>
    </p:extLst>
  </p:cmAuthor>
  <p:cmAuthor id="2" name="Ben Curtis" initials="BC" lastIdx="1" clrIdx="1">
    <p:extLst>
      <p:ext uri="{19B8F6BF-5375-455C-9EA6-DF929625EA0E}">
        <p15:presenceInfo xmlns:p15="http://schemas.microsoft.com/office/powerpoint/2012/main" userId="S-1-5-21-3650419851-2908292318-3128554887-13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3DC9-59B7-4E68-9D00-CAD2DD7E5E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D558-DB23-4BD0-AD64-BF396DF7A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4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936D-79BB-40DA-A38E-9386F1689C0D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4663-91B1-49DE-8B9B-E256DB7A5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2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o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8" name="Rectangle 7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1" name="Subtitle 1"/>
          <p:cNvSpPr txBox="1">
            <a:spLocks/>
          </p:cNvSpPr>
          <p:nvPr userDrawn="1"/>
        </p:nvSpPr>
        <p:spPr>
          <a:xfrm>
            <a:off x="2043794" y="6460188"/>
            <a:ext cx="9144000" cy="457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7113" y="199072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45"/>
            <a:ext cx="12192000" cy="3410465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1863490" y="650959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Olin.Romer@cyac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989" y="3527508"/>
            <a:ext cx="1148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49941" y="347921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BTEC Level 1/2 Tech Award in Travel &amp; Tourism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941" y="4679140"/>
            <a:ext cx="1081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What will my child study over the next two years and how will they be assessed?</a:t>
            </a:r>
          </a:p>
        </p:txBody>
      </p:sp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65761" y="2160589"/>
            <a:ext cx="11477896" cy="43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49288" y="5726113"/>
            <a:ext cx="4329112" cy="2106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9287" y="529946"/>
            <a:ext cx="10794159" cy="544054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3200" u="sng" dirty="0"/>
              <a:t>An Overview</a:t>
            </a:r>
          </a:p>
          <a:p>
            <a:pPr algn="l"/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Students complete 2 Internally Assessed components and 1 Externally Assessed component (Exam)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Components cover a variety of themes across the Travel &amp; Tourism sector including meeting needs of Tourists, how companies work together and the need for Tourism to become more sustainable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Course is graded from a Level 1 Pass all the way up to a Level 2 Distinction*.  A Level 2 Pass is the equivalent of a Grade 4 and a Distinction is the equivalent of a Grade 7.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Academy uses the Pearson                                                                              Edexcel Exam Board</a:t>
            </a:r>
          </a:p>
        </p:txBody>
      </p:sp>
      <p:pic>
        <p:nvPicPr>
          <p:cNvPr id="1026" name="Picture 2" descr="Edexcel - Wikipedia">
            <a:extLst>
              <a:ext uri="{FF2B5EF4-FFF2-40B4-BE49-F238E27FC236}">
                <a16:creationId xmlns:a16="http://schemas.microsoft.com/office/drawing/2014/main" id="{4557F4F4-9C7E-41DE-891B-EA4316CD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58" y="4692831"/>
            <a:ext cx="3744788" cy="15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903" y="1531022"/>
            <a:ext cx="35769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Component 1: Travel &amp; Tourism organisations &amp; destinations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Travel &amp; Tourism organisations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Ownership, aims, key products &amp; services of these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role of consumer technologies within the industry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Features of and routes to popular tourist destinations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8211" y="1522767"/>
            <a:ext cx="3429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Component 2: Customer Needs in Travel and Tourism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organisations use market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Travel and Tourism trends and customer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specific needs are met by organisations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travel planning meets customer needs &amp; preferences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3388" y="1531022"/>
            <a:ext cx="3429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Component 3: Influences on Global Travel and Tourism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Factors influencing global Travel &amp; 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organisations &amp; destinations respond to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Impacts of Tourism in Global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Managing and controlling the impacts of Tourism </a:t>
            </a:r>
          </a:p>
        </p:txBody>
      </p:sp>
      <p:pic>
        <p:nvPicPr>
          <p:cNvPr id="1026" name="Picture 2" descr="Travel &amp; Tourism - ST ANDREW'S ACADEMY">
            <a:extLst>
              <a:ext uri="{FF2B5EF4-FFF2-40B4-BE49-F238E27FC236}">
                <a16:creationId xmlns:a16="http://schemas.microsoft.com/office/drawing/2014/main" id="{BEE8FDBA-4FA0-44B5-8C1E-3C52D6D3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6" y="4633922"/>
            <a:ext cx="3039192" cy="16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bracing digital tools and AI to pave path for tourism development in Sri  Lanka | Daily FT">
            <a:extLst>
              <a:ext uri="{FF2B5EF4-FFF2-40B4-BE49-F238E27FC236}">
                <a16:creationId xmlns:a16="http://schemas.microsoft.com/office/drawing/2014/main" id="{457A1DF0-1B6C-4C5C-8F5C-C4DEBCE9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82" y="4698351"/>
            <a:ext cx="2768599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ecline of retail in travel hubs - Retail Gazette">
            <a:extLst>
              <a:ext uri="{FF2B5EF4-FFF2-40B4-BE49-F238E27FC236}">
                <a16:creationId xmlns:a16="http://schemas.microsoft.com/office/drawing/2014/main" id="{E4228060-79F1-4765-B905-86AAE635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56" y="4633922"/>
            <a:ext cx="2673350" cy="17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04" y="246928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Assessment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571" y="720863"/>
            <a:ext cx="4756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the two years students completed three assessed pieces of work which count towards their grade.</a:t>
            </a:r>
          </a:p>
          <a:p>
            <a:r>
              <a:rPr lang="en-GB" dirty="0"/>
              <a:t>Components 1 &amp; 2 are Internal assessments completed over a set number of hours.</a:t>
            </a:r>
          </a:p>
          <a:p>
            <a:r>
              <a:rPr lang="en-GB" dirty="0"/>
              <a:t>Component 3 is a 2 hour assessment, marked externally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E8DE8-E6D5-4258-9CDF-3885E369D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3" t="23643" r="27273" b="46772"/>
          <a:stretch/>
        </p:blipFill>
        <p:spPr>
          <a:xfrm>
            <a:off x="5195455" y="316202"/>
            <a:ext cx="6567054" cy="233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1B01F-EAB8-4D65-AF04-3920C37A6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44513" r="27727" b="33732"/>
          <a:stretch/>
        </p:blipFill>
        <p:spPr>
          <a:xfrm>
            <a:off x="4570285" y="4596011"/>
            <a:ext cx="7192224" cy="1925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24777-71E0-41A2-BB14-EEEB9E132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3" t="51007" r="27273" b="24634"/>
          <a:stretch/>
        </p:blipFill>
        <p:spPr>
          <a:xfrm>
            <a:off x="416269" y="2709662"/>
            <a:ext cx="6567053" cy="19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465649" y="443754"/>
            <a:ext cx="11153123" cy="803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will we support your child in Travel and Tourism?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05" y="1246936"/>
            <a:ext cx="106904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 - Planned and structured lessons which use a variety of resources to engage students and ensure understanding and progress including the use of Homework to embed knowledge</a:t>
            </a:r>
          </a:p>
          <a:p>
            <a:endParaRPr lang="en-GB" sz="2200" dirty="0"/>
          </a:p>
          <a:p>
            <a:r>
              <a:rPr lang="en-GB" sz="2200" dirty="0"/>
              <a:t> - In-depth knowledge of exam requirements to develop exam technique and improve grades</a:t>
            </a:r>
          </a:p>
          <a:p>
            <a:endParaRPr lang="en-GB" sz="2200" dirty="0"/>
          </a:p>
          <a:p>
            <a:r>
              <a:rPr lang="en-GB" sz="2200" dirty="0"/>
              <a:t> - Regular assessment to check progress and understanding </a:t>
            </a:r>
          </a:p>
          <a:p>
            <a:endParaRPr lang="en-GB" sz="2200" dirty="0"/>
          </a:p>
          <a:p>
            <a:r>
              <a:rPr lang="en-GB" sz="2200" dirty="0"/>
              <a:t> - Students will complete a mock internal assessment and receive feedback and improvements on this, before completing the Pearson Set Assignment (PSA).</a:t>
            </a:r>
          </a:p>
          <a:p>
            <a:endParaRPr lang="en-GB" sz="2200" dirty="0"/>
          </a:p>
          <a:p>
            <a:r>
              <a:rPr lang="en-GB" sz="2200" dirty="0"/>
              <a:t> - Communication and additional support materials through Microsoft Teams</a:t>
            </a:r>
          </a:p>
          <a:p>
            <a:endParaRPr lang="en-GB" sz="2200" dirty="0"/>
          </a:p>
          <a:p>
            <a:r>
              <a:rPr lang="en-GB" sz="2200" dirty="0"/>
              <a:t> - Revision materials for the externally examined component</a:t>
            </a:r>
          </a:p>
        </p:txBody>
      </p:sp>
    </p:spTree>
    <p:extLst>
      <p:ext uri="{BB962C8B-B14F-4D97-AF65-F5344CB8AC3E}">
        <p14:creationId xmlns:p14="http://schemas.microsoft.com/office/powerpoint/2010/main" val="11442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838200" y="424294"/>
            <a:ext cx="10515600" cy="6783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can I support my child in Travel and Tourism?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118391"/>
            <a:ext cx="10515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 - Encourage your child to watch the news and TV documentaries about the travel and tourism sector</a:t>
            </a:r>
          </a:p>
          <a:p>
            <a:endParaRPr lang="en-GB" sz="2200" dirty="0"/>
          </a:p>
          <a:p>
            <a:r>
              <a:rPr lang="en-GB" sz="2200" dirty="0"/>
              <a:t> - Encourage them to develop their own revision materials such as Knowledge organisers, Mind Maps and Flash Cards of important Case Study locations and Events</a:t>
            </a:r>
          </a:p>
          <a:p>
            <a:endParaRPr lang="en-GB" sz="2200" dirty="0"/>
          </a:p>
          <a:p>
            <a:r>
              <a:rPr lang="en-GB" sz="2200" dirty="0"/>
              <a:t> - Encourage them to complete research around areas of the travel and tourism industry (they will need to do some of this for their case study homework themselves)</a:t>
            </a:r>
          </a:p>
          <a:p>
            <a:endParaRPr lang="en-GB" sz="2200" dirty="0"/>
          </a:p>
          <a:p>
            <a:r>
              <a:rPr lang="en-GB" sz="2200" dirty="0"/>
              <a:t> - Discuss current affairs with your child – this will help them develop a viewpoint. Discuss planning and booking holidays or local trips and visits so they see the different people and businesses involved in the process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277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9" y="557587"/>
            <a:ext cx="9144000" cy="948484"/>
          </a:xfrm>
        </p:spPr>
        <p:txBody>
          <a:bodyPr/>
          <a:lstStyle/>
          <a:p>
            <a:r>
              <a:rPr lang="en-GB" dirty="0"/>
              <a:t>Revision Materials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5D3B5-0BEC-4050-AAAF-04AD99FFD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36" t="13578" r="8418" b="9602"/>
          <a:stretch/>
        </p:blipFill>
        <p:spPr>
          <a:xfrm>
            <a:off x="4375578" y="1589960"/>
            <a:ext cx="3548421" cy="45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688659" y="176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</a:rPr>
              <a:t>We’re here to help…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459" y="1502429"/>
            <a:ext cx="5728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If you have any questions or issues you would like to discuss about the course, resources available and supporting your child, please contact:</a:t>
            </a:r>
          </a:p>
          <a:p>
            <a:pPr algn="ctr"/>
            <a:r>
              <a:rPr lang="en-GB" sz="2400" b="1" dirty="0">
                <a:hlinkClick r:id="rId2"/>
              </a:rPr>
              <a:t>Ellie.Mulligan@cyac.org.uk</a:t>
            </a:r>
            <a:endParaRPr lang="en-GB" sz="2400" b="1" dirty="0"/>
          </a:p>
        </p:txBody>
      </p:sp>
      <p:pic>
        <p:nvPicPr>
          <p:cNvPr id="4098" name="Picture 2" descr="Geographical conne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1" y="3619763"/>
            <a:ext cx="5324335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41ECB4-FCA2-4588-AEB4-E315CB1E0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49" y="3619762"/>
            <a:ext cx="5401040" cy="2795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D4104B-A632-4DA2-BD98-E4E09628F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906" y="1502429"/>
            <a:ext cx="3004183" cy="2002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24CA8-4D3C-4CE6-82E0-87F7C8FDC8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42" t="7340" r="4838" b="11682"/>
          <a:stretch/>
        </p:blipFill>
        <p:spPr>
          <a:xfrm>
            <a:off x="527911" y="1502429"/>
            <a:ext cx="2711158" cy="19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0477ACCB38E4C9AADEB3F55C40A2B" ma:contentTypeVersion="6" ma:contentTypeDescription="Create a new document." ma:contentTypeScope="" ma:versionID="abc63b7810fbd52d417de1d000ef4851">
  <xsd:schema xmlns:xsd="http://www.w3.org/2001/XMLSchema" xmlns:xs="http://www.w3.org/2001/XMLSchema" xmlns:p="http://schemas.microsoft.com/office/2006/metadata/properties" xmlns:ns2="72c03a3f-6c9b-4699-9b1b-763899a8abce" xmlns:ns3="7b94cddc-b928-40b7-9d0c-7426e6f21deb" targetNamespace="http://schemas.microsoft.com/office/2006/metadata/properties" ma:root="true" ma:fieldsID="344d44efa20c4ae8a173fc7d4f1c3a02" ns2:_="" ns3:_="">
    <xsd:import namespace="72c03a3f-6c9b-4699-9b1b-763899a8abce"/>
    <xsd:import namespace="7b94cddc-b928-40b7-9d0c-7426e6f21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03a3f-6c9b-4699-9b1b-763899a8a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4cddc-b928-40b7-9d0c-7426e6f21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94cddc-b928-40b7-9d0c-7426e6f21deb">
      <UserInfo>
        <DisplayName>CYA Staff</DisplayName>
        <AccountId>12</AccountId>
        <AccountType/>
      </UserInfo>
      <UserInfo>
        <DisplayName>Emma Lynskey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A0F339-E28E-4C88-9387-34FBA1775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03a3f-6c9b-4699-9b1b-763899a8abce"/>
    <ds:schemaRef ds:uri="7b94cddc-b928-40b7-9d0c-7426e6f21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A12FEE-BD83-4D38-928C-A941342897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C1DA62-9523-4172-8004-9658200077BE}">
  <ds:schemaRefs>
    <ds:schemaRef ds:uri="72c03a3f-6c9b-4699-9b1b-763899a8abce"/>
    <ds:schemaRef ds:uri="7b94cddc-b928-40b7-9d0c-7426e6f21deb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19266</TotalTime>
  <Words>590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Candara</vt:lpstr>
      <vt:lpstr>Wingdings 3</vt:lpstr>
      <vt:lpstr>Office Theme</vt:lpstr>
      <vt:lpstr>BTEC Level 1/2 Tech Award in Travel &amp; Tourism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Materials Available</vt:lpstr>
      <vt:lpstr>PowerPoint Presentation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Ben Curtis</cp:lastModifiedBy>
  <cp:revision>179</cp:revision>
  <cp:lastPrinted>2018-08-23T13:42:51Z</cp:lastPrinted>
  <dcterms:created xsi:type="dcterms:W3CDTF">2017-03-16T10:05:27Z</dcterms:created>
  <dcterms:modified xsi:type="dcterms:W3CDTF">2025-09-19T10:34:22Z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0x010100D8E0477ACCB38E4C9AADEB3F55C40A2B</vt:lpwstr>
  </property>
</Properties>
</file>