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2" r:id="rId4"/>
  </p:sldMasterIdLst>
  <p:sldIdLst>
    <p:sldId id="256" r:id="rId5"/>
    <p:sldId id="272" r:id="rId6"/>
    <p:sldId id="274" r:id="rId7"/>
    <p:sldId id="275" r:id="rId8"/>
    <p:sldId id="276" r:id="rId9"/>
    <p:sldId id="277" r:id="rId10"/>
    <p:sldId id="27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712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75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76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437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624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39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05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764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86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80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33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890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238"/>
            <a:ext cx="12192000" cy="6886832"/>
            <a:chOff x="0" y="-8238"/>
            <a:chExt cx="12192000" cy="6886832"/>
          </a:xfrm>
        </p:grpSpPr>
        <p:pic>
          <p:nvPicPr>
            <p:cNvPr id="6" name="Picture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8238"/>
              <a:ext cx="12192000" cy="3410465"/>
            </a:xfrm>
            <a:prstGeom prst="rect">
              <a:avLst/>
            </a:prstGeom>
          </p:spPr>
        </p:pic>
        <p:grpSp>
          <p:nvGrpSpPr>
            <p:cNvPr id="7" name="Group 6"/>
            <p:cNvGrpSpPr/>
            <p:nvPr/>
          </p:nvGrpSpPr>
          <p:grpSpPr>
            <a:xfrm>
              <a:off x="0" y="181232"/>
              <a:ext cx="12183761" cy="6697362"/>
              <a:chOff x="0" y="181232"/>
              <a:chExt cx="12183761" cy="6697362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0" y="6478484"/>
                <a:ext cx="12183761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>
                    <a:solidFill>
                      <a:srgbClr val="1B4F20"/>
                    </a:solidFill>
                    <a:latin typeface="Candara" panose="020E0502030303020204" pitchFamily="34" charset="0"/>
                  </a:rPr>
                  <a:t>Join us on our journey….</a:t>
                </a: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2499" y="4642712"/>
            <a:ext cx="9897996" cy="1646302"/>
          </a:xfrm>
        </p:spPr>
        <p:txBody>
          <a:bodyPr>
            <a:normAutofit fontScale="90000"/>
          </a:bodyPr>
          <a:lstStyle/>
          <a:p>
            <a:r>
              <a:rPr lang="en-GB" sz="9600" b="1" dirty="0"/>
              <a:t>GCSE Travel &amp; Tourism</a:t>
            </a:r>
            <a:br>
              <a:rPr lang="en-GB" sz="9600" b="1" dirty="0"/>
            </a:br>
            <a:r>
              <a:rPr lang="en-GB" sz="4800" b="1" dirty="0"/>
              <a:t>at Caistor Yarborough Academy</a:t>
            </a:r>
            <a:br>
              <a:rPr lang="en-GB" sz="4800" dirty="0"/>
            </a:br>
            <a:r>
              <a:rPr lang="en-GB" sz="4400" dirty="0">
                <a:solidFill>
                  <a:srgbClr val="0070C0"/>
                </a:solidFill>
              </a:rPr>
              <a:t>How to help your child achieve the best grade</a:t>
            </a:r>
          </a:p>
        </p:txBody>
      </p:sp>
    </p:spTree>
    <p:extLst>
      <p:ext uri="{BB962C8B-B14F-4D97-AF65-F5344CB8AC3E}">
        <p14:creationId xmlns:p14="http://schemas.microsoft.com/office/powerpoint/2010/main" val="1831068826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4" name="Title 1">
            <a:extLst>
              <a:ext uri="{FF2B5EF4-FFF2-40B4-BE49-F238E27FC236}">
                <a16:creationId xmlns:a16="http://schemas.microsoft.com/office/drawing/2014/main" id="{A99FB521-4BE7-16F5-68B8-A1EC928C1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833" y="501881"/>
            <a:ext cx="4974094" cy="1325563"/>
          </a:xfrm>
        </p:spPr>
        <p:txBody>
          <a:bodyPr>
            <a:normAutofit/>
          </a:bodyPr>
          <a:lstStyle/>
          <a:p>
            <a:r>
              <a:rPr lang="en-GB" dirty="0"/>
              <a:t>Purpose of this guide</a:t>
            </a:r>
            <a:endParaRPr lang="en-GB" sz="3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34024D-7194-4939-F957-6C7845BFC8B2}"/>
              </a:ext>
            </a:extLst>
          </p:cNvPr>
          <p:cNvSpPr txBox="1"/>
          <p:nvPr/>
        </p:nvSpPr>
        <p:spPr>
          <a:xfrm>
            <a:off x="3150798" y="1827444"/>
            <a:ext cx="60945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dirty="0"/>
              <a:t>This document supports parents and carers in helping their child prepare effectively for BTEC Travel &amp; Tourism. It outlines key content, exam structures, and practical revision approaches that make a difference at home.</a:t>
            </a:r>
          </a:p>
        </p:txBody>
      </p:sp>
      <p:pic>
        <p:nvPicPr>
          <p:cNvPr id="2052" name="Picture 4" descr="World Travel Vector Illustration. Tour and Travel Graphic design for  banners and flyer 41316396 Vector Art at Vecteezy">
            <a:extLst>
              <a:ext uri="{FF2B5EF4-FFF2-40B4-BE49-F238E27FC236}">
                <a16:creationId xmlns:a16="http://schemas.microsoft.com/office/drawing/2014/main" id="{7671FAE6-D2C8-A2C0-2448-24218B19CA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391" y="3281415"/>
            <a:ext cx="2671916" cy="2671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049277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836F4-0E4D-EC07-EE7E-36F57CF97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orld Travel Vector Illustration. Tour and Travel Graphic design for  banners and flyer 41316399 Vector Art at Vecteezy">
            <a:extLst>
              <a:ext uri="{FF2B5EF4-FFF2-40B4-BE49-F238E27FC236}">
                <a16:creationId xmlns:a16="http://schemas.microsoft.com/office/drawing/2014/main" id="{3AE438F3-722D-0160-59A1-F7E97AEE88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6700" y="3429000"/>
            <a:ext cx="2819400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50CED6F-8419-566A-F42A-18E997E29501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0465179-DDD2-238E-B770-31977729A68B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7451659-ED99-CD2F-5552-8071D38DB200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93A956E0-52FC-4525-AB4D-A802436658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2382D76-D09E-B773-3135-153AAF0E0756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4" name="Title 1">
            <a:extLst>
              <a:ext uri="{FF2B5EF4-FFF2-40B4-BE49-F238E27FC236}">
                <a16:creationId xmlns:a16="http://schemas.microsoft.com/office/drawing/2014/main" id="{7A6F9CBF-E863-A51A-1B78-06E418249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428" y="467375"/>
            <a:ext cx="5452903" cy="1325563"/>
          </a:xfrm>
        </p:spPr>
        <p:txBody>
          <a:bodyPr>
            <a:normAutofit/>
          </a:bodyPr>
          <a:lstStyle/>
          <a:p>
            <a:r>
              <a:rPr lang="en-GB" dirty="0"/>
              <a:t>Overview of the Course</a:t>
            </a:r>
            <a:endParaRPr lang="en-GB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801D00-46DD-5C9E-8F66-ABB5CA18F772}"/>
              </a:ext>
            </a:extLst>
          </p:cNvPr>
          <p:cNvSpPr txBox="1"/>
          <p:nvPr/>
        </p:nvSpPr>
        <p:spPr>
          <a:xfrm>
            <a:off x="3044598" y="1949249"/>
            <a:ext cx="609456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600" dirty="0"/>
              <a:t>This vocational qualification helps students understand how the travel and tourism industry works and develops key skills for further study or employment. It focuses on real-world contexts, encouraging students to explore customer needs, travel trends, and the factors that influence tourism globally. </a:t>
            </a:r>
          </a:p>
        </p:txBody>
      </p:sp>
    </p:spTree>
    <p:extLst>
      <p:ext uri="{BB962C8B-B14F-4D97-AF65-F5344CB8AC3E}">
        <p14:creationId xmlns:p14="http://schemas.microsoft.com/office/powerpoint/2010/main" val="1281580399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28D2F-7BEE-172C-6F1D-C00E4F515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96EDDCE-92E9-0C16-0CCE-6B66014ABBC1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F9E3EC7-FB09-4A5A-1227-92AF1C343E37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B7769E4-5025-D7ED-868A-D0E1B37502FE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99F15BB6-7BB0-D838-1C17-4D756D201DC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3653C73-1866-E692-4A52-3C0A8BC1B99B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4" name="Title 1">
            <a:extLst>
              <a:ext uri="{FF2B5EF4-FFF2-40B4-BE49-F238E27FC236}">
                <a16:creationId xmlns:a16="http://schemas.microsoft.com/office/drawing/2014/main" id="{D460114E-9D7C-754C-A943-271B0F490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1552" y="424243"/>
            <a:ext cx="4760655" cy="1325563"/>
          </a:xfrm>
        </p:spPr>
        <p:txBody>
          <a:bodyPr>
            <a:normAutofit/>
          </a:bodyPr>
          <a:lstStyle/>
          <a:p>
            <a:r>
              <a:rPr lang="en-GB" dirty="0"/>
              <a:t>Course Components</a:t>
            </a:r>
            <a:endParaRPr lang="en-GB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C7C41A-BCEB-0084-642F-0E3DB418BF60}"/>
              </a:ext>
            </a:extLst>
          </p:cNvPr>
          <p:cNvSpPr txBox="1"/>
          <p:nvPr/>
        </p:nvSpPr>
        <p:spPr>
          <a:xfrm>
            <a:off x="594529" y="1992817"/>
            <a:ext cx="530593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Component 1: Travel and Tourism Organisations and Destinations (Internal Assessment)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The aims and functions of key organisations such as travel agents, airlines, tour operators and visitor attractions.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The interrelationships between these organisations.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How destinations appeal to different types of visitors.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Features of UK and international destinations (cultural, natural and build attractions)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9F1636-4A51-3609-EB67-E639847C50B1}"/>
              </a:ext>
            </a:extLst>
          </p:cNvPr>
          <p:cNvSpPr txBox="1"/>
          <p:nvPr/>
        </p:nvSpPr>
        <p:spPr>
          <a:xfrm>
            <a:off x="6207450" y="2021808"/>
            <a:ext cx="5305939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Component 2: Customer Needs in Travel and Tourism (Internal Assessment)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Types of tourism (leisure, business, adventure,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Understanding customer motivations and profiles.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Tailoring products and services to meet  customer expectations.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Planning holidays for different traveller types and budgets.</a:t>
            </a:r>
          </a:p>
        </p:txBody>
      </p:sp>
    </p:spTree>
    <p:extLst>
      <p:ext uri="{BB962C8B-B14F-4D97-AF65-F5344CB8AC3E}">
        <p14:creationId xmlns:p14="http://schemas.microsoft.com/office/powerpoint/2010/main" val="445868994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94E6C-7355-FCC9-C31B-5154BD5CE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DDD2045-6DFB-8C6C-1226-488FBC230E36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2471602-CF1D-98D2-9DA3-A1862E9644DD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553A6DC-D452-3E66-4E8E-215EB15FACB0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7DA72B96-CA01-8309-5830-37AF92EE75B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D7A8046-C244-C201-C30E-306A1BA625D0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4" name="Title 1">
            <a:extLst>
              <a:ext uri="{FF2B5EF4-FFF2-40B4-BE49-F238E27FC236}">
                <a16:creationId xmlns:a16="http://schemas.microsoft.com/office/drawing/2014/main" id="{9277B2B9-03DC-1B4D-B43F-CF30C71CC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4089" y="348524"/>
            <a:ext cx="7200864" cy="1325563"/>
          </a:xfrm>
        </p:spPr>
        <p:txBody>
          <a:bodyPr>
            <a:normAutofit/>
          </a:bodyPr>
          <a:lstStyle/>
          <a:p>
            <a:r>
              <a:rPr lang="en-GB" dirty="0"/>
              <a:t>Course Components Continued</a:t>
            </a:r>
            <a:endParaRPr lang="en-GB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A82CB9-AFBE-5E04-4AFE-71A9D63EBF30}"/>
              </a:ext>
            </a:extLst>
          </p:cNvPr>
          <p:cNvSpPr txBox="1"/>
          <p:nvPr/>
        </p:nvSpPr>
        <p:spPr>
          <a:xfrm>
            <a:off x="2491448" y="1841379"/>
            <a:ext cx="7200864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Component 3: Influences on Global Travel and Tourism (External Assessment)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Factors affecting global travel and tourism (economic, political, natural disasters, pandemics).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How destinations and organisations respond to external influences.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The impact of tourism on global sustainability and local communities.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Predicting trends and understanding growth in the global travel industry.</a:t>
            </a:r>
          </a:p>
        </p:txBody>
      </p:sp>
    </p:spTree>
    <p:extLst>
      <p:ext uri="{BB962C8B-B14F-4D97-AF65-F5344CB8AC3E}">
        <p14:creationId xmlns:p14="http://schemas.microsoft.com/office/powerpoint/2010/main" val="974711348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DAE3C-CB79-D229-1626-536F54000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A762E35F-B9FC-BD68-8121-E4BBAA45AD5E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F0978BE-5138-944A-0E98-A61F54EE7D3F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8BE9B05-3B80-E22E-98FE-4934DB7AAF52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7A4ED12F-23FC-C76A-7EB8-091F97B782D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03B9EA0-C8C2-B4F4-DE1C-4266D3976F5C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4" name="Title 1">
            <a:extLst>
              <a:ext uri="{FF2B5EF4-FFF2-40B4-BE49-F238E27FC236}">
                <a16:creationId xmlns:a16="http://schemas.microsoft.com/office/drawing/2014/main" id="{4CDDE5DA-EAB7-CBF6-BE59-518290436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2309" y="435554"/>
            <a:ext cx="6259141" cy="1325563"/>
          </a:xfrm>
        </p:spPr>
        <p:txBody>
          <a:bodyPr>
            <a:normAutofit/>
          </a:bodyPr>
          <a:lstStyle/>
          <a:p>
            <a:r>
              <a:rPr lang="en-GB" dirty="0"/>
              <a:t>Examples of Revision Tools</a:t>
            </a:r>
            <a:endParaRPr lang="en-GB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2DC725-B735-DD08-0A04-7B040F2A40CA}"/>
              </a:ext>
            </a:extLst>
          </p:cNvPr>
          <p:cNvSpPr txBox="1"/>
          <p:nvPr/>
        </p:nvSpPr>
        <p:spPr>
          <a:xfrm>
            <a:off x="723407" y="1830772"/>
            <a:ext cx="4477803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Flash Cards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Key terms: tourist types, sustainable tourism, package holiday, inbound/outbound tourism, interrelationship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Major global destinations: Paris, Dubai, New York, Barcelona, Lake District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Impacts of tourism: economic, environmental, social, political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Key travel organisations: TUI, British Airways, VisitBritain, Expedia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Customer needs: business vs leisure, solo travellers vs families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4062FD-16F3-1A28-5BDB-BEA7AB3396FF}"/>
              </a:ext>
            </a:extLst>
          </p:cNvPr>
          <p:cNvSpPr txBox="1"/>
          <p:nvPr/>
        </p:nvSpPr>
        <p:spPr>
          <a:xfrm>
            <a:off x="6982548" y="1830772"/>
            <a:ext cx="4477803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Mind Maps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Factors influencing Tourism – weather, exchange rates, security, health crises.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Types of Tourism – leisure, adventure, eco, cultural, business.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Sustainable Tourism – balancing environment, economy, and local communities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Destination Appeal – accessibility, accommodation, attractions, amenities.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Responses to Change – how organisations adapt to crises and new trends.</a:t>
            </a:r>
          </a:p>
        </p:txBody>
      </p:sp>
    </p:spTree>
    <p:extLst>
      <p:ext uri="{BB962C8B-B14F-4D97-AF65-F5344CB8AC3E}">
        <p14:creationId xmlns:p14="http://schemas.microsoft.com/office/powerpoint/2010/main" val="2279203434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9A79A1-E85F-49DE-004F-FC9CD049F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nit 1 Travel &amp; Tourism Sector Solution Assignment - Locus Help">
            <a:extLst>
              <a:ext uri="{FF2B5EF4-FFF2-40B4-BE49-F238E27FC236}">
                <a16:creationId xmlns:a16="http://schemas.microsoft.com/office/drawing/2014/main" id="{8693259E-CAD2-81FB-156D-D7E10D354D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" y="3934267"/>
            <a:ext cx="4274388" cy="2849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D5155DC6-4B54-D273-4A9E-6BF7956F927D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B4361D5-9169-E091-2348-C2A588895F08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2C3D6C5-CE85-9452-1EA3-7ADC924695DC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B89372D6-5170-A4F4-21AA-A61592BAB43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7E0716D-73CE-F732-16FC-4AA65BC0B528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4" name="Title 1">
            <a:extLst>
              <a:ext uri="{FF2B5EF4-FFF2-40B4-BE49-F238E27FC236}">
                <a16:creationId xmlns:a16="http://schemas.microsoft.com/office/drawing/2014/main" id="{497D987E-BA74-FDB9-B69A-4CDC0445F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5680" y="452807"/>
            <a:ext cx="5172400" cy="1325563"/>
          </a:xfrm>
        </p:spPr>
        <p:txBody>
          <a:bodyPr>
            <a:normAutofit/>
          </a:bodyPr>
          <a:lstStyle/>
          <a:p>
            <a:r>
              <a:rPr lang="en-GB" dirty="0"/>
              <a:t>How Parents Can Help</a:t>
            </a:r>
            <a:endParaRPr lang="en-GB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D3149A-5C81-4857-DD8B-C19B46DFCB6A}"/>
              </a:ext>
            </a:extLst>
          </p:cNvPr>
          <p:cNvSpPr txBox="1"/>
          <p:nvPr/>
        </p:nvSpPr>
        <p:spPr>
          <a:xfrm>
            <a:off x="594529" y="1419144"/>
            <a:ext cx="447780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Encourage your child to keep up to date with travel news – </a:t>
            </a:r>
            <a:r>
              <a:rPr lang="en-GB" sz="1600" dirty="0" err="1"/>
              <a:t>e.g</a:t>
            </a:r>
            <a:r>
              <a:rPr lang="en-GB" sz="1600" dirty="0"/>
              <a:t> BBC Travel, National Geographic, or airline websites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Help them revise using case studies (</a:t>
            </a:r>
            <a:r>
              <a:rPr lang="en-GB" sz="1600" dirty="0" err="1"/>
              <a:t>e.g</a:t>
            </a:r>
            <a:r>
              <a:rPr lang="en-GB" sz="1600" dirty="0"/>
              <a:t> tourism in the Lake District, Dubai or Thailand)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Support use of Pearson's online resources and BBC Bitesize: Travel and Tourism for key terms and exam preparation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29EAEE-FD04-23F1-CB4E-858A08C1B89A}"/>
              </a:ext>
            </a:extLst>
          </p:cNvPr>
          <p:cNvSpPr txBox="1"/>
          <p:nvPr/>
        </p:nvSpPr>
        <p:spPr>
          <a:xfrm>
            <a:off x="6439178" y="2116336"/>
            <a:ext cx="447780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Ask them to explain how factors like exchange rates or weather affect tourist choices – this reinforces understanding.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Encourage practice of exam-style questions for Component 3 using mark schemes and example materials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Reinforce deadlines for internal assessments (Components 1 &amp; 2) and proof-read written work for clarity and accuracy</a:t>
            </a:r>
          </a:p>
        </p:txBody>
      </p:sp>
    </p:spTree>
    <p:extLst>
      <p:ext uri="{BB962C8B-B14F-4D97-AF65-F5344CB8AC3E}">
        <p14:creationId xmlns:p14="http://schemas.microsoft.com/office/powerpoint/2010/main" val="1094841741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819F15AD2814438AA860D3ECF10C96" ma:contentTypeVersion="15" ma:contentTypeDescription="Create a new document." ma:contentTypeScope="" ma:versionID="54cc8976ae0710daff7cac76a83d1f11">
  <xsd:schema xmlns:xsd="http://www.w3.org/2001/XMLSchema" xmlns:xs="http://www.w3.org/2001/XMLSchema" xmlns:p="http://schemas.microsoft.com/office/2006/metadata/properties" xmlns:ns3="cc8dc979-d633-4cc4-bc95-daa6380224ac" xmlns:ns4="e46196d9-69e0-4428-81d0-a5489f73d1a6" targetNamespace="http://schemas.microsoft.com/office/2006/metadata/properties" ma:root="true" ma:fieldsID="53200530076c0faa5fe918c655358bc6" ns3:_="" ns4:_="">
    <xsd:import namespace="cc8dc979-d633-4cc4-bc95-daa6380224ac"/>
    <xsd:import namespace="e46196d9-69e0-4428-81d0-a5489f73d1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ingHintHash" minOccurs="0"/>
                <xsd:element ref="ns4:SharedWithDetails" minOccurs="0"/>
                <xsd:element ref="ns4:SharedWithUser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8dc979-d633-4cc4-bc95-daa6380224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6196d9-69e0-4428-81d0-a5489f73d1a6" elementFormDefault="qualified">
    <xsd:import namespace="http://schemas.microsoft.com/office/2006/documentManagement/types"/>
    <xsd:import namespace="http://schemas.microsoft.com/office/infopath/2007/PartnerControls"/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c8dc979-d633-4cc4-bc95-daa6380224ac" xsi:nil="true"/>
  </documentManagement>
</p:properties>
</file>

<file path=customXml/itemProps1.xml><?xml version="1.0" encoding="utf-8"?>
<ds:datastoreItem xmlns:ds="http://schemas.openxmlformats.org/officeDocument/2006/customXml" ds:itemID="{84FCDEB1-76D4-4CBD-BB62-83A681368E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41F574-DC33-4ACB-95EF-C1DC410A63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8dc979-d633-4cc4-bc95-daa6380224ac"/>
    <ds:schemaRef ds:uri="e46196d9-69e0-4428-81d0-a5489f73d1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885A7D-5BBF-498C-BE1D-4F5EE7915145}">
  <ds:schemaRefs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e46196d9-69e0-4428-81d0-a5489f73d1a6"/>
    <ds:schemaRef ds:uri="http://purl.org/dc/dcmitype/"/>
    <ds:schemaRef ds:uri="cc8dc979-d633-4cc4-bc95-daa6380224ac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</TotalTime>
  <Words>586</Words>
  <Application>Microsoft Office PowerPoint</Application>
  <PresentationFormat>Widescreen</PresentationFormat>
  <Paragraphs>70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Candara</vt:lpstr>
      <vt:lpstr>Office Theme</vt:lpstr>
      <vt:lpstr>GCSE Travel &amp; Tourism at Caistor Yarborough Academy How to help your child achieve the best grade</vt:lpstr>
      <vt:lpstr>Purpose of this guide</vt:lpstr>
      <vt:lpstr>Overview of the Course</vt:lpstr>
      <vt:lpstr>Course Components</vt:lpstr>
      <vt:lpstr>Course Components Continued</vt:lpstr>
      <vt:lpstr>Examples of Revision Tools</vt:lpstr>
      <vt:lpstr>How Parents Can Help</vt:lpstr>
    </vt:vector>
  </TitlesOfParts>
  <Company>Caistor Yarborough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at Caistor Yarborough Academy</dc:title>
  <dc:creator>Jo Biglands</dc:creator>
  <cp:lastModifiedBy>Lewis Smith</cp:lastModifiedBy>
  <cp:revision>143</cp:revision>
  <dcterms:created xsi:type="dcterms:W3CDTF">2016-03-12T10:25:01Z</dcterms:created>
  <dcterms:modified xsi:type="dcterms:W3CDTF">2025-10-17T11:11:22Z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0x010100DC819F15AD2814438AA860D3ECF10C96</vt:lpwstr>
  </property>
</Properties>
</file>