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1" r:id="rId3"/>
    <p:sldId id="280" r:id="rId4"/>
    <p:sldId id="279" r:id="rId5"/>
    <p:sldId id="287" r:id="rId6"/>
    <p:sldId id="285" r:id="rId7"/>
    <p:sldId id="257" r:id="rId8"/>
    <p:sldId id="258" r:id="rId9"/>
    <p:sldId id="282" r:id="rId10"/>
    <p:sldId id="283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A85A-F305-4B70-A03D-7EEFDCAE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D7E7E-9DA7-4138-9F36-73F17F09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C753-5184-43D9-972F-3A908822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185-3EA0-44CD-835F-D205EB7E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83B9-4CC1-45C0-A6A3-64371C2D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06D0-E054-48D6-AA2B-D946F0B4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408A-0595-4AF9-A4CD-C2F1F9E1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05FA-27AA-4A34-A75A-139CC97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C6A9-6DDA-4C45-9500-F7586E08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5C14-BB60-447E-84B0-9F5A693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2AABB-56ED-40DC-87A4-8ABD11532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611C1-D568-4681-856E-AFEDB770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6D3D-DF9C-45C3-8770-6EB00F94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500F-221E-4177-ADB2-33DBC1FB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4D78-D59D-49CC-858E-A6DD010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E52A-F24C-4A7A-816C-4AC9310D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BDA-EC12-4FBB-B16D-CE61743F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888-07E8-4A6A-A503-B6882E22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F9A2-5B04-4672-983B-98F42F9A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07628-6D61-4D08-9977-9018954B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09FC-3C89-4FEB-A056-18EED7D9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0FA1-92ED-4D2C-AA5E-86180FBD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2CAB-6424-4A09-BE27-9ED59CA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8749-97D9-4FCD-9BF3-7C0856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EC712-D78A-4F03-9B60-55AF6C1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EFF-C743-4195-A75D-EFC44A6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2981-984A-49EB-97F1-576FC015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CDD7F-DD29-4CB1-8577-63F692185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E8CC-6436-410C-BDE8-5D76E531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6C40-4880-4220-A38B-9EDF656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1BD7-6B4F-4FFE-82BD-7203B790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D019-B678-49A0-ADAD-68B12F2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38D0-AA16-466C-B884-DD165D3A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12F3-67B8-4FFB-8104-78A590F1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DB10-2072-42DD-A63B-FB3F3FA7A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594A7-8BF0-47B7-B658-F470CEAD5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5EA5-7164-447A-9FA2-710557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B0AD2-A9E2-4657-BE98-11024E5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1934-D836-49F8-83A7-F639D34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AF59-68C2-42EE-AD26-13FF63D0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6EBC3-9CFE-4F2C-9441-06B23F33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4081-BFFD-4664-8102-6EF91F0B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155C1-C7CA-4022-A8BC-884B263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B48AA-8CD1-4C47-B75E-E09A2160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D58F3-8A7C-4FB4-8956-5A55B4B6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9B3D-F29B-43ED-8FD6-CA2F177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AE1B-3ECB-4103-9175-58CE4514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04CD-7091-4ED0-853E-AD0A4B01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7AFC-306B-4F3F-B47A-0ECD240A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0DBC-5C4F-4B3F-92D8-22C6D03C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FEA28-E611-48FB-8384-D10BCD60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13C6C-EBF9-41CC-A9BC-35E56AB8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04AD-188F-49A4-8395-246DFF6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731F9-6C3A-40DE-9EE0-7B0854BB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50DE-767C-4B12-A557-49CCBC6C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8138-652D-463D-B1BE-9BD0D92C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7DA1-90D7-43A2-9883-5FD7D45A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95AA-7C09-4218-802E-04233B9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8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AD869-03B8-4FDC-8F2A-4A7EB106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FC9E-3778-43DD-B298-9F8FBF11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0BC1-BD9F-4C6F-8F2B-12233373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F4A-51BE-490A-AFDB-13F3D1B1C42C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FB2A-ED22-4934-935F-69281CF04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03EE-EEC8-4189-937E-396C528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Tony.Edmondson@cyac.org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59F008-E8CD-49B3-9A27-9875F16C374D}"/>
              </a:ext>
            </a:extLst>
          </p:cNvPr>
          <p:cNvSpPr txBox="1"/>
          <p:nvPr/>
        </p:nvSpPr>
        <p:spPr>
          <a:xfrm>
            <a:off x="446089" y="3509194"/>
            <a:ext cx="1129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Revising GCSE </a:t>
            </a:r>
          </a:p>
          <a:p>
            <a:pPr algn="ctr"/>
            <a:r>
              <a:rPr lang="en-GB" sz="6000" dirty="0"/>
              <a:t>English Language and </a:t>
            </a:r>
          </a:p>
          <a:p>
            <a:pPr algn="ctr"/>
            <a:r>
              <a:rPr lang="en-GB" sz="6000" dirty="0"/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1E81B6-3D95-42DC-B224-22AEED4C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5" r="1630" b="27332"/>
          <a:stretch/>
        </p:blipFill>
        <p:spPr>
          <a:xfrm>
            <a:off x="375651" y="1551916"/>
            <a:ext cx="11440695" cy="340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30E3-BF8B-44BB-A92F-B3111D41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30522" r="64022" b="60778"/>
          <a:stretch/>
        </p:blipFill>
        <p:spPr>
          <a:xfrm>
            <a:off x="547858" y="5058323"/>
            <a:ext cx="2690192" cy="69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A32DE-7F98-4600-B877-D2514B5C6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9" t="30909" r="65000" b="58888"/>
          <a:stretch/>
        </p:blipFill>
        <p:spPr>
          <a:xfrm>
            <a:off x="3388033" y="5058323"/>
            <a:ext cx="2531166" cy="69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61C2F-3417-4EAD-A308-96DE143B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7" t="34775" r="63478" b="55022"/>
          <a:stretch/>
        </p:blipFill>
        <p:spPr>
          <a:xfrm>
            <a:off x="6095998" y="5058323"/>
            <a:ext cx="2690192" cy="699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F3804-70B7-4A4F-A89B-67676ADB0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13" t="34002" r="64022" b="55795"/>
          <a:stretch/>
        </p:blipFill>
        <p:spPr>
          <a:xfrm>
            <a:off x="8936173" y="5058322"/>
            <a:ext cx="2690192" cy="6993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01960A-105B-4FBE-97F5-F3B5A5C9BDD6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8DF3FF-1EE7-4549-9028-4F0DDC30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1422063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86310-2234-F471-EC7E-583F4BC989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A96716-016C-4D12-9DD3-4EB18ED81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7170" name="Picture 2" descr="10 ESSENTIAL READS to improve reading comprehension">
            <a:extLst>
              <a:ext uri="{FF2B5EF4-FFF2-40B4-BE49-F238E27FC236}">
                <a16:creationId xmlns:a16="http://schemas.microsoft.com/office/drawing/2014/main" id="{0884AF54-0EDC-4876-9B5E-AA5AC39D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" y="365125"/>
            <a:ext cx="1145056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08ABE-9E0E-47D8-923E-50DC0FFB46E9}"/>
              </a:ext>
            </a:extLst>
          </p:cNvPr>
          <p:cNvSpPr txBox="1"/>
          <p:nvPr/>
        </p:nvSpPr>
        <p:spPr>
          <a:xfrm>
            <a:off x="478172" y="469783"/>
            <a:ext cx="8321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Building your understanding of </a:t>
            </a:r>
            <a:r>
              <a:rPr lang="en-GB" sz="6600" dirty="0"/>
              <a:t>literature</a:t>
            </a:r>
          </a:p>
        </p:txBody>
      </p:sp>
      <p:pic>
        <p:nvPicPr>
          <p:cNvPr id="7172" name="Picture 4" descr="An Inspector Calls Revision Mindmap | Teaching Resources">
            <a:extLst>
              <a:ext uri="{FF2B5EF4-FFF2-40B4-BE49-F238E27FC236}">
                <a16:creationId xmlns:a16="http://schemas.microsoft.com/office/drawing/2014/main" id="{B9109514-5C83-41F2-881B-D8428D32D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6274" r="3437" b="3662"/>
          <a:stretch/>
        </p:blipFill>
        <p:spPr bwMode="auto">
          <a:xfrm>
            <a:off x="522121" y="3190241"/>
            <a:ext cx="2415036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nglish Literature revision cards • An Inspector... - Depop">
            <a:extLst>
              <a:ext uri="{FF2B5EF4-FFF2-40B4-BE49-F238E27FC236}">
                <a16:creationId xmlns:a16="http://schemas.microsoft.com/office/drawing/2014/main" id="{65D7CF2A-25E5-48AE-9AB6-66FAD5227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4435" r="1152" b="10336"/>
          <a:stretch/>
        </p:blipFill>
        <p:spPr bwMode="auto">
          <a:xfrm>
            <a:off x="2462572" y="2394785"/>
            <a:ext cx="1921857" cy="14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 Inspector Calls – FlipsCo Cards">
            <a:extLst>
              <a:ext uri="{FF2B5EF4-FFF2-40B4-BE49-F238E27FC236}">
                <a16:creationId xmlns:a16="http://schemas.microsoft.com/office/drawing/2014/main" id="{80774A8D-F6EE-443A-818F-590B50DF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6" y="2193332"/>
            <a:ext cx="1635886" cy="1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rfield Primary School - Reading">
            <a:extLst>
              <a:ext uri="{FF2B5EF4-FFF2-40B4-BE49-F238E27FC236}">
                <a16:creationId xmlns:a16="http://schemas.microsoft.com/office/drawing/2014/main" id="{EC298246-2603-4DDE-B7C8-B6E9B39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9" y="3963660"/>
            <a:ext cx="1742813" cy="10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ink reading in English is too difficult for you? Think again! - AllTalk  Training">
            <a:extLst>
              <a:ext uri="{FF2B5EF4-FFF2-40B4-BE49-F238E27FC236}">
                <a16:creationId xmlns:a16="http://schemas.microsoft.com/office/drawing/2014/main" id="{C19829E6-A58B-40A6-BB4D-6D27DC92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1" y="1600200"/>
            <a:ext cx="2172387" cy="1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ming Soon – First Minister's Reading Challenge – Smithton Primary School">
            <a:extLst>
              <a:ext uri="{FF2B5EF4-FFF2-40B4-BE49-F238E27FC236}">
                <a16:creationId xmlns:a16="http://schemas.microsoft.com/office/drawing/2014/main" id="{62E69AC7-C2AF-44BA-89D9-5265300F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0" y="3158903"/>
            <a:ext cx="1413157" cy="13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23679-6163-EC68-61CB-0B5DDE57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ED43-47E6-4DB5-BE94-4C650B714A59}"/>
              </a:ext>
            </a:extLst>
          </p:cNvPr>
          <p:cNvSpPr txBox="1">
            <a:spLocks/>
          </p:cNvSpPr>
          <p:nvPr/>
        </p:nvSpPr>
        <p:spPr>
          <a:xfrm>
            <a:off x="365740" y="1880759"/>
            <a:ext cx="11450606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linkClick r:id="rId2"/>
              </a:rPr>
              <a:t>Tony.Edmondson@cyac.org.uk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D83EF-0967-4AFF-91C6-994CC594DF61}"/>
              </a:ext>
            </a:extLst>
          </p:cNvPr>
          <p:cNvSpPr txBox="1">
            <a:spLocks/>
          </p:cNvSpPr>
          <p:nvPr/>
        </p:nvSpPr>
        <p:spPr>
          <a:xfrm>
            <a:off x="394283" y="365125"/>
            <a:ext cx="114220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Contact Details:</a:t>
            </a:r>
          </a:p>
        </p:txBody>
      </p:sp>
      <p:pic>
        <p:nvPicPr>
          <p:cNvPr id="11266" name="Picture 2" descr="Science of Reading Resources &amp; Program - K–5 Literacy Instruction &amp;  Intervention | Amplify">
            <a:extLst>
              <a:ext uri="{FF2B5EF4-FFF2-40B4-BE49-F238E27FC236}">
                <a16:creationId xmlns:a16="http://schemas.microsoft.com/office/drawing/2014/main" id="{5F4503B3-77D8-4307-B166-8F8BFECD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3" y="2512191"/>
            <a:ext cx="5062469" cy="38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08B0F-6CA8-605C-D0A1-979FFDFC1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8A858-4562-417B-AB7C-8381AA3003D4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050" name="Picture 2" descr="Common Irregularities in English to Know | Grammarly Blog">
            <a:extLst>
              <a:ext uri="{FF2B5EF4-FFF2-40B4-BE49-F238E27FC236}">
                <a16:creationId xmlns:a16="http://schemas.microsoft.com/office/drawing/2014/main" id="{E457AB24-A73A-4314-879B-9F995EB4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95" y="1132963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iterature - Vector Art">
            <a:extLst>
              <a:ext uri="{FF2B5EF4-FFF2-40B4-BE49-F238E27FC236}">
                <a16:creationId xmlns:a16="http://schemas.microsoft.com/office/drawing/2014/main" id="{F0D71236-C2FB-4427-A54E-D5CB56BC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"/>
          <a:stretch/>
        </p:blipFill>
        <p:spPr bwMode="auto">
          <a:xfrm>
            <a:off x="1527995" y="3659122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0D74EA-C29F-4510-8214-FF8C2D62175F}"/>
              </a:ext>
            </a:extLst>
          </p:cNvPr>
          <p:cNvSpPr/>
          <p:nvPr/>
        </p:nvSpPr>
        <p:spPr>
          <a:xfrm>
            <a:off x="4203315" y="1132963"/>
            <a:ext cx="2625324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1070E-FE1C-4372-A9C4-9A4E39FCBAF2}"/>
              </a:ext>
            </a:extLst>
          </p:cNvPr>
          <p:cNvSpPr/>
          <p:nvPr/>
        </p:nvSpPr>
        <p:spPr>
          <a:xfrm>
            <a:off x="4203315" y="2376338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FFDB4-7BF7-42E5-887F-9A76E5598C00}"/>
              </a:ext>
            </a:extLst>
          </p:cNvPr>
          <p:cNvSpPr/>
          <p:nvPr/>
        </p:nvSpPr>
        <p:spPr>
          <a:xfrm>
            <a:off x="4203315" y="3693263"/>
            <a:ext cx="2625324" cy="843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55CF5-7B46-423C-9C94-50AA5229D6A3}"/>
              </a:ext>
            </a:extLst>
          </p:cNvPr>
          <p:cNvSpPr/>
          <p:nvPr/>
        </p:nvSpPr>
        <p:spPr>
          <a:xfrm>
            <a:off x="4203315" y="4881469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83B6E-5DD2-4E76-8AC2-AC2AAA3D71E4}"/>
              </a:ext>
            </a:extLst>
          </p:cNvPr>
          <p:cNvSpPr/>
          <p:nvPr/>
        </p:nvSpPr>
        <p:spPr>
          <a:xfrm>
            <a:off x="7027459" y="1132963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 hour 45 minute exam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6B4F9-0A54-40D1-9E1C-E6C2E634EDBB}"/>
              </a:ext>
            </a:extLst>
          </p:cNvPr>
          <p:cNvSpPr/>
          <p:nvPr/>
        </p:nvSpPr>
        <p:spPr>
          <a:xfrm>
            <a:off x="7027459" y="3686074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F5C15-4B5C-4676-BE96-F126CD75F786}"/>
              </a:ext>
            </a:extLst>
          </p:cNvPr>
          <p:cNvSpPr/>
          <p:nvPr/>
        </p:nvSpPr>
        <p:spPr>
          <a:xfrm>
            <a:off x="7027459" y="2376338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FB59C-64E0-46BF-924D-B552736C02F6}"/>
              </a:ext>
            </a:extLst>
          </p:cNvPr>
          <p:cNvSpPr/>
          <p:nvPr/>
        </p:nvSpPr>
        <p:spPr>
          <a:xfrm>
            <a:off x="7027459" y="4881469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hours 30 minute exam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732C4-3E9F-3AB0-3BA1-4837DD2A5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2E894-8425-4650-B252-678A516E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21488" r="16413" b="15767"/>
          <a:stretch/>
        </p:blipFill>
        <p:spPr>
          <a:xfrm>
            <a:off x="7578436" y="1625883"/>
            <a:ext cx="3896139" cy="422744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051910-1299-4626-A146-17CC456C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00" y="190941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A2922-BE42-43D4-B340-222AD857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22982" r="26414" b="15345"/>
          <a:stretch/>
        </p:blipFill>
        <p:spPr>
          <a:xfrm>
            <a:off x="786719" y="1579453"/>
            <a:ext cx="2857335" cy="422744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26227-8FE4-45F9-B23C-EA6E1EA952F7}"/>
              </a:ext>
            </a:extLst>
          </p:cNvPr>
          <p:cNvSpPr txBox="1"/>
          <p:nvPr/>
        </p:nvSpPr>
        <p:spPr>
          <a:xfrm rot="16200000">
            <a:off x="-1588124" y="3368707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252B7-CFEB-4FDE-9935-3DD5D4F614A0}"/>
              </a:ext>
            </a:extLst>
          </p:cNvPr>
          <p:cNvSpPr txBox="1"/>
          <p:nvPr/>
        </p:nvSpPr>
        <p:spPr>
          <a:xfrm rot="16200000">
            <a:off x="5116227" y="317618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F3F49-995E-4F40-A616-73CC96CF4E95}"/>
              </a:ext>
            </a:extLst>
          </p:cNvPr>
          <p:cNvSpPr/>
          <p:nvPr/>
        </p:nvSpPr>
        <p:spPr>
          <a:xfrm>
            <a:off x="3792255" y="1602513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Q1: Retrieval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FDFC2-771F-4A65-B2F5-F066C39E0B15}"/>
              </a:ext>
            </a:extLst>
          </p:cNvPr>
          <p:cNvSpPr/>
          <p:nvPr/>
        </p:nvSpPr>
        <p:spPr>
          <a:xfrm>
            <a:off x="3822226" y="2354405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Q2 Impressions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365F3-B93D-45F5-95F1-CDAD0CBA2034}"/>
              </a:ext>
            </a:extLst>
          </p:cNvPr>
          <p:cNvSpPr/>
          <p:nvPr/>
        </p:nvSpPr>
        <p:spPr>
          <a:xfrm>
            <a:off x="3822226" y="3106297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Q3 Lang &amp;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BAF57-3893-4253-9882-142D60D278FF}"/>
              </a:ext>
            </a:extLst>
          </p:cNvPr>
          <p:cNvSpPr/>
          <p:nvPr/>
        </p:nvSpPr>
        <p:spPr>
          <a:xfrm>
            <a:off x="3822226" y="385818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Q4: Language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5CE9-291F-4DD2-A7E3-548AB986622C}"/>
              </a:ext>
            </a:extLst>
          </p:cNvPr>
          <p:cNvSpPr/>
          <p:nvPr/>
        </p:nvSpPr>
        <p:spPr>
          <a:xfrm>
            <a:off x="3833987" y="4610081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Q5: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33F45-3AE7-4550-B44D-58E96D4FC8FA}"/>
              </a:ext>
            </a:extLst>
          </p:cNvPr>
          <p:cNvSpPr/>
          <p:nvPr/>
        </p:nvSpPr>
        <p:spPr>
          <a:xfrm>
            <a:off x="8348333" y="565856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Q6: Write a Narrative!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1FA936-A407-4460-8B25-9535469CFB9F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C43F6-3FCF-C91D-1A3A-F4C27FC79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E05FF-9669-4CCE-A7BA-750ADA9A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6" t="24641" r="26413" b="27229"/>
          <a:stretch/>
        </p:blipFill>
        <p:spPr>
          <a:xfrm>
            <a:off x="7361008" y="1568184"/>
            <a:ext cx="4247023" cy="42044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8C232-493A-4AAC-8E61-F227A0B059F7}"/>
              </a:ext>
            </a:extLst>
          </p:cNvPr>
          <p:cNvSpPr txBox="1"/>
          <p:nvPr/>
        </p:nvSpPr>
        <p:spPr>
          <a:xfrm rot="16200000">
            <a:off x="-1487456" y="3132966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64A8-E397-4DCF-A9CC-C800426D930E}"/>
              </a:ext>
            </a:extLst>
          </p:cNvPr>
          <p:cNvSpPr txBox="1"/>
          <p:nvPr/>
        </p:nvSpPr>
        <p:spPr>
          <a:xfrm rot="16200000">
            <a:off x="4962406" y="316923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31962-EBA3-4574-B771-FFE389F9F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82" t="24641" r="26740" b="10705"/>
          <a:stretch/>
        </p:blipFill>
        <p:spPr>
          <a:xfrm>
            <a:off x="949657" y="1593082"/>
            <a:ext cx="2112006" cy="295523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AB358-FD39-4A40-BABF-167EEDDDE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9" t="24641" r="26630" b="13687"/>
          <a:stretch/>
        </p:blipFill>
        <p:spPr>
          <a:xfrm>
            <a:off x="1867891" y="3055865"/>
            <a:ext cx="2112006" cy="286755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B5B9D-2345-4205-A00E-BC6A1DC47957}"/>
              </a:ext>
            </a:extLst>
          </p:cNvPr>
          <p:cNvSpPr/>
          <p:nvPr/>
        </p:nvSpPr>
        <p:spPr>
          <a:xfrm>
            <a:off x="3245622" y="1579485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Q1.1: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13018-D571-4854-A920-2A3E2114B399}"/>
              </a:ext>
            </a:extLst>
          </p:cNvPr>
          <p:cNvSpPr/>
          <p:nvPr/>
        </p:nvSpPr>
        <p:spPr>
          <a:xfrm>
            <a:off x="3224822" y="2311547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Q1.2: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721DF-5CA0-451B-AD34-542137E279A9}"/>
              </a:ext>
            </a:extLst>
          </p:cNvPr>
          <p:cNvSpPr/>
          <p:nvPr/>
        </p:nvSpPr>
        <p:spPr>
          <a:xfrm>
            <a:off x="4144124" y="3063169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Q1.3: Retrieval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9D3F0-7985-43FE-A86B-011B803A2254}"/>
              </a:ext>
            </a:extLst>
          </p:cNvPr>
          <p:cNvSpPr/>
          <p:nvPr/>
        </p:nvSpPr>
        <p:spPr>
          <a:xfrm>
            <a:off x="4125980" y="379483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Q1.4: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63F2-70FE-45C0-96F0-EBC426A1866C}"/>
              </a:ext>
            </a:extLst>
          </p:cNvPr>
          <p:cNvSpPr/>
          <p:nvPr/>
        </p:nvSpPr>
        <p:spPr>
          <a:xfrm>
            <a:off x="4116026" y="453302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Q1.5: Brief Explanation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D8EA3-8734-4271-B44C-9424525FD92A}"/>
              </a:ext>
            </a:extLst>
          </p:cNvPr>
          <p:cNvSpPr/>
          <p:nvPr/>
        </p:nvSpPr>
        <p:spPr>
          <a:xfrm>
            <a:off x="4116026" y="527121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Q1.6: Comparison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DEE7-7350-4427-8889-9D5DC33204D5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3D3BE-FF79-4FC0-BCA2-485CBB51ACEB}"/>
              </a:ext>
            </a:extLst>
          </p:cNvPr>
          <p:cNvSpPr/>
          <p:nvPr/>
        </p:nvSpPr>
        <p:spPr>
          <a:xfrm>
            <a:off x="8286750" y="5539076"/>
            <a:ext cx="285733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Transactional Writing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F08562-99B0-4E2C-B540-FD8040B2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9536E-009F-0E55-2CDE-69BCC344F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1948-1988-095F-64EE-E219B83F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0DA2C6-C361-CD0F-2A0F-05BD7166B3DF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FBCC3F-F801-9A1B-A8B0-01E6D0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40" y="365125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+mn-lt"/>
              </a:rPr>
              <a:t>REVISING GCSE ENGLISH LANGUAGE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323ECE-518F-7BE6-78E5-9525C68DF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4A9348-2868-DF48-0C26-7AF49E7B7C41}"/>
              </a:ext>
            </a:extLst>
          </p:cNvPr>
          <p:cNvSpPr txBox="1"/>
          <p:nvPr/>
        </p:nvSpPr>
        <p:spPr>
          <a:xfrm>
            <a:off x="946867" y="1536174"/>
            <a:ext cx="100670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Use past exam papers to practice under timed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Break revision into manageable chunks with specific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Create flashcards for key vocabulary and language techniques.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Annotate texts to highlight important ideas and techniques.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Write short practice answers and get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Read a variety of texts to improve understanding and vocabulary.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Use mind maps to organize ideas and themes.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Teach someone else what you’ve learned to reinforce knowledge.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Take regular breaks to stay focused and avoid burnout.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Review spelling, punctuation, and grammar regularly</a:t>
            </a:r>
          </a:p>
        </p:txBody>
      </p:sp>
      <p:pic>
        <p:nvPicPr>
          <p:cNvPr id="1026" name="Picture 2" descr="How to Revise for Your GCSEs — U2 Tuition">
            <a:extLst>
              <a:ext uri="{FF2B5EF4-FFF2-40B4-BE49-F238E27FC236}">
                <a16:creationId xmlns:a16="http://schemas.microsoft.com/office/drawing/2014/main" id="{0647D0CE-F4E9-CBB7-BBC4-2BAE4426F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6855" r="15975" b="12327"/>
          <a:stretch>
            <a:fillRect/>
          </a:stretch>
        </p:blipFill>
        <p:spPr bwMode="auto">
          <a:xfrm>
            <a:off x="9297173" y="4529730"/>
            <a:ext cx="2486475" cy="18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E2C257-CADF-4965-30FC-6BC73E86C195}"/>
              </a:ext>
            </a:extLst>
          </p:cNvPr>
          <p:cNvSpPr/>
          <p:nvPr/>
        </p:nvSpPr>
        <p:spPr>
          <a:xfrm>
            <a:off x="1027367" y="5448586"/>
            <a:ext cx="8038568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Remember, revision that takes place daily will enable you to independently build the skills you need for the linear exams!</a:t>
            </a:r>
          </a:p>
        </p:txBody>
      </p:sp>
    </p:spTree>
    <p:extLst>
      <p:ext uri="{BB962C8B-B14F-4D97-AF65-F5344CB8AC3E}">
        <p14:creationId xmlns:p14="http://schemas.microsoft.com/office/powerpoint/2010/main" val="74234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6E1F-ED43-7E72-F146-33D4935E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0 Common Grammar Mistakes to Avoid | Grammarly">
            <a:extLst>
              <a:ext uri="{FF2B5EF4-FFF2-40B4-BE49-F238E27FC236}">
                <a16:creationId xmlns:a16="http://schemas.microsoft.com/office/drawing/2014/main" id="{620365C3-BF68-8B56-352F-44193CFD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6" y="365125"/>
            <a:ext cx="11479122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8A468C-AA92-0C4B-4C1C-E1790D2F9522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796F435-598A-8278-DC72-33C59EE2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Language: </a:t>
            </a:r>
            <a:r>
              <a:rPr lang="en-GB" b="1" dirty="0">
                <a:latin typeface="+mn-lt"/>
              </a:rPr>
              <a:t>Writing Skills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BBB1CB-3FB3-33C9-753E-151FDCAD8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2255" cy="327816"/>
          </a:xfrm>
          <a:prstGeom prst="rect">
            <a:avLst/>
          </a:prstGeom>
        </p:spPr>
      </p:pic>
      <p:pic>
        <p:nvPicPr>
          <p:cNvPr id="1026" name="Picture 2" descr="Pen ink writing symbol cartoon Royalty Free Vector Image">
            <a:extLst>
              <a:ext uri="{FF2B5EF4-FFF2-40B4-BE49-F238E27FC236}">
                <a16:creationId xmlns:a16="http://schemas.microsoft.com/office/drawing/2014/main" id="{93512BB3-A342-A317-FAFE-193A05DE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2"/>
          <a:stretch>
            <a:fillRect/>
          </a:stretch>
        </p:blipFill>
        <p:spPr bwMode="auto">
          <a:xfrm>
            <a:off x="9773728" y="451389"/>
            <a:ext cx="1957478" cy="18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Common English Grammar Mistakes And How To Avoid Them">
            <a:extLst>
              <a:ext uri="{FF2B5EF4-FFF2-40B4-BE49-F238E27FC236}">
                <a16:creationId xmlns:a16="http://schemas.microsoft.com/office/drawing/2014/main" id="{B130519F-78C2-CE84-6506-48BCADB1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70" y="1602228"/>
            <a:ext cx="6519793" cy="365353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6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A6327B-7FDC-4F1A-BC1E-7F3903B783F4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1</a:t>
            </a:r>
          </a:p>
        </p:txBody>
      </p:sp>
      <p:pic>
        <p:nvPicPr>
          <p:cNvPr id="5122" name="Picture 2" descr="Macbeth | Bristol Old Vic">
            <a:extLst>
              <a:ext uri="{FF2B5EF4-FFF2-40B4-BE49-F238E27FC236}">
                <a16:creationId xmlns:a16="http://schemas.microsoft.com/office/drawing/2014/main" id="{ADA6DB4C-BC0A-4C2D-93BB-118BE365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18" y="2276956"/>
            <a:ext cx="3926448" cy="213565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etry anthology - Saint Bede's Academy English Department">
            <a:extLst>
              <a:ext uri="{FF2B5EF4-FFF2-40B4-BE49-F238E27FC236}">
                <a16:creationId xmlns:a16="http://schemas.microsoft.com/office/drawing/2014/main" id="{E2A16827-9365-4A58-9258-20C96236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1956809"/>
            <a:ext cx="1977249" cy="294438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CSE English WJEC Eduqas Anthology Poetry Guide includes Online Edition,  Audio and Quizzes: ideal for the 2024 and 2025 exams (CGP WJEC Eduqas GCSE  Poetry): Amazon.co.uk: CGP Books, CGP Books: 9781782943631: Books">
            <a:extLst>
              <a:ext uri="{FF2B5EF4-FFF2-40B4-BE49-F238E27FC236}">
                <a16:creationId xmlns:a16="http://schemas.microsoft.com/office/drawing/2014/main" id="{5623CDA2-7881-4FD7-8464-F3DD2886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2" y="3733100"/>
            <a:ext cx="1696799" cy="240018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CSE English Shakespeare Text Guide - Macbeth includes Online Edition &amp;  Quizzes: perfect for the 2024 and 2025 exams (CGP GCSE English Text Guides):  Amazon.co.uk: CGP Books, CGP Books: 8601200716801: Books">
            <a:extLst>
              <a:ext uri="{FF2B5EF4-FFF2-40B4-BE49-F238E27FC236}">
                <a16:creationId xmlns:a16="http://schemas.microsoft.com/office/drawing/2014/main" id="{F403EB34-3452-4398-8E20-02633F43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41" y="3897622"/>
            <a:ext cx="1580492" cy="223566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C058D0-A884-484B-869C-DBFA03B4C377}"/>
              </a:ext>
            </a:extLst>
          </p:cNvPr>
          <p:cNvSpPr/>
          <p:nvPr/>
        </p:nvSpPr>
        <p:spPr>
          <a:xfrm>
            <a:off x="1607008" y="1872806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Macbeth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9E637-5664-4AAD-957F-72C1A687D1C2}"/>
              </a:ext>
            </a:extLst>
          </p:cNvPr>
          <p:cNvSpPr/>
          <p:nvPr/>
        </p:nvSpPr>
        <p:spPr>
          <a:xfrm>
            <a:off x="8413270" y="1681340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Poetry Anthology</a:t>
            </a:r>
          </a:p>
        </p:txBody>
      </p:sp>
    </p:spTree>
    <p:extLst>
      <p:ext uri="{BB962C8B-B14F-4D97-AF65-F5344CB8AC3E}">
        <p14:creationId xmlns:p14="http://schemas.microsoft.com/office/powerpoint/2010/main" val="10600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DE5AF0-8A24-4092-AAA9-41E317CD0192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2</a:t>
            </a:r>
          </a:p>
        </p:txBody>
      </p:sp>
      <p:pic>
        <p:nvPicPr>
          <p:cNvPr id="6146" name="Picture 2" descr="An Inspector Calls and Other Plays x 30 - Scholastic Shop">
            <a:extLst>
              <a:ext uri="{FF2B5EF4-FFF2-40B4-BE49-F238E27FC236}">
                <a16:creationId xmlns:a16="http://schemas.microsoft.com/office/drawing/2014/main" id="{47F8A63E-C24E-4D64-A5D1-4FFEE5D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7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hristmas Carol (with an introduction by Anthony Horowitz) by Charles  Dickens (9780141324524/Paperback) | LoveReading4Kids">
            <a:extLst>
              <a:ext uri="{FF2B5EF4-FFF2-40B4-BE49-F238E27FC236}">
                <a16:creationId xmlns:a16="http://schemas.microsoft.com/office/drawing/2014/main" id="{7A86A31E-87B8-4177-B3B7-DBD4F05B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71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CSE English WJEC Eduqas Unseen Poetry Guide includes Online Edition |  Classic Books Company">
            <a:extLst>
              <a:ext uri="{FF2B5EF4-FFF2-40B4-BE49-F238E27FC236}">
                <a16:creationId xmlns:a16="http://schemas.microsoft.com/office/drawing/2014/main" id="{1877BE28-33DD-4D72-B2CC-6DFD1C6E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85" y="2024630"/>
            <a:ext cx="2691955" cy="38116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257C91-1011-48EC-A0FC-AB9F2C805CB5}"/>
              </a:ext>
            </a:extLst>
          </p:cNvPr>
          <p:cNvSpPr/>
          <p:nvPr/>
        </p:nvSpPr>
        <p:spPr>
          <a:xfrm>
            <a:off x="2090881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 Inspector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50B6B-639A-495F-BF37-51AD3558F962}"/>
              </a:ext>
            </a:extLst>
          </p:cNvPr>
          <p:cNvSpPr/>
          <p:nvPr/>
        </p:nvSpPr>
        <p:spPr>
          <a:xfrm>
            <a:off x="5032496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 Christmas Carol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12ADE-3F4C-4ACA-9108-F523DACB8244}"/>
              </a:ext>
            </a:extLst>
          </p:cNvPr>
          <p:cNvSpPr/>
          <p:nvPr/>
        </p:nvSpPr>
        <p:spPr>
          <a:xfrm>
            <a:off x="7974109" y="1720491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Unseen Poetry </a:t>
            </a:r>
          </a:p>
        </p:txBody>
      </p:sp>
    </p:spTree>
    <p:extLst>
      <p:ext uri="{BB962C8B-B14F-4D97-AF65-F5344CB8AC3E}">
        <p14:creationId xmlns:p14="http://schemas.microsoft.com/office/powerpoint/2010/main" val="355919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596AD-A096-4CBF-8033-56CBA9CE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0959517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  <p:pic>
        <p:nvPicPr>
          <p:cNvPr id="2050" name="Picture 2" descr="Eduqas | Cardiff">
            <a:extLst>
              <a:ext uri="{FF2B5EF4-FFF2-40B4-BE49-F238E27FC236}">
                <a16:creationId xmlns:a16="http://schemas.microsoft.com/office/drawing/2014/main" id="{5D32E9FD-67AB-4EA0-8259-9D56C6340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1401"/>
          <a:stretch/>
        </p:blipFill>
        <p:spPr bwMode="auto">
          <a:xfrm>
            <a:off x="838200" y="1438941"/>
            <a:ext cx="287373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22135-FFA3-49FB-84B5-A1AC8487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54282" r="35434" b="31470"/>
          <a:stretch/>
        </p:blipFill>
        <p:spPr>
          <a:xfrm>
            <a:off x="3711935" y="1645952"/>
            <a:ext cx="7460975" cy="976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CBF4D-95A0-48FF-9CF1-6F788D36E1E0}"/>
              </a:ext>
            </a:extLst>
          </p:cNvPr>
          <p:cNvSpPr txBox="1"/>
          <p:nvPr/>
        </p:nvSpPr>
        <p:spPr>
          <a:xfrm>
            <a:off x="3816626" y="2570922"/>
            <a:ext cx="72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 full range of past papers and mark schemes are readily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625AC-86A1-42EA-BAE7-9829F7F8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2" t="23988" r="3370" b="19956"/>
          <a:stretch/>
        </p:blipFill>
        <p:spPr>
          <a:xfrm>
            <a:off x="3816626" y="3073459"/>
            <a:ext cx="5685183" cy="2524337"/>
          </a:xfrm>
          <a:prstGeom prst="rect">
            <a:avLst/>
          </a:prstGeom>
        </p:spPr>
      </p:pic>
      <p:pic>
        <p:nvPicPr>
          <p:cNvPr id="2052" name="Picture 4" descr="Microsoft Teams – Apps on Google Play">
            <a:extLst>
              <a:ext uri="{FF2B5EF4-FFF2-40B4-BE49-F238E27FC236}">
                <a16:creationId xmlns:a16="http://schemas.microsoft.com/office/drawing/2014/main" id="{66BFC106-050B-4DCA-93FF-B222574EF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3438" r="12500" b="15421"/>
          <a:stretch/>
        </p:blipFill>
        <p:spPr bwMode="auto">
          <a:xfrm>
            <a:off x="9626663" y="3438439"/>
            <a:ext cx="2000478" cy="20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0ABF3-4598-4752-88B8-56842EAF0362}"/>
              </a:ext>
            </a:extLst>
          </p:cNvPr>
          <p:cNvSpPr txBox="1"/>
          <p:nvPr/>
        </p:nvSpPr>
        <p:spPr>
          <a:xfrm>
            <a:off x="142982" y="3102508"/>
            <a:ext cx="354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There are a full range of blended learning revision materials available via the Eduqas website. The English team will provide full details and hyperlinks on Microsoft Teams.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7682A-3247-43BC-B954-9F3BE00F175B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75502-BAC1-4370-9CEB-3D142FE6D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2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English Language Component 1</vt:lpstr>
      <vt:lpstr>English Language Component 2</vt:lpstr>
      <vt:lpstr>REVISING GCSE ENGLISH LANGUAGE</vt:lpstr>
      <vt:lpstr>English Language: Writing Skills </vt:lpstr>
      <vt:lpstr>PowerPoint Presentation</vt:lpstr>
      <vt:lpstr>PowerPoint Presentation</vt:lpstr>
      <vt:lpstr>The most effective way to revise &amp; Prepare? </vt:lpstr>
      <vt:lpstr>The most effective way to revise &amp; Prepare?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Edmondson</dc:creator>
  <cp:lastModifiedBy>Amir Makni</cp:lastModifiedBy>
  <cp:revision>11</cp:revision>
  <dcterms:created xsi:type="dcterms:W3CDTF">2023-09-28T15:30:29Z</dcterms:created>
  <dcterms:modified xsi:type="dcterms:W3CDTF">2025-10-17T13:28:02Z</dcterms:modified>
</cp:coreProperties>
</file>