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/>
    <p:restoredTop sz="94631"/>
  </p:normalViewPr>
  <p:slideViewPr>
    <p:cSldViewPr snapToGrid="0" snapToObjects="1">
      <p:cViewPr varScale="1">
        <p:scale>
          <a:sx n="102" d="100"/>
          <a:sy n="102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5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5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6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1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3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76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C202-EFE5-6C44-A5BA-BFCB9340313E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75CF-F7EE-6747-AC8A-E71384DA4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9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rt">
            <a:extLst>
              <a:ext uri="{FF2B5EF4-FFF2-40B4-BE49-F238E27FC236}">
                <a16:creationId xmlns:a16="http://schemas.microsoft.com/office/drawing/2014/main" id="{B0F52B8D-4359-4B4A-8EDB-202F4CBAC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2342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D4EF49-74BC-344F-A5DC-532CBEB51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/>
              <a:t>GCSE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A5149-D844-7A4B-8D7C-2C3122697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2000" dirty="0"/>
              <a:t>ART &amp; DESIGN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4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9848745A-AB04-224F-B242-E9E2873F1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6" b="1301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A53-0837-4242-B96D-1D1FB4CB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11" y="1774556"/>
            <a:ext cx="4593021" cy="508344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effectLst/>
              </a:rPr>
              <a:t>art</a:t>
            </a:r>
            <a:r>
              <a:rPr lang="en-GB" sz="2400" baseline="30000" dirty="0">
                <a:effectLst/>
              </a:rPr>
              <a:t>1</a:t>
            </a:r>
            <a:endParaRPr lang="en-GB" sz="2400" dirty="0">
              <a:effectLst/>
            </a:endParaRPr>
          </a:p>
          <a:p>
            <a:pPr marL="0" indent="0">
              <a:buNone/>
            </a:pPr>
            <a:r>
              <a:rPr lang="en-GB" sz="2400" dirty="0" err="1"/>
              <a:t>ɑːt</a:t>
            </a:r>
            <a:r>
              <a:rPr lang="en-GB" sz="2400" dirty="0"/>
              <a:t>/</a:t>
            </a:r>
          </a:p>
          <a:p>
            <a:pPr marL="0" indent="0">
              <a:buNone/>
            </a:pPr>
            <a:r>
              <a:rPr lang="en-GB" sz="2400" i="1" dirty="0"/>
              <a:t>noun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noun: </a:t>
            </a:r>
            <a:r>
              <a:rPr lang="en-GB" sz="2400" b="1" dirty="0"/>
              <a:t>art</a:t>
            </a:r>
            <a:r>
              <a:rPr lang="en-GB" sz="2400" dirty="0"/>
              <a:t>; plural noun: </a:t>
            </a:r>
            <a:r>
              <a:rPr lang="en-GB" sz="2400" b="1" dirty="0"/>
              <a:t>arts</a:t>
            </a:r>
            <a:r>
              <a:rPr lang="en-GB" sz="2400" dirty="0"/>
              <a:t>; plural noun: </a:t>
            </a:r>
            <a:r>
              <a:rPr lang="en-GB" sz="2400" b="1" dirty="0"/>
              <a:t>the arts</a:t>
            </a:r>
            <a:endParaRPr lang="en-GB" sz="2400" dirty="0"/>
          </a:p>
          <a:p>
            <a:pPr marL="0" indent="0">
              <a:buNone/>
            </a:pPr>
            <a:r>
              <a:rPr lang="en-GB" sz="2400" dirty="0">
                <a:effectLst/>
              </a:rPr>
              <a:t>1. </a:t>
            </a:r>
          </a:p>
          <a:p>
            <a:pPr marL="0" indent="0">
              <a:buNone/>
            </a:pPr>
            <a:r>
              <a:rPr lang="en-GB" sz="2400" dirty="0">
                <a:effectLst/>
              </a:rPr>
              <a:t>the expression or application of human creative skill and imagination, typically in a visual form such as painting or sculpture, producing works to be appreciated primarily for their beauty or emotional power.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720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EA53-E19C-944F-B091-2E73C1B2A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49" y="623686"/>
            <a:ext cx="5120114" cy="16927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What skills do children gain from Art?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DD18A9-4D21-A64B-8055-C2167C53A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48" y="2575042"/>
            <a:ext cx="5474951" cy="40387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develop eye-hand coordination</a:t>
            </a:r>
          </a:p>
          <a:p>
            <a:r>
              <a:rPr lang="en-GB" dirty="0"/>
              <a:t>develop their small muscle skills</a:t>
            </a:r>
          </a:p>
          <a:p>
            <a:r>
              <a:rPr lang="en-GB" dirty="0"/>
              <a:t>planning, designing and constructing an idea</a:t>
            </a:r>
          </a:p>
          <a:p>
            <a:r>
              <a:rPr lang="en-GB" dirty="0"/>
              <a:t>experimenting with form, line, movement, shapes and spatial relationships</a:t>
            </a:r>
          </a:p>
          <a:p>
            <a:r>
              <a:rPr lang="en-GB" dirty="0"/>
              <a:t>learn skills as you manipulate materials</a:t>
            </a:r>
            <a:endParaRPr lang="en-US" dirty="0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F6536E0B-0C8B-D044-AC51-823EEDF10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3" r="28649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0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1C1D-7E18-A941-948E-3027C0E6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Art &amp; Design progression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2D91E-2ADE-2944-BF61-04F1F25D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4101885"/>
          </a:xfrm>
        </p:spPr>
        <p:txBody>
          <a:bodyPr>
            <a:normAutofit/>
          </a:bodyPr>
          <a:lstStyle/>
          <a:p>
            <a:r>
              <a:rPr lang="en-GB" sz="1800" dirty="0"/>
              <a:t>Exhibition designer</a:t>
            </a:r>
          </a:p>
          <a:p>
            <a:r>
              <a:rPr lang="en-GB" sz="1800" dirty="0"/>
              <a:t>Fine artist</a:t>
            </a:r>
          </a:p>
          <a:p>
            <a:r>
              <a:rPr lang="en-GB" sz="1800" dirty="0"/>
              <a:t>Illustrator</a:t>
            </a:r>
          </a:p>
          <a:p>
            <a:r>
              <a:rPr lang="en-GB" sz="1800" dirty="0"/>
              <a:t>Museum/gallery curator</a:t>
            </a:r>
          </a:p>
          <a:p>
            <a:r>
              <a:rPr lang="en-GB" sz="1800" dirty="0"/>
              <a:t>Printmaker</a:t>
            </a:r>
          </a:p>
          <a:p>
            <a:r>
              <a:rPr lang="en-GB" sz="1800" dirty="0"/>
              <a:t>Architect</a:t>
            </a:r>
          </a:p>
          <a:p>
            <a:r>
              <a:rPr lang="en-GB" sz="1800" dirty="0"/>
              <a:t>Museum Curator</a:t>
            </a:r>
          </a:p>
          <a:p>
            <a:r>
              <a:rPr lang="en-GB" sz="1800" dirty="0"/>
              <a:t>Set and Exhibit Designers</a:t>
            </a:r>
          </a:p>
          <a:p>
            <a:r>
              <a:rPr lang="en-GB" sz="1800" dirty="0"/>
              <a:t>Interior Designer</a:t>
            </a:r>
          </a:p>
          <a:p>
            <a:r>
              <a:rPr lang="en-GB" sz="1800" dirty="0"/>
              <a:t>Art direction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098" name="Picture 2" descr="Image result for art">
            <a:extLst>
              <a:ext uri="{FF2B5EF4-FFF2-40B4-BE49-F238E27FC236}">
                <a16:creationId xmlns:a16="http://schemas.microsoft.com/office/drawing/2014/main" id="{B5C50D31-A7F5-7743-882B-9DE7D0C38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r="11089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7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9156-CBEC-9A4B-BD72-C099D9F6F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71101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37894-94BA-A44D-B8B0-7B5B1138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478072"/>
            <a:ext cx="5127029" cy="4745748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defRPr/>
            </a:pPr>
            <a:r>
              <a:rPr lang="en-GB" sz="2400" dirty="0"/>
              <a:t>Attend all lessons wherever possible – even one missed lesson puts them behind!</a:t>
            </a:r>
          </a:p>
          <a:p>
            <a:pPr marL="857250" indent="-857250">
              <a:defRPr/>
            </a:pPr>
            <a:r>
              <a:rPr lang="en-GB" sz="2400" dirty="0"/>
              <a:t>To complete at least 1 hour of portfolio work at home each week</a:t>
            </a:r>
          </a:p>
          <a:p>
            <a:pPr marL="857250" indent="-857250">
              <a:defRPr/>
            </a:pPr>
            <a:r>
              <a:rPr lang="en-GB" sz="2400" dirty="0"/>
              <a:t>Give and receive feedback critically and constructively</a:t>
            </a:r>
          </a:p>
          <a:p>
            <a:pPr marL="857250" indent="-857250">
              <a:defRPr/>
            </a:pPr>
            <a:r>
              <a:rPr lang="en-GB" sz="2400" dirty="0"/>
              <a:t>Focus in lessons and ensure all work is presented to a high standard</a:t>
            </a:r>
          </a:p>
          <a:p>
            <a:pPr marL="857250" indent="-857250">
              <a:defRPr/>
            </a:pPr>
            <a:r>
              <a:rPr lang="en-GB" sz="2400" dirty="0"/>
              <a:t>Use their imagination! </a:t>
            </a:r>
          </a:p>
          <a:p>
            <a:pPr marL="857250" indent="-857250">
              <a:defRPr/>
            </a:pPr>
            <a:r>
              <a:rPr lang="en-GB" sz="2400" dirty="0"/>
              <a:t>Be committed to the course</a:t>
            </a:r>
          </a:p>
          <a:p>
            <a:pPr marL="857250" indent="-857250">
              <a:defRPr/>
            </a:pPr>
            <a:r>
              <a:rPr lang="en-GB" sz="2400" dirty="0"/>
              <a:t>Trust each other and be team players</a:t>
            </a:r>
          </a:p>
          <a:p>
            <a:endParaRPr lang="en-US" sz="1800" dirty="0"/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A68B1282-D0C7-6049-82F7-E64080D5E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52"/>
          <a:stretch/>
        </p:blipFill>
        <p:spPr bwMode="auto">
          <a:xfrm>
            <a:off x="6090613" y="640082"/>
            <a:ext cx="5461724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8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rt">
            <a:extLst>
              <a:ext uri="{FF2B5EF4-FFF2-40B4-BE49-F238E27FC236}">
                <a16:creationId xmlns:a16="http://schemas.microsoft.com/office/drawing/2014/main" id="{4849B0B8-FC16-FA4D-866A-A81B0518F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3" r="5319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C10848-F46B-3640-BA66-E4889523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/>
              <a:t>Specification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B6DE-0EA7-1C4F-A9E1-E6D35B83C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GCSE Art &amp; Design</a:t>
            </a:r>
          </a:p>
        </p:txBody>
      </p:sp>
    </p:spTree>
    <p:extLst>
      <p:ext uri="{BB962C8B-B14F-4D97-AF65-F5344CB8AC3E}">
        <p14:creationId xmlns:p14="http://schemas.microsoft.com/office/powerpoint/2010/main" val="3396304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3B66-80F9-454C-A694-E63AD64D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11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How you will be assessed: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8DDF00-1DFD-A246-954B-5CF12086D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6336"/>
              </p:ext>
            </p:extLst>
          </p:nvPr>
        </p:nvGraphicFramePr>
        <p:xfrm>
          <a:off x="838200" y="3951513"/>
          <a:ext cx="10515600" cy="2367644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74727942"/>
                    </a:ext>
                  </a:extLst>
                </a:gridCol>
              </a:tblGrid>
              <a:tr h="398295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rgbClr val="FFFFFF"/>
                          </a:solidFill>
                          <a:effectLst/>
                          <a:latin typeface="AQAChevinPro"/>
                        </a:rPr>
                        <a:t>Component 2: Externally set assignment </a:t>
                      </a:r>
                      <a:endParaRPr lang="en-GB" sz="2800" b="1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64494"/>
                  </a:ext>
                </a:extLst>
              </a:tr>
              <a:tr h="862973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What's assessed </a:t>
                      </a:r>
                      <a:endParaRPr lang="en-GB" sz="2800" b="1" dirty="0">
                        <a:effectLst/>
                      </a:endParaRPr>
                    </a:p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Students respond to their chosen starting point from an externally set assignment paper relating to their subject title, evidencing coverage of all four assessment objectives. </a:t>
                      </a:r>
                      <a:endParaRPr lang="en-GB" sz="2800" b="1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37241"/>
                  </a:ext>
                </a:extLst>
              </a:tr>
              <a:tr h="1106376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How it's assessed </a:t>
                      </a:r>
                      <a:endParaRPr lang="en-GB" sz="28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Preparatory period followed by 10 hours of supervised time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96 marks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40% of GCSE </a:t>
                      </a: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5901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56562F-DBFA-1F48-974C-A0970D165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930208"/>
              </p:ext>
            </p:extLst>
          </p:nvPr>
        </p:nvGraphicFramePr>
        <p:xfrm>
          <a:off x="838200" y="1048451"/>
          <a:ext cx="10515600" cy="2868999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563110548"/>
                    </a:ext>
                  </a:extLst>
                </a:gridCol>
              </a:tblGrid>
              <a:tr h="412507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AQAChevinPro"/>
                        </a:rPr>
                        <a:t>Component 1: Portfolio </a:t>
                      </a:r>
                      <a:endParaRPr lang="en-GB" sz="1600" b="1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12D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36259"/>
                  </a:ext>
                </a:extLst>
              </a:tr>
              <a:tr h="893765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What's assessed </a:t>
                      </a:r>
                      <a:endParaRPr lang="en-GB" sz="1600" b="1" dirty="0">
                        <a:effectLst/>
                      </a:endParaRPr>
                    </a:p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A portfolio that in total shows explicit coverage of the four assessment objectives. It must include a sustained project evidencing</a:t>
                      </a:r>
                      <a:br>
                        <a:rPr lang="en-GB" sz="1600" b="1" dirty="0">
                          <a:effectLst/>
                          <a:latin typeface="HelveticaNeueLTStd"/>
                        </a:rPr>
                      </a:br>
                      <a:r>
                        <a:rPr lang="en-GB" sz="1600" b="1" dirty="0">
                          <a:effectLst/>
                          <a:latin typeface="HelveticaNeueLTStd"/>
                        </a:rPr>
                        <a:t>the journey from initial engagement to the realisation of intentions and a selection of further work undertaken during the student’s course of study. </a:t>
                      </a:r>
                      <a:endParaRPr lang="en-GB" sz="1600" b="1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561846"/>
                  </a:ext>
                </a:extLst>
              </a:tr>
              <a:tr h="1145852">
                <a:tc>
                  <a:txBody>
                    <a:bodyPr/>
                    <a:lstStyle/>
                    <a:p>
                      <a:r>
                        <a:rPr lang="en-GB" sz="1600" b="1" dirty="0">
                          <a:effectLst/>
                          <a:latin typeface="HelveticaNeueLTStd"/>
                        </a:rPr>
                        <a:t>How it's assessed </a:t>
                      </a:r>
                      <a:endParaRPr lang="en-GB" sz="1600" b="1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No time limit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96 marks 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dirty="0">
                          <a:solidFill>
                            <a:srgbClr val="0096D3"/>
                          </a:solidFill>
                          <a:effectLst/>
                          <a:latin typeface="HelveticaNeueLTStd"/>
                        </a:rPr>
                        <a:t>60% of GCSE </a:t>
                      </a:r>
                    </a:p>
                  </a:txBody>
                  <a:tcPr anchor="ctr">
                    <a:lnL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193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4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257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paint">
            <a:extLst>
              <a:ext uri="{FF2B5EF4-FFF2-40B4-BE49-F238E27FC236}">
                <a16:creationId xmlns:a16="http://schemas.microsoft.com/office/drawing/2014/main" id="{057B59AD-53A8-E74E-967F-A9F66DD93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2371"/>
            <a:ext cx="12768943" cy="85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A31294-CB21-5F43-82B4-19E0E4D0E88F}"/>
              </a:ext>
            </a:extLst>
          </p:cNvPr>
          <p:cNvSpPr/>
          <p:nvPr/>
        </p:nvSpPr>
        <p:spPr>
          <a:xfrm>
            <a:off x="1420586" y="1321083"/>
            <a:ext cx="960120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The exams and non-exam assessment will measure how students have achieved the following assessment objectives.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AO1: Develop ideas through investigations, demonstrating critical understanding of sources.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AO2: Refine work by exploring ideas, selecting and experimenting with appropriate media, materials, techniques and processes.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AO3: Record ideas, observations and insights relevant to intentions as work progresses.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AO4: Present a personal and meaningful response that realises intentions and demonstrates understanding of visual language. </a:t>
            </a:r>
          </a:p>
        </p:txBody>
      </p:sp>
    </p:spTree>
    <p:extLst>
      <p:ext uri="{BB962C8B-B14F-4D97-AF65-F5344CB8AC3E}">
        <p14:creationId xmlns:p14="http://schemas.microsoft.com/office/powerpoint/2010/main" val="189282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406</Words>
  <Application>Microsoft Macintosh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AQAChevinPro</vt:lpstr>
      <vt:lpstr>HelveticaNeueLTStd</vt:lpstr>
      <vt:lpstr>Arial</vt:lpstr>
      <vt:lpstr>Calibri</vt:lpstr>
      <vt:lpstr>Calibri Light</vt:lpstr>
      <vt:lpstr>Office Theme</vt:lpstr>
      <vt:lpstr>GCSE</vt:lpstr>
      <vt:lpstr>PowerPoint Presentation</vt:lpstr>
      <vt:lpstr>What skills do children gain from Art?</vt:lpstr>
      <vt:lpstr>Art &amp; Design progression opportunities</vt:lpstr>
      <vt:lpstr>Expectations</vt:lpstr>
      <vt:lpstr>Specification at a Glance</vt:lpstr>
      <vt:lpstr>How you will be assessed: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</dc:title>
  <dc:creator>Danielle Chester</dc:creator>
  <cp:lastModifiedBy>Danielle Chester</cp:lastModifiedBy>
  <cp:revision>10</cp:revision>
  <dcterms:created xsi:type="dcterms:W3CDTF">2018-10-03T19:42:25Z</dcterms:created>
  <dcterms:modified xsi:type="dcterms:W3CDTF">2024-02-04T22:40:24Z</dcterms:modified>
</cp:coreProperties>
</file>