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5"/>
  </p:notesMasterIdLst>
  <p:sldIdLst>
    <p:sldId id="256" r:id="rId2"/>
    <p:sldId id="266" r:id="rId3"/>
    <p:sldId id="257" r:id="rId4"/>
    <p:sldId id="258" r:id="rId5"/>
    <p:sldId id="264" r:id="rId6"/>
    <p:sldId id="265" r:id="rId7"/>
    <p:sldId id="259" r:id="rId8"/>
    <p:sldId id="260" r:id="rId9"/>
    <p:sldId id="261" r:id="rId10"/>
    <p:sldId id="262" r:id="rId11"/>
    <p:sldId id="267" r:id="rId12"/>
    <p:sldId id="263" r:id="rId13"/>
    <p:sldId id="268" r:id="rId14"/>
  </p:sldIdLst>
  <p:sldSz cx="9144000" cy="5143500" type="screen16x9"/>
  <p:notesSz cx="51435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Objects="1">
      <p:cViewPr varScale="1">
        <p:scale>
          <a:sx n="146" d="100"/>
          <a:sy n="146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title>
      <c:tx>
        <c:rich>
          <a:bodyPr/>
          <a:lstStyle/>
          <a:p>
            <a:pPr>
              <a:defRPr sz="1800" b="0" i="0" u="none" strike="noStrike">
                <a:solidFill>
                  <a:srgbClr val="030A18"/>
                </a:solidFill>
                <a:latin typeface="Arial"/>
              </a:defRPr>
            </a:pPr>
            <a:r>
              <a:rPr lang="en-GB" sz="1800" b="0" i="0" u="none" strike="noStrike">
                <a:solidFill>
                  <a:srgbClr val="030A18"/>
                </a:solidFill>
                <a:latin typeface="Arial"/>
              </a:rPr>
              <a:t>Assessment weightings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Weighting</c:v>
                </c:pt>
              </c:strCache>
            </c:strRef>
          </c:tx>
          <c:spPr>
            <a:solidFill>
              <a:srgbClr val="97B1DF"/>
            </a:solidFill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Devising</c:v>
                </c:pt>
                <c:pt idx="1">
                  <c:v>Performing</c:v>
                </c:pt>
                <c:pt idx="2">
                  <c:v>Interpreting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20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66-4822-8B5B-F79F830EF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GB" b="0" i="0" u="none" strike="noStrike">
                    <a:solidFill>
                      <a:srgbClr val="000000"/>
                    </a:solidFill>
                    <a:latin typeface="Arial"/>
                  </a:rPr>
                  <a:t>Component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030A1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30A18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GB" b="0" i="0" u="none" strike="noStrike">
                    <a:solidFill>
                      <a:srgbClr val="000000"/>
                    </a:solidFill>
                    <a:latin typeface="Arial"/>
                  </a:rPr>
                  <a:t>%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030A1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30A18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91AEA-E14D-447B-BB61-46597016F3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16DFA8-BFA1-41CF-A0BB-120C7FBFE257}">
      <dgm:prSet phldrT="[Text]"/>
      <dgm:spPr/>
      <dgm:t>
        <a:bodyPr/>
        <a:lstStyle/>
        <a:p>
          <a:r>
            <a:rPr lang="en-GB" dirty="0"/>
            <a:t>Performing Arts: ACTING</a:t>
          </a:r>
        </a:p>
      </dgm:t>
    </dgm:pt>
    <dgm:pt modelId="{54525144-7189-461E-B5DD-C4650CDFDA2E}" type="parTrans" cxnId="{6503FC39-0689-4699-91F8-2B5815FC0D5C}">
      <dgm:prSet/>
      <dgm:spPr/>
      <dgm:t>
        <a:bodyPr/>
        <a:lstStyle/>
        <a:p>
          <a:endParaRPr lang="en-GB"/>
        </a:p>
      </dgm:t>
    </dgm:pt>
    <dgm:pt modelId="{ED60D6C9-06F7-455E-8BD0-A72C53C4E4D9}" type="sibTrans" cxnId="{6503FC39-0689-4699-91F8-2B5815FC0D5C}">
      <dgm:prSet/>
      <dgm:spPr/>
      <dgm:t>
        <a:bodyPr/>
        <a:lstStyle/>
        <a:p>
          <a:endParaRPr lang="en-GB"/>
        </a:p>
      </dgm:t>
    </dgm:pt>
    <dgm:pt modelId="{3AC590F3-DF5A-4942-876C-6FA44261EAF5}">
      <dgm:prSet phldrT="[Text]" custT="1"/>
      <dgm:spPr/>
      <dgm:t>
        <a:bodyPr/>
        <a:lstStyle/>
        <a:p>
          <a:r>
            <a:rPr lang="en-GB" sz="1800" dirty="0"/>
            <a:t>Team work</a:t>
          </a:r>
        </a:p>
      </dgm:t>
    </dgm:pt>
    <dgm:pt modelId="{B20ED73C-4466-49DC-A9C3-9E16E1DD81FB}" type="parTrans" cxnId="{39C473E4-FC59-4E21-AF37-EFF0A998E8C0}">
      <dgm:prSet/>
      <dgm:spPr/>
      <dgm:t>
        <a:bodyPr/>
        <a:lstStyle/>
        <a:p>
          <a:endParaRPr lang="en-GB"/>
        </a:p>
      </dgm:t>
    </dgm:pt>
    <dgm:pt modelId="{AC31C272-73C8-4F10-A5A0-245D75C55F3E}" type="sibTrans" cxnId="{39C473E4-FC59-4E21-AF37-EFF0A998E8C0}">
      <dgm:prSet/>
      <dgm:spPr/>
      <dgm:t>
        <a:bodyPr/>
        <a:lstStyle/>
        <a:p>
          <a:endParaRPr lang="en-GB"/>
        </a:p>
      </dgm:t>
    </dgm:pt>
    <dgm:pt modelId="{5D7B10BB-EB06-4253-94E6-F19B7FA780D5}">
      <dgm:prSet phldrT="[Text]" custT="1"/>
      <dgm:spPr/>
      <dgm:t>
        <a:bodyPr/>
        <a:lstStyle/>
        <a:p>
          <a:r>
            <a:rPr lang="en-GB" sz="1800" dirty="0"/>
            <a:t>Build confidence</a:t>
          </a:r>
        </a:p>
      </dgm:t>
    </dgm:pt>
    <dgm:pt modelId="{2410FD1C-CF06-4046-A6A4-176D55163B7F}" type="parTrans" cxnId="{5246A8B2-F2E7-49F1-8412-7DDB9695764E}">
      <dgm:prSet/>
      <dgm:spPr/>
      <dgm:t>
        <a:bodyPr/>
        <a:lstStyle/>
        <a:p>
          <a:endParaRPr lang="en-GB"/>
        </a:p>
      </dgm:t>
    </dgm:pt>
    <dgm:pt modelId="{A44CAF6C-3BAA-45E8-873A-39E718FAD8F8}" type="sibTrans" cxnId="{5246A8B2-F2E7-49F1-8412-7DDB9695764E}">
      <dgm:prSet/>
      <dgm:spPr/>
      <dgm:t>
        <a:bodyPr/>
        <a:lstStyle/>
        <a:p>
          <a:endParaRPr lang="en-GB"/>
        </a:p>
      </dgm:t>
    </dgm:pt>
    <dgm:pt modelId="{5594B6B5-91A5-4B1D-B43C-BE97E7B12DA3}">
      <dgm:prSet phldrT="[Text]" custT="1"/>
      <dgm:spPr/>
      <dgm:t>
        <a:bodyPr/>
        <a:lstStyle/>
        <a:p>
          <a:r>
            <a:rPr lang="en-GB" sz="1400" dirty="0"/>
            <a:t>Performing</a:t>
          </a:r>
        </a:p>
      </dgm:t>
    </dgm:pt>
    <dgm:pt modelId="{E5DB61CE-93F2-4D6B-8575-60D54A3D2BEF}" type="parTrans" cxnId="{6DBA5219-89F6-4676-81F3-08F7AFD36191}">
      <dgm:prSet/>
      <dgm:spPr/>
      <dgm:t>
        <a:bodyPr/>
        <a:lstStyle/>
        <a:p>
          <a:endParaRPr lang="en-GB"/>
        </a:p>
      </dgm:t>
    </dgm:pt>
    <dgm:pt modelId="{7DDECBA8-1A9C-499F-86B5-1EC19B6E51D1}" type="sibTrans" cxnId="{6DBA5219-89F6-4676-81F3-08F7AFD36191}">
      <dgm:prSet/>
      <dgm:spPr/>
      <dgm:t>
        <a:bodyPr/>
        <a:lstStyle/>
        <a:p>
          <a:endParaRPr lang="en-GB"/>
        </a:p>
      </dgm:t>
    </dgm:pt>
    <dgm:pt modelId="{A264BCE4-1C99-4534-BE75-38946A137686}">
      <dgm:prSet phldrT="[Text]" custT="1"/>
      <dgm:spPr/>
      <dgm:t>
        <a:bodyPr/>
        <a:lstStyle/>
        <a:p>
          <a:r>
            <a:rPr lang="en-GB" sz="1200" dirty="0"/>
            <a:t>Communication</a:t>
          </a:r>
        </a:p>
      </dgm:t>
    </dgm:pt>
    <dgm:pt modelId="{D50C42AF-0F29-450E-BEA2-A1A5BC787CEC}" type="parTrans" cxnId="{D94BE335-CC9F-40DB-B0E8-422556C1EC69}">
      <dgm:prSet/>
      <dgm:spPr/>
      <dgm:t>
        <a:bodyPr/>
        <a:lstStyle/>
        <a:p>
          <a:endParaRPr lang="en-GB"/>
        </a:p>
      </dgm:t>
    </dgm:pt>
    <dgm:pt modelId="{E040C2C2-37B1-4BF9-970A-DF9D5DABBD32}" type="sibTrans" cxnId="{D94BE335-CC9F-40DB-B0E8-422556C1EC69}">
      <dgm:prSet/>
      <dgm:spPr/>
      <dgm:t>
        <a:bodyPr/>
        <a:lstStyle/>
        <a:p>
          <a:endParaRPr lang="en-GB"/>
        </a:p>
      </dgm:t>
    </dgm:pt>
    <dgm:pt modelId="{7B47BA33-97B8-4A99-8522-53211B3F3EB4}">
      <dgm:prSet phldrT="[Text]" custT="1"/>
      <dgm:spPr/>
      <dgm:t>
        <a:bodyPr/>
        <a:lstStyle/>
        <a:p>
          <a:r>
            <a:rPr lang="en-GB" sz="1400" dirty="0"/>
            <a:t>Creative</a:t>
          </a:r>
        </a:p>
      </dgm:t>
    </dgm:pt>
    <dgm:pt modelId="{958CD459-77DB-40B1-9707-6F12936FB721}" type="parTrans" cxnId="{8F5483FA-EF90-444D-8007-CA2C38A43DD9}">
      <dgm:prSet/>
      <dgm:spPr/>
      <dgm:t>
        <a:bodyPr/>
        <a:lstStyle/>
        <a:p>
          <a:endParaRPr lang="en-GB"/>
        </a:p>
      </dgm:t>
    </dgm:pt>
    <dgm:pt modelId="{DAEB125B-132B-48FC-B9B4-881A5FF4FCFC}" type="sibTrans" cxnId="{8F5483FA-EF90-444D-8007-CA2C38A43DD9}">
      <dgm:prSet/>
      <dgm:spPr/>
      <dgm:t>
        <a:bodyPr/>
        <a:lstStyle/>
        <a:p>
          <a:endParaRPr lang="en-GB"/>
        </a:p>
      </dgm:t>
    </dgm:pt>
    <dgm:pt modelId="{6B343CCB-D728-4237-9DFF-8B9A283DA3CE}">
      <dgm:prSet phldrT="[Text]" custT="1"/>
      <dgm:spPr/>
      <dgm:t>
        <a:bodyPr/>
        <a:lstStyle/>
        <a:p>
          <a:r>
            <a:rPr lang="en-GB" sz="1400" dirty="0"/>
            <a:t>Have fun</a:t>
          </a:r>
        </a:p>
      </dgm:t>
    </dgm:pt>
    <dgm:pt modelId="{E6275674-5413-4EB7-AB26-380B28C8B066}" type="parTrans" cxnId="{58827F7A-FC2B-4A8E-B985-5CB055973277}">
      <dgm:prSet/>
      <dgm:spPr/>
      <dgm:t>
        <a:bodyPr/>
        <a:lstStyle/>
        <a:p>
          <a:endParaRPr lang="en-GB"/>
        </a:p>
      </dgm:t>
    </dgm:pt>
    <dgm:pt modelId="{95996383-1488-4D60-8CF5-131BC27071A8}" type="sibTrans" cxnId="{58827F7A-FC2B-4A8E-B985-5CB055973277}">
      <dgm:prSet/>
      <dgm:spPr/>
      <dgm:t>
        <a:bodyPr/>
        <a:lstStyle/>
        <a:p>
          <a:endParaRPr lang="en-GB"/>
        </a:p>
      </dgm:t>
    </dgm:pt>
    <dgm:pt modelId="{B65B0C0D-5300-414B-A52F-F0B96E512D64}">
      <dgm:prSet phldrT="[Text]" custT="1"/>
      <dgm:spPr/>
      <dgm:t>
        <a:bodyPr/>
        <a:lstStyle/>
        <a:p>
          <a:r>
            <a:rPr lang="en-GB" sz="1400" dirty="0"/>
            <a:t>Vocal skills</a:t>
          </a:r>
        </a:p>
      </dgm:t>
    </dgm:pt>
    <dgm:pt modelId="{A4782876-9ABC-4885-97D6-3E2603268778}" type="parTrans" cxnId="{9E38228B-A653-4BD2-86A8-0E5A6DBE0200}">
      <dgm:prSet/>
      <dgm:spPr/>
      <dgm:t>
        <a:bodyPr/>
        <a:lstStyle/>
        <a:p>
          <a:endParaRPr lang="en-GB"/>
        </a:p>
      </dgm:t>
    </dgm:pt>
    <dgm:pt modelId="{AE2A3893-D083-4720-83EC-5410C416D478}" type="sibTrans" cxnId="{9E38228B-A653-4BD2-86A8-0E5A6DBE0200}">
      <dgm:prSet/>
      <dgm:spPr/>
      <dgm:t>
        <a:bodyPr/>
        <a:lstStyle/>
        <a:p>
          <a:endParaRPr lang="en-GB"/>
        </a:p>
      </dgm:t>
    </dgm:pt>
    <dgm:pt modelId="{F7A603A2-AD65-471A-B32D-30EFB82A7F5C}">
      <dgm:prSet phldrT="[Text]" custT="1"/>
      <dgm:spPr/>
      <dgm:t>
        <a:bodyPr/>
        <a:lstStyle/>
        <a:p>
          <a:r>
            <a:rPr lang="en-GB" sz="2400" dirty="0"/>
            <a:t>Acting</a:t>
          </a:r>
        </a:p>
      </dgm:t>
    </dgm:pt>
    <dgm:pt modelId="{C59A69E3-0A07-4A37-B4DA-AAB8296A0F85}" type="parTrans" cxnId="{9BA404D1-2855-4FBE-993E-C566D7688BD8}">
      <dgm:prSet/>
      <dgm:spPr/>
      <dgm:t>
        <a:bodyPr/>
        <a:lstStyle/>
        <a:p>
          <a:endParaRPr lang="en-GB"/>
        </a:p>
      </dgm:t>
    </dgm:pt>
    <dgm:pt modelId="{22FC2C2E-7719-4CE5-92FC-D11949E14A3D}" type="sibTrans" cxnId="{9BA404D1-2855-4FBE-993E-C566D7688BD8}">
      <dgm:prSet/>
      <dgm:spPr/>
      <dgm:t>
        <a:bodyPr/>
        <a:lstStyle/>
        <a:p>
          <a:endParaRPr lang="en-GB"/>
        </a:p>
      </dgm:t>
    </dgm:pt>
    <dgm:pt modelId="{2FEB063E-FC4B-43DC-912A-819B986E67CE}" type="pres">
      <dgm:prSet presAssocID="{82091AEA-E14D-447B-BB61-46597016F38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6CA3CB-D151-454D-9530-A5B93E7D08FC}" type="pres">
      <dgm:prSet presAssocID="{A516DFA8-BFA1-41CF-A0BB-120C7FBFE257}" presName="centerShape" presStyleLbl="node0" presStyleIdx="0" presStyleCnt="1"/>
      <dgm:spPr/>
    </dgm:pt>
    <dgm:pt modelId="{BE79191E-ADDA-490C-B1DC-3D4F7438AC0C}" type="pres">
      <dgm:prSet presAssocID="{3AC590F3-DF5A-4942-876C-6FA44261EAF5}" presName="node" presStyleLbl="node1" presStyleIdx="0" presStyleCnt="8">
        <dgm:presLayoutVars>
          <dgm:bulletEnabled val="1"/>
        </dgm:presLayoutVars>
      </dgm:prSet>
      <dgm:spPr/>
    </dgm:pt>
    <dgm:pt modelId="{81E14E54-41D3-4169-BE7D-2D8BA09653E6}" type="pres">
      <dgm:prSet presAssocID="{3AC590F3-DF5A-4942-876C-6FA44261EAF5}" presName="dummy" presStyleCnt="0"/>
      <dgm:spPr/>
    </dgm:pt>
    <dgm:pt modelId="{A3B87952-25E1-44D6-B1F7-3AE485B78DD8}" type="pres">
      <dgm:prSet presAssocID="{AC31C272-73C8-4F10-A5A0-245D75C55F3E}" presName="sibTrans" presStyleLbl="sibTrans2D1" presStyleIdx="0" presStyleCnt="8" custLinFactNeighborX="1136" custLinFactNeighborY="379"/>
      <dgm:spPr/>
    </dgm:pt>
    <dgm:pt modelId="{010401DA-E1CB-4A66-8297-AE475E2B485E}" type="pres">
      <dgm:prSet presAssocID="{5D7B10BB-EB06-4253-94E6-F19B7FA780D5}" presName="node" presStyleLbl="node1" presStyleIdx="1" presStyleCnt="8" custScaleX="118750" custScaleY="120112">
        <dgm:presLayoutVars>
          <dgm:bulletEnabled val="1"/>
        </dgm:presLayoutVars>
      </dgm:prSet>
      <dgm:spPr/>
    </dgm:pt>
    <dgm:pt modelId="{20FE1DDB-363C-4E90-87BA-37935F603D11}" type="pres">
      <dgm:prSet presAssocID="{5D7B10BB-EB06-4253-94E6-F19B7FA780D5}" presName="dummy" presStyleCnt="0"/>
      <dgm:spPr/>
    </dgm:pt>
    <dgm:pt modelId="{CBED2A58-CF50-4703-910C-4459D9813BCD}" type="pres">
      <dgm:prSet presAssocID="{A44CAF6C-3BAA-45E8-873A-39E718FAD8F8}" presName="sibTrans" presStyleLbl="sibTrans2D1" presStyleIdx="1" presStyleCnt="8"/>
      <dgm:spPr/>
    </dgm:pt>
    <dgm:pt modelId="{DDCAB419-A20C-4BAB-862F-C082927F41A7}" type="pres">
      <dgm:prSet presAssocID="{5594B6B5-91A5-4B1D-B43C-BE97E7B12DA3}" presName="node" presStyleLbl="node1" presStyleIdx="2" presStyleCnt="8">
        <dgm:presLayoutVars>
          <dgm:bulletEnabled val="1"/>
        </dgm:presLayoutVars>
      </dgm:prSet>
      <dgm:spPr/>
    </dgm:pt>
    <dgm:pt modelId="{D49A0009-2768-4ABD-91CA-DA1D66A7A063}" type="pres">
      <dgm:prSet presAssocID="{5594B6B5-91A5-4B1D-B43C-BE97E7B12DA3}" presName="dummy" presStyleCnt="0"/>
      <dgm:spPr/>
    </dgm:pt>
    <dgm:pt modelId="{0A682CF2-C599-47F4-A271-480D2C33B36E}" type="pres">
      <dgm:prSet presAssocID="{7DDECBA8-1A9C-499F-86B5-1EC19B6E51D1}" presName="sibTrans" presStyleLbl="sibTrans2D1" presStyleIdx="2" presStyleCnt="8"/>
      <dgm:spPr/>
    </dgm:pt>
    <dgm:pt modelId="{52C98370-438A-42A8-8BA3-34E42E599913}" type="pres">
      <dgm:prSet presAssocID="{A264BCE4-1C99-4534-BE75-38946A137686}" presName="node" presStyleLbl="node1" presStyleIdx="3" presStyleCnt="8" custScaleX="119767" custScaleY="115808" custRadScaleRad="100580" custRadScaleInc="3153">
        <dgm:presLayoutVars>
          <dgm:bulletEnabled val="1"/>
        </dgm:presLayoutVars>
      </dgm:prSet>
      <dgm:spPr/>
    </dgm:pt>
    <dgm:pt modelId="{2AE6C721-759D-4F68-88C5-A6D2C4A5FDF0}" type="pres">
      <dgm:prSet presAssocID="{A264BCE4-1C99-4534-BE75-38946A137686}" presName="dummy" presStyleCnt="0"/>
      <dgm:spPr/>
    </dgm:pt>
    <dgm:pt modelId="{54117F8B-DAC1-4F55-8E1D-1D14DAFE2D9B}" type="pres">
      <dgm:prSet presAssocID="{E040C2C2-37B1-4BF9-970A-DF9D5DABBD32}" presName="sibTrans" presStyleLbl="sibTrans2D1" presStyleIdx="3" presStyleCnt="8"/>
      <dgm:spPr/>
    </dgm:pt>
    <dgm:pt modelId="{B014EF70-2976-46B3-BC2E-5D070191F8A6}" type="pres">
      <dgm:prSet presAssocID="{7B47BA33-97B8-4A99-8522-53211B3F3EB4}" presName="node" presStyleLbl="node1" presStyleIdx="4" presStyleCnt="8">
        <dgm:presLayoutVars>
          <dgm:bulletEnabled val="1"/>
        </dgm:presLayoutVars>
      </dgm:prSet>
      <dgm:spPr/>
    </dgm:pt>
    <dgm:pt modelId="{447DA20E-04B5-497D-AF0A-9BD4A3E1A60C}" type="pres">
      <dgm:prSet presAssocID="{7B47BA33-97B8-4A99-8522-53211B3F3EB4}" presName="dummy" presStyleCnt="0"/>
      <dgm:spPr/>
    </dgm:pt>
    <dgm:pt modelId="{215C72C3-CA0A-41AF-A16B-DFB8CE4E2A05}" type="pres">
      <dgm:prSet presAssocID="{DAEB125B-132B-48FC-B9B4-881A5FF4FCFC}" presName="sibTrans" presStyleLbl="sibTrans2D1" presStyleIdx="4" presStyleCnt="8"/>
      <dgm:spPr/>
    </dgm:pt>
    <dgm:pt modelId="{F7F38B8C-ED9C-4FDD-855F-34437DE32F8D}" type="pres">
      <dgm:prSet presAssocID="{6B343CCB-D728-4237-9DFF-8B9A283DA3CE}" presName="node" presStyleLbl="node1" presStyleIdx="5" presStyleCnt="8">
        <dgm:presLayoutVars>
          <dgm:bulletEnabled val="1"/>
        </dgm:presLayoutVars>
      </dgm:prSet>
      <dgm:spPr/>
    </dgm:pt>
    <dgm:pt modelId="{B321EFC1-1593-451C-BB3C-EE7C493EE0CC}" type="pres">
      <dgm:prSet presAssocID="{6B343CCB-D728-4237-9DFF-8B9A283DA3CE}" presName="dummy" presStyleCnt="0"/>
      <dgm:spPr/>
    </dgm:pt>
    <dgm:pt modelId="{09EB9326-3AC1-485F-A1A1-ECE9574BE23E}" type="pres">
      <dgm:prSet presAssocID="{95996383-1488-4D60-8CF5-131BC27071A8}" presName="sibTrans" presStyleLbl="sibTrans2D1" presStyleIdx="5" presStyleCnt="8"/>
      <dgm:spPr/>
    </dgm:pt>
    <dgm:pt modelId="{4C59C8B1-810D-409D-8764-194C49698E23}" type="pres">
      <dgm:prSet presAssocID="{B65B0C0D-5300-414B-A52F-F0B96E512D64}" presName="node" presStyleLbl="node1" presStyleIdx="6" presStyleCnt="8">
        <dgm:presLayoutVars>
          <dgm:bulletEnabled val="1"/>
        </dgm:presLayoutVars>
      </dgm:prSet>
      <dgm:spPr/>
    </dgm:pt>
    <dgm:pt modelId="{51961771-B498-407F-815A-064D65B3C9C0}" type="pres">
      <dgm:prSet presAssocID="{B65B0C0D-5300-414B-A52F-F0B96E512D64}" presName="dummy" presStyleCnt="0"/>
      <dgm:spPr/>
    </dgm:pt>
    <dgm:pt modelId="{4120D20E-C693-47E3-9884-7D41FA0FF72F}" type="pres">
      <dgm:prSet presAssocID="{AE2A3893-D083-4720-83EC-5410C416D478}" presName="sibTrans" presStyleLbl="sibTrans2D1" presStyleIdx="6" presStyleCnt="8"/>
      <dgm:spPr/>
    </dgm:pt>
    <dgm:pt modelId="{51EB5E56-8625-4E4F-B58C-78AB2F515A3B}" type="pres">
      <dgm:prSet presAssocID="{F7A603A2-AD65-471A-B32D-30EFB82A7F5C}" presName="node" presStyleLbl="node1" presStyleIdx="7" presStyleCnt="8">
        <dgm:presLayoutVars>
          <dgm:bulletEnabled val="1"/>
        </dgm:presLayoutVars>
      </dgm:prSet>
      <dgm:spPr/>
    </dgm:pt>
    <dgm:pt modelId="{6A504932-7FDC-4CA0-A3BF-1E5AF2339CDB}" type="pres">
      <dgm:prSet presAssocID="{F7A603A2-AD65-471A-B32D-30EFB82A7F5C}" presName="dummy" presStyleCnt="0"/>
      <dgm:spPr/>
    </dgm:pt>
    <dgm:pt modelId="{347C94CA-4B3B-4121-895F-F66422E3B383}" type="pres">
      <dgm:prSet presAssocID="{22FC2C2E-7719-4CE5-92FC-D11949E14A3D}" presName="sibTrans" presStyleLbl="sibTrans2D1" presStyleIdx="7" presStyleCnt="8"/>
      <dgm:spPr/>
    </dgm:pt>
  </dgm:ptLst>
  <dgm:cxnLst>
    <dgm:cxn modelId="{21C83405-C3FD-4DC7-9CB4-C344B95A3E86}" type="presOf" srcId="{A264BCE4-1C99-4534-BE75-38946A137686}" destId="{52C98370-438A-42A8-8BA3-34E42E599913}" srcOrd="0" destOrd="0" presId="urn:microsoft.com/office/officeart/2005/8/layout/radial6"/>
    <dgm:cxn modelId="{C3E3AC0D-84A2-4AB6-A7FD-A991F61FDE8C}" type="presOf" srcId="{5594B6B5-91A5-4B1D-B43C-BE97E7B12DA3}" destId="{DDCAB419-A20C-4BAB-862F-C082927F41A7}" srcOrd="0" destOrd="0" presId="urn:microsoft.com/office/officeart/2005/8/layout/radial6"/>
    <dgm:cxn modelId="{75B5C311-177F-4E1A-A3F9-7A47CAD10A36}" type="presOf" srcId="{A516DFA8-BFA1-41CF-A0BB-120C7FBFE257}" destId="{886CA3CB-D151-454D-9530-A5B93E7D08FC}" srcOrd="0" destOrd="0" presId="urn:microsoft.com/office/officeart/2005/8/layout/radial6"/>
    <dgm:cxn modelId="{C40E5E15-528E-4272-AF86-0E6DA40D610C}" type="presOf" srcId="{F7A603A2-AD65-471A-B32D-30EFB82A7F5C}" destId="{51EB5E56-8625-4E4F-B58C-78AB2F515A3B}" srcOrd="0" destOrd="0" presId="urn:microsoft.com/office/officeart/2005/8/layout/radial6"/>
    <dgm:cxn modelId="{D87B7717-1E44-4028-A805-5CD609A1A4AE}" type="presOf" srcId="{AC31C272-73C8-4F10-A5A0-245D75C55F3E}" destId="{A3B87952-25E1-44D6-B1F7-3AE485B78DD8}" srcOrd="0" destOrd="0" presId="urn:microsoft.com/office/officeart/2005/8/layout/radial6"/>
    <dgm:cxn modelId="{6DBA5219-89F6-4676-81F3-08F7AFD36191}" srcId="{A516DFA8-BFA1-41CF-A0BB-120C7FBFE257}" destId="{5594B6B5-91A5-4B1D-B43C-BE97E7B12DA3}" srcOrd="2" destOrd="0" parTransId="{E5DB61CE-93F2-4D6B-8575-60D54A3D2BEF}" sibTransId="{7DDECBA8-1A9C-499F-86B5-1EC19B6E51D1}"/>
    <dgm:cxn modelId="{85EFE720-A823-4178-A156-9A3885F7D08A}" type="presOf" srcId="{DAEB125B-132B-48FC-B9B4-881A5FF4FCFC}" destId="{215C72C3-CA0A-41AF-A16B-DFB8CE4E2A05}" srcOrd="0" destOrd="0" presId="urn:microsoft.com/office/officeart/2005/8/layout/radial6"/>
    <dgm:cxn modelId="{B07C5229-9263-4087-8328-7860DB808E8B}" type="presOf" srcId="{E040C2C2-37B1-4BF9-970A-DF9D5DABBD32}" destId="{54117F8B-DAC1-4F55-8E1D-1D14DAFE2D9B}" srcOrd="0" destOrd="0" presId="urn:microsoft.com/office/officeart/2005/8/layout/radial6"/>
    <dgm:cxn modelId="{D94BE335-CC9F-40DB-B0E8-422556C1EC69}" srcId="{A516DFA8-BFA1-41CF-A0BB-120C7FBFE257}" destId="{A264BCE4-1C99-4534-BE75-38946A137686}" srcOrd="3" destOrd="0" parTransId="{D50C42AF-0F29-450E-BEA2-A1A5BC787CEC}" sibTransId="{E040C2C2-37B1-4BF9-970A-DF9D5DABBD32}"/>
    <dgm:cxn modelId="{6503FC39-0689-4699-91F8-2B5815FC0D5C}" srcId="{82091AEA-E14D-447B-BB61-46597016F382}" destId="{A516DFA8-BFA1-41CF-A0BB-120C7FBFE257}" srcOrd="0" destOrd="0" parTransId="{54525144-7189-461E-B5DD-C4650CDFDA2E}" sibTransId="{ED60D6C9-06F7-455E-8BD0-A72C53C4E4D9}"/>
    <dgm:cxn modelId="{A0DADB66-CD85-402E-AACA-629F19B0CC58}" type="presOf" srcId="{B65B0C0D-5300-414B-A52F-F0B96E512D64}" destId="{4C59C8B1-810D-409D-8764-194C49698E23}" srcOrd="0" destOrd="0" presId="urn:microsoft.com/office/officeart/2005/8/layout/radial6"/>
    <dgm:cxn modelId="{AFBFBE6A-19E2-42B9-9B77-900649F6B557}" type="presOf" srcId="{7DDECBA8-1A9C-499F-86B5-1EC19B6E51D1}" destId="{0A682CF2-C599-47F4-A271-480D2C33B36E}" srcOrd="0" destOrd="0" presId="urn:microsoft.com/office/officeart/2005/8/layout/radial6"/>
    <dgm:cxn modelId="{ED1F214C-4789-4A28-9929-2A8C3C204306}" type="presOf" srcId="{7B47BA33-97B8-4A99-8522-53211B3F3EB4}" destId="{B014EF70-2976-46B3-BC2E-5D070191F8A6}" srcOrd="0" destOrd="0" presId="urn:microsoft.com/office/officeart/2005/8/layout/radial6"/>
    <dgm:cxn modelId="{8A1DE255-7FC4-4B52-A347-09A806ED85ED}" type="presOf" srcId="{A44CAF6C-3BAA-45E8-873A-39E718FAD8F8}" destId="{CBED2A58-CF50-4703-910C-4459D9813BCD}" srcOrd="0" destOrd="0" presId="urn:microsoft.com/office/officeart/2005/8/layout/radial6"/>
    <dgm:cxn modelId="{58827F7A-FC2B-4A8E-B985-5CB055973277}" srcId="{A516DFA8-BFA1-41CF-A0BB-120C7FBFE257}" destId="{6B343CCB-D728-4237-9DFF-8B9A283DA3CE}" srcOrd="5" destOrd="0" parTransId="{E6275674-5413-4EB7-AB26-380B28C8B066}" sibTransId="{95996383-1488-4D60-8CF5-131BC27071A8}"/>
    <dgm:cxn modelId="{E176BF7B-3C40-4909-9726-4674B830A25B}" type="presOf" srcId="{3AC590F3-DF5A-4942-876C-6FA44261EAF5}" destId="{BE79191E-ADDA-490C-B1DC-3D4F7438AC0C}" srcOrd="0" destOrd="0" presId="urn:microsoft.com/office/officeart/2005/8/layout/radial6"/>
    <dgm:cxn modelId="{23C41D81-1A86-41A7-8D32-A9F2018A34D7}" type="presOf" srcId="{95996383-1488-4D60-8CF5-131BC27071A8}" destId="{09EB9326-3AC1-485F-A1A1-ECE9574BE23E}" srcOrd="0" destOrd="0" presId="urn:microsoft.com/office/officeart/2005/8/layout/radial6"/>
    <dgm:cxn modelId="{9E38228B-A653-4BD2-86A8-0E5A6DBE0200}" srcId="{A516DFA8-BFA1-41CF-A0BB-120C7FBFE257}" destId="{B65B0C0D-5300-414B-A52F-F0B96E512D64}" srcOrd="6" destOrd="0" parTransId="{A4782876-9ABC-4885-97D6-3E2603268778}" sibTransId="{AE2A3893-D083-4720-83EC-5410C416D478}"/>
    <dgm:cxn modelId="{575445A7-BD2B-42BB-8E22-F5EC2DC5A358}" type="presOf" srcId="{6B343CCB-D728-4237-9DFF-8B9A283DA3CE}" destId="{F7F38B8C-ED9C-4FDD-855F-34437DE32F8D}" srcOrd="0" destOrd="0" presId="urn:microsoft.com/office/officeart/2005/8/layout/radial6"/>
    <dgm:cxn modelId="{3BFA42AD-F7D1-454F-822E-71F67CB91CBD}" type="presOf" srcId="{AE2A3893-D083-4720-83EC-5410C416D478}" destId="{4120D20E-C693-47E3-9884-7D41FA0FF72F}" srcOrd="0" destOrd="0" presId="urn:microsoft.com/office/officeart/2005/8/layout/radial6"/>
    <dgm:cxn modelId="{5246A8B2-F2E7-49F1-8412-7DDB9695764E}" srcId="{A516DFA8-BFA1-41CF-A0BB-120C7FBFE257}" destId="{5D7B10BB-EB06-4253-94E6-F19B7FA780D5}" srcOrd="1" destOrd="0" parTransId="{2410FD1C-CF06-4046-A6A4-176D55163B7F}" sibTransId="{A44CAF6C-3BAA-45E8-873A-39E718FAD8F8}"/>
    <dgm:cxn modelId="{A13E6DB9-8C1A-408A-806F-AD8900644558}" type="presOf" srcId="{5D7B10BB-EB06-4253-94E6-F19B7FA780D5}" destId="{010401DA-E1CB-4A66-8297-AE475E2B485E}" srcOrd="0" destOrd="0" presId="urn:microsoft.com/office/officeart/2005/8/layout/radial6"/>
    <dgm:cxn modelId="{9BA404D1-2855-4FBE-993E-C566D7688BD8}" srcId="{A516DFA8-BFA1-41CF-A0BB-120C7FBFE257}" destId="{F7A603A2-AD65-471A-B32D-30EFB82A7F5C}" srcOrd="7" destOrd="0" parTransId="{C59A69E3-0A07-4A37-B4DA-AAB8296A0F85}" sibTransId="{22FC2C2E-7719-4CE5-92FC-D11949E14A3D}"/>
    <dgm:cxn modelId="{82BB84DD-C920-4449-AB1F-B41857E47E76}" type="presOf" srcId="{82091AEA-E14D-447B-BB61-46597016F382}" destId="{2FEB063E-FC4B-43DC-912A-819B986E67CE}" srcOrd="0" destOrd="0" presId="urn:microsoft.com/office/officeart/2005/8/layout/radial6"/>
    <dgm:cxn modelId="{999019DE-ED49-4B89-993F-55D5FB0A2897}" type="presOf" srcId="{22FC2C2E-7719-4CE5-92FC-D11949E14A3D}" destId="{347C94CA-4B3B-4121-895F-F66422E3B383}" srcOrd="0" destOrd="0" presId="urn:microsoft.com/office/officeart/2005/8/layout/radial6"/>
    <dgm:cxn modelId="{39C473E4-FC59-4E21-AF37-EFF0A998E8C0}" srcId="{A516DFA8-BFA1-41CF-A0BB-120C7FBFE257}" destId="{3AC590F3-DF5A-4942-876C-6FA44261EAF5}" srcOrd="0" destOrd="0" parTransId="{B20ED73C-4466-49DC-A9C3-9E16E1DD81FB}" sibTransId="{AC31C272-73C8-4F10-A5A0-245D75C55F3E}"/>
    <dgm:cxn modelId="{8F5483FA-EF90-444D-8007-CA2C38A43DD9}" srcId="{A516DFA8-BFA1-41CF-A0BB-120C7FBFE257}" destId="{7B47BA33-97B8-4A99-8522-53211B3F3EB4}" srcOrd="4" destOrd="0" parTransId="{958CD459-77DB-40B1-9707-6F12936FB721}" sibTransId="{DAEB125B-132B-48FC-B9B4-881A5FF4FCFC}"/>
    <dgm:cxn modelId="{1351B26A-CFE8-4A9A-89D8-10D4EB64F6C1}" type="presParOf" srcId="{2FEB063E-FC4B-43DC-912A-819B986E67CE}" destId="{886CA3CB-D151-454D-9530-A5B93E7D08FC}" srcOrd="0" destOrd="0" presId="urn:microsoft.com/office/officeart/2005/8/layout/radial6"/>
    <dgm:cxn modelId="{B5490ECC-4CDE-488A-A1DA-EFE0464B0180}" type="presParOf" srcId="{2FEB063E-FC4B-43DC-912A-819B986E67CE}" destId="{BE79191E-ADDA-490C-B1DC-3D4F7438AC0C}" srcOrd="1" destOrd="0" presId="urn:microsoft.com/office/officeart/2005/8/layout/radial6"/>
    <dgm:cxn modelId="{87F78EB7-AE34-4FB8-BCB3-58DCD1BA430A}" type="presParOf" srcId="{2FEB063E-FC4B-43DC-912A-819B986E67CE}" destId="{81E14E54-41D3-4169-BE7D-2D8BA09653E6}" srcOrd="2" destOrd="0" presId="urn:microsoft.com/office/officeart/2005/8/layout/radial6"/>
    <dgm:cxn modelId="{3DEE6FF6-A0FB-49AB-9475-F776FD4B2097}" type="presParOf" srcId="{2FEB063E-FC4B-43DC-912A-819B986E67CE}" destId="{A3B87952-25E1-44D6-B1F7-3AE485B78DD8}" srcOrd="3" destOrd="0" presId="urn:microsoft.com/office/officeart/2005/8/layout/radial6"/>
    <dgm:cxn modelId="{40C9E354-2469-45D1-B7BF-B210FE657584}" type="presParOf" srcId="{2FEB063E-FC4B-43DC-912A-819B986E67CE}" destId="{010401DA-E1CB-4A66-8297-AE475E2B485E}" srcOrd="4" destOrd="0" presId="urn:microsoft.com/office/officeart/2005/8/layout/radial6"/>
    <dgm:cxn modelId="{EBFD5AC3-F1CC-46FB-936E-8C8F30CA0530}" type="presParOf" srcId="{2FEB063E-FC4B-43DC-912A-819B986E67CE}" destId="{20FE1DDB-363C-4E90-87BA-37935F603D11}" srcOrd="5" destOrd="0" presId="urn:microsoft.com/office/officeart/2005/8/layout/radial6"/>
    <dgm:cxn modelId="{F6CAF9CA-16DD-402E-8C89-38A573667C52}" type="presParOf" srcId="{2FEB063E-FC4B-43DC-912A-819B986E67CE}" destId="{CBED2A58-CF50-4703-910C-4459D9813BCD}" srcOrd="6" destOrd="0" presId="urn:microsoft.com/office/officeart/2005/8/layout/radial6"/>
    <dgm:cxn modelId="{A31C1189-54CB-4D7B-9045-48096B13809F}" type="presParOf" srcId="{2FEB063E-FC4B-43DC-912A-819B986E67CE}" destId="{DDCAB419-A20C-4BAB-862F-C082927F41A7}" srcOrd="7" destOrd="0" presId="urn:microsoft.com/office/officeart/2005/8/layout/radial6"/>
    <dgm:cxn modelId="{62691BA2-D760-4FB1-AC8E-089658E6696E}" type="presParOf" srcId="{2FEB063E-FC4B-43DC-912A-819B986E67CE}" destId="{D49A0009-2768-4ABD-91CA-DA1D66A7A063}" srcOrd="8" destOrd="0" presId="urn:microsoft.com/office/officeart/2005/8/layout/radial6"/>
    <dgm:cxn modelId="{ADC80063-89DE-46D1-8EAE-505AC14162E3}" type="presParOf" srcId="{2FEB063E-FC4B-43DC-912A-819B986E67CE}" destId="{0A682CF2-C599-47F4-A271-480D2C33B36E}" srcOrd="9" destOrd="0" presId="urn:microsoft.com/office/officeart/2005/8/layout/radial6"/>
    <dgm:cxn modelId="{017FC3D0-E125-4BE2-A979-2F106E3DBA2C}" type="presParOf" srcId="{2FEB063E-FC4B-43DC-912A-819B986E67CE}" destId="{52C98370-438A-42A8-8BA3-34E42E599913}" srcOrd="10" destOrd="0" presId="urn:microsoft.com/office/officeart/2005/8/layout/radial6"/>
    <dgm:cxn modelId="{294246C3-10C1-4AED-A7B2-668C6EB04F36}" type="presParOf" srcId="{2FEB063E-FC4B-43DC-912A-819B986E67CE}" destId="{2AE6C721-759D-4F68-88C5-A6D2C4A5FDF0}" srcOrd="11" destOrd="0" presId="urn:microsoft.com/office/officeart/2005/8/layout/radial6"/>
    <dgm:cxn modelId="{CCF77775-9479-4FB5-8324-264C99209549}" type="presParOf" srcId="{2FEB063E-FC4B-43DC-912A-819B986E67CE}" destId="{54117F8B-DAC1-4F55-8E1D-1D14DAFE2D9B}" srcOrd="12" destOrd="0" presId="urn:microsoft.com/office/officeart/2005/8/layout/radial6"/>
    <dgm:cxn modelId="{B4EE10A5-0021-4A97-AFD5-8835FF0B45BB}" type="presParOf" srcId="{2FEB063E-FC4B-43DC-912A-819B986E67CE}" destId="{B014EF70-2976-46B3-BC2E-5D070191F8A6}" srcOrd="13" destOrd="0" presId="urn:microsoft.com/office/officeart/2005/8/layout/radial6"/>
    <dgm:cxn modelId="{BD877155-1E44-46D6-BA8B-E6BB006F0646}" type="presParOf" srcId="{2FEB063E-FC4B-43DC-912A-819B986E67CE}" destId="{447DA20E-04B5-497D-AF0A-9BD4A3E1A60C}" srcOrd="14" destOrd="0" presId="urn:microsoft.com/office/officeart/2005/8/layout/radial6"/>
    <dgm:cxn modelId="{B384AB48-AB43-4904-B60A-18955AB66B7A}" type="presParOf" srcId="{2FEB063E-FC4B-43DC-912A-819B986E67CE}" destId="{215C72C3-CA0A-41AF-A16B-DFB8CE4E2A05}" srcOrd="15" destOrd="0" presId="urn:microsoft.com/office/officeart/2005/8/layout/radial6"/>
    <dgm:cxn modelId="{F4A39AAA-1EB1-4AE2-ADB8-8DBDDBA83B8F}" type="presParOf" srcId="{2FEB063E-FC4B-43DC-912A-819B986E67CE}" destId="{F7F38B8C-ED9C-4FDD-855F-34437DE32F8D}" srcOrd="16" destOrd="0" presId="urn:microsoft.com/office/officeart/2005/8/layout/radial6"/>
    <dgm:cxn modelId="{9F6EC48C-1AF5-4CC7-95F5-7CD53CF68EF0}" type="presParOf" srcId="{2FEB063E-FC4B-43DC-912A-819B986E67CE}" destId="{B321EFC1-1593-451C-BB3C-EE7C493EE0CC}" srcOrd="17" destOrd="0" presId="urn:microsoft.com/office/officeart/2005/8/layout/radial6"/>
    <dgm:cxn modelId="{B105DA1E-463E-466C-809D-BDF4216BB1BF}" type="presParOf" srcId="{2FEB063E-FC4B-43DC-912A-819B986E67CE}" destId="{09EB9326-3AC1-485F-A1A1-ECE9574BE23E}" srcOrd="18" destOrd="0" presId="urn:microsoft.com/office/officeart/2005/8/layout/radial6"/>
    <dgm:cxn modelId="{75C8F70A-6C8F-4D7A-9E15-778E7358A0C7}" type="presParOf" srcId="{2FEB063E-FC4B-43DC-912A-819B986E67CE}" destId="{4C59C8B1-810D-409D-8764-194C49698E23}" srcOrd="19" destOrd="0" presId="urn:microsoft.com/office/officeart/2005/8/layout/radial6"/>
    <dgm:cxn modelId="{9522E270-0DEF-4EA7-8ADF-7E3A8D3F320A}" type="presParOf" srcId="{2FEB063E-FC4B-43DC-912A-819B986E67CE}" destId="{51961771-B498-407F-815A-064D65B3C9C0}" srcOrd="20" destOrd="0" presId="urn:microsoft.com/office/officeart/2005/8/layout/radial6"/>
    <dgm:cxn modelId="{24B979B4-869D-418B-A75A-70240A3953EA}" type="presParOf" srcId="{2FEB063E-FC4B-43DC-912A-819B986E67CE}" destId="{4120D20E-C693-47E3-9884-7D41FA0FF72F}" srcOrd="21" destOrd="0" presId="urn:microsoft.com/office/officeart/2005/8/layout/radial6"/>
    <dgm:cxn modelId="{541931E2-86D1-4526-9EC0-77102CE9A27D}" type="presParOf" srcId="{2FEB063E-FC4B-43DC-912A-819B986E67CE}" destId="{51EB5E56-8625-4E4F-B58C-78AB2F515A3B}" srcOrd="22" destOrd="0" presId="urn:microsoft.com/office/officeart/2005/8/layout/radial6"/>
    <dgm:cxn modelId="{B408E2BF-AAED-4A6A-8F4E-24EAA396E776}" type="presParOf" srcId="{2FEB063E-FC4B-43DC-912A-819B986E67CE}" destId="{6A504932-7FDC-4CA0-A3BF-1E5AF2339CDB}" srcOrd="23" destOrd="0" presId="urn:microsoft.com/office/officeart/2005/8/layout/radial6"/>
    <dgm:cxn modelId="{2B8DC53E-AB8B-4F88-B7B8-BB0E1F54F0B9}" type="presParOf" srcId="{2FEB063E-FC4B-43DC-912A-819B986E67CE}" destId="{347C94CA-4B3B-4121-895F-F66422E3B383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C94CA-4B3B-4121-895F-F66422E3B383}">
      <dsp:nvSpPr>
        <dsp:cNvPr id="0" name=""/>
        <dsp:cNvSpPr/>
      </dsp:nvSpPr>
      <dsp:spPr>
        <a:xfrm>
          <a:off x="1749206" y="456578"/>
          <a:ext cx="4114833" cy="4114833"/>
        </a:xfrm>
        <a:prstGeom prst="blockArc">
          <a:avLst>
            <a:gd name="adj1" fmla="val 13500000"/>
            <a:gd name="adj2" fmla="val 162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0D20E-C693-47E3-9884-7D41FA0FF72F}">
      <dsp:nvSpPr>
        <dsp:cNvPr id="0" name=""/>
        <dsp:cNvSpPr/>
      </dsp:nvSpPr>
      <dsp:spPr>
        <a:xfrm>
          <a:off x="1749206" y="456578"/>
          <a:ext cx="4114833" cy="4114833"/>
        </a:xfrm>
        <a:prstGeom prst="blockArc">
          <a:avLst>
            <a:gd name="adj1" fmla="val 10800000"/>
            <a:gd name="adj2" fmla="val 135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B9326-3AC1-485F-A1A1-ECE9574BE23E}">
      <dsp:nvSpPr>
        <dsp:cNvPr id="0" name=""/>
        <dsp:cNvSpPr/>
      </dsp:nvSpPr>
      <dsp:spPr>
        <a:xfrm>
          <a:off x="1749206" y="456578"/>
          <a:ext cx="4114833" cy="4114833"/>
        </a:xfrm>
        <a:prstGeom prst="blockArc">
          <a:avLst>
            <a:gd name="adj1" fmla="val 8100000"/>
            <a:gd name="adj2" fmla="val 108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C72C3-CA0A-41AF-A16B-DFB8CE4E2A05}">
      <dsp:nvSpPr>
        <dsp:cNvPr id="0" name=""/>
        <dsp:cNvSpPr/>
      </dsp:nvSpPr>
      <dsp:spPr>
        <a:xfrm>
          <a:off x="1749206" y="456578"/>
          <a:ext cx="4114833" cy="4114833"/>
        </a:xfrm>
        <a:prstGeom prst="blockArc">
          <a:avLst>
            <a:gd name="adj1" fmla="val 5400000"/>
            <a:gd name="adj2" fmla="val 81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17F8B-DAC1-4F55-8E1D-1D14DAFE2D9B}">
      <dsp:nvSpPr>
        <dsp:cNvPr id="0" name=""/>
        <dsp:cNvSpPr/>
      </dsp:nvSpPr>
      <dsp:spPr>
        <a:xfrm>
          <a:off x="1765911" y="456647"/>
          <a:ext cx="4114833" cy="4114833"/>
        </a:xfrm>
        <a:prstGeom prst="blockArc">
          <a:avLst>
            <a:gd name="adj1" fmla="val 2748541"/>
            <a:gd name="adj2" fmla="val 5428399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82CF2-C599-47F4-A271-480D2C33B36E}">
      <dsp:nvSpPr>
        <dsp:cNvPr id="0" name=""/>
        <dsp:cNvSpPr/>
      </dsp:nvSpPr>
      <dsp:spPr>
        <a:xfrm>
          <a:off x="1749273" y="473009"/>
          <a:ext cx="4114833" cy="4114833"/>
        </a:xfrm>
        <a:prstGeom prst="blockArc">
          <a:avLst>
            <a:gd name="adj1" fmla="val 21572066"/>
            <a:gd name="adj2" fmla="val 2708869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D2A58-CF50-4703-910C-4459D9813BCD}">
      <dsp:nvSpPr>
        <dsp:cNvPr id="0" name=""/>
        <dsp:cNvSpPr/>
      </dsp:nvSpPr>
      <dsp:spPr>
        <a:xfrm>
          <a:off x="1749206" y="456578"/>
          <a:ext cx="4114833" cy="4114833"/>
        </a:xfrm>
        <a:prstGeom prst="blockArc">
          <a:avLst>
            <a:gd name="adj1" fmla="val 18900000"/>
            <a:gd name="adj2" fmla="val 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87952-25E1-44D6-B1F7-3AE485B78DD8}">
      <dsp:nvSpPr>
        <dsp:cNvPr id="0" name=""/>
        <dsp:cNvSpPr/>
      </dsp:nvSpPr>
      <dsp:spPr>
        <a:xfrm>
          <a:off x="1795951" y="472173"/>
          <a:ext cx="4114833" cy="4114833"/>
        </a:xfrm>
        <a:prstGeom prst="blockArc">
          <a:avLst>
            <a:gd name="adj1" fmla="val 16200000"/>
            <a:gd name="adj2" fmla="val 189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CA3CB-D151-454D-9530-A5B93E7D08FC}">
      <dsp:nvSpPr>
        <dsp:cNvPr id="0" name=""/>
        <dsp:cNvSpPr/>
      </dsp:nvSpPr>
      <dsp:spPr>
        <a:xfrm>
          <a:off x="3105892" y="1813264"/>
          <a:ext cx="1401461" cy="1401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Performing Arts: ACTING</a:t>
          </a:r>
        </a:p>
      </dsp:txBody>
      <dsp:txXfrm>
        <a:off x="3311131" y="2018503"/>
        <a:ext cx="990983" cy="990983"/>
      </dsp:txXfrm>
    </dsp:sp>
    <dsp:sp modelId="{BE79191E-ADDA-490C-B1DC-3D4F7438AC0C}">
      <dsp:nvSpPr>
        <dsp:cNvPr id="0" name=""/>
        <dsp:cNvSpPr/>
      </dsp:nvSpPr>
      <dsp:spPr>
        <a:xfrm>
          <a:off x="3316111" y="1383"/>
          <a:ext cx="981023" cy="981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Team work</a:t>
          </a:r>
        </a:p>
      </dsp:txBody>
      <dsp:txXfrm>
        <a:off x="3459778" y="145050"/>
        <a:ext cx="693689" cy="693689"/>
      </dsp:txXfrm>
    </dsp:sp>
    <dsp:sp modelId="{010401DA-E1CB-4A66-8297-AE475E2B485E}">
      <dsp:nvSpPr>
        <dsp:cNvPr id="0" name=""/>
        <dsp:cNvSpPr/>
      </dsp:nvSpPr>
      <dsp:spPr>
        <a:xfrm>
          <a:off x="4653981" y="494991"/>
          <a:ext cx="1164965" cy="1178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Build confidence</a:t>
          </a:r>
        </a:p>
      </dsp:txBody>
      <dsp:txXfrm>
        <a:off x="4824586" y="667553"/>
        <a:ext cx="823755" cy="833202"/>
      </dsp:txXfrm>
    </dsp:sp>
    <dsp:sp modelId="{DDCAB419-A20C-4BAB-862F-C082927F41A7}">
      <dsp:nvSpPr>
        <dsp:cNvPr id="0" name=""/>
        <dsp:cNvSpPr/>
      </dsp:nvSpPr>
      <dsp:spPr>
        <a:xfrm>
          <a:off x="5338211" y="2023483"/>
          <a:ext cx="981023" cy="981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Performing</a:t>
          </a:r>
        </a:p>
      </dsp:txBody>
      <dsp:txXfrm>
        <a:off x="5481878" y="2167150"/>
        <a:ext cx="693689" cy="693689"/>
      </dsp:txXfrm>
    </dsp:sp>
    <dsp:sp modelId="{52C98370-438A-42A8-8BA3-34E42E599913}">
      <dsp:nvSpPr>
        <dsp:cNvPr id="0" name=""/>
        <dsp:cNvSpPr/>
      </dsp:nvSpPr>
      <dsp:spPr>
        <a:xfrm>
          <a:off x="4645365" y="3395898"/>
          <a:ext cx="1174942" cy="1136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Communication</a:t>
          </a:r>
        </a:p>
      </dsp:txBody>
      <dsp:txXfrm>
        <a:off x="4817431" y="3562276"/>
        <a:ext cx="830810" cy="803347"/>
      </dsp:txXfrm>
    </dsp:sp>
    <dsp:sp modelId="{B014EF70-2976-46B3-BC2E-5D070191F8A6}">
      <dsp:nvSpPr>
        <dsp:cNvPr id="0" name=""/>
        <dsp:cNvSpPr/>
      </dsp:nvSpPr>
      <dsp:spPr>
        <a:xfrm>
          <a:off x="3316111" y="4045583"/>
          <a:ext cx="981023" cy="981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Creative</a:t>
          </a:r>
        </a:p>
      </dsp:txBody>
      <dsp:txXfrm>
        <a:off x="3459778" y="4189250"/>
        <a:ext cx="693689" cy="693689"/>
      </dsp:txXfrm>
    </dsp:sp>
    <dsp:sp modelId="{F7F38B8C-ED9C-4FDD-855F-34437DE32F8D}">
      <dsp:nvSpPr>
        <dsp:cNvPr id="0" name=""/>
        <dsp:cNvSpPr/>
      </dsp:nvSpPr>
      <dsp:spPr>
        <a:xfrm>
          <a:off x="1886271" y="3453323"/>
          <a:ext cx="981023" cy="981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Have fun</a:t>
          </a:r>
        </a:p>
      </dsp:txBody>
      <dsp:txXfrm>
        <a:off x="2029938" y="3596990"/>
        <a:ext cx="693689" cy="693689"/>
      </dsp:txXfrm>
    </dsp:sp>
    <dsp:sp modelId="{4C59C8B1-810D-409D-8764-194C49698E23}">
      <dsp:nvSpPr>
        <dsp:cNvPr id="0" name=""/>
        <dsp:cNvSpPr/>
      </dsp:nvSpPr>
      <dsp:spPr>
        <a:xfrm>
          <a:off x="1294012" y="2023483"/>
          <a:ext cx="981023" cy="981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Vocal skills</a:t>
          </a:r>
        </a:p>
      </dsp:txBody>
      <dsp:txXfrm>
        <a:off x="1437679" y="2167150"/>
        <a:ext cx="693689" cy="693689"/>
      </dsp:txXfrm>
    </dsp:sp>
    <dsp:sp modelId="{51EB5E56-8625-4E4F-B58C-78AB2F515A3B}">
      <dsp:nvSpPr>
        <dsp:cNvPr id="0" name=""/>
        <dsp:cNvSpPr/>
      </dsp:nvSpPr>
      <dsp:spPr>
        <a:xfrm>
          <a:off x="1886271" y="593642"/>
          <a:ext cx="981023" cy="981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Acting</a:t>
          </a:r>
        </a:p>
      </dsp:txBody>
      <dsp:txXfrm>
        <a:off x="2029938" y="737309"/>
        <a:ext cx="693689" cy="693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69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6E93-A821-45D1-ADC0-45908B7D6C1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03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6E93-A821-45D1-ADC0-45908B7D6C1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682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A89-454B-42A8-8C55-AFC0F07AFD96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2A25F565-FAB3-4214-9733-E713DD82D41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9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251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2825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13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70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04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4120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4853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87342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5764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0265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0105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41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svg"/><Relationship Id="rId11" Type="http://schemas.openxmlformats.org/officeDocument/2006/relationships/hyperlink" Target="https://www.eduqas.co.uk/qualifications/drama-gcse/#tab_keydocuments#:~:text=Our%20Eduqas%20GCSE%20Drama%20qualification,informed%20and%20thoughtful%20audience%20members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eduqas.co.uk/qualifications/drama-gcse/#tab_keydocuments#:~:text=Our%20Eduqas%20GCSE%20Drama%20qualification,informed%20and%20thoughtful%20audience%20members" TargetMode="Externa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s://www.eduqas.co.uk/qualifications/drama-gcse/#tab_keydocuments#:~:text=Our%20Eduqas%20GCSE%20Drama%20qualification,informed%20and%20thoughtful%20audience%20memb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11" Type="http://schemas.openxmlformats.org/officeDocument/2006/relationships/hyperlink" Target="https://www.eduqas.co.uk/qualifications/drama-gcse/#tab_keydocuments#:~:text=The%20Eduqas%20GCSE%20in%20Drama,study%20which%20enables%20learners%20to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medenschool.co.uk/ajax/ajax_course_profile.php#:~:text=Students%20are%20assessed%20by%20way,assessments%20and%20a%20written%20exam" TargetMode="External"/><Relationship Id="rId5" Type="http://schemas.openxmlformats.org/officeDocument/2006/relationships/hyperlink" Target="https://www.medenschool.co.uk/ajax/ajax_course_profile.php#:~:text=Component%203%3A%20Interpreting%20Theatre" TargetMode="External"/><Relationship Id="rId4" Type="http://schemas.openxmlformats.org/officeDocument/2006/relationships/hyperlink" Target="https://www.medenschool.co.uk/ajax/ajax_course_profile.php#:~:text=%2A%20Non,of%20qualificati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medenschool.co.uk/ajax/ajax_course_profile.php#:~:text=%2A%20Non,of%20qualific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medenschool.co.uk/ajax/ajax_course_profile.php#:~:text=%2A%20Non,of%20qualifica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wmf"/><Relationship Id="rId5" Type="http://schemas.openxmlformats.org/officeDocument/2006/relationships/hyperlink" Target="https://resources.eduqas.co.uk/Pages/ResourceSingle.aspx#:~:text=Files" TargetMode="External"/><Relationship Id="rId4" Type="http://schemas.openxmlformats.org/officeDocument/2006/relationships/hyperlink" Target="https://www.medenschool.co.uk/ajax/ajax_course_profile.php#:~:text=Component%203%3A%20Interpreting%20Theat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371600"/>
            <a:ext cx="5486400" cy="201168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Eduqas GCSE Drama
</a:t>
            </a:r>
            <a:r>
              <a:rPr lang="en-US" sz="2100" i="1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Specification Introduction
</a:t>
            </a:r>
            <a:r>
              <a:rPr lang="en-US" sz="21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Students and parents</a:t>
            </a:r>
            <a:r>
              <a:rPr lang="en-US" sz="210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/guardians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457200" y="402336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030A18"/>
                </a:solidFill>
              </a:rPr>
              <a:t>August 2025</a:t>
            </a:r>
            <a:endParaRPr lang="en-US" sz="1200" dirty="0"/>
          </a:p>
        </p:txBody>
      </p:sp>
      <p:pic>
        <p:nvPicPr>
          <p:cNvPr id="4" name="Image 0" descr="/home/oai/share/095827f7-cb8f-4429-9695-637958f16539.png"/>
          <p:cNvPicPr>
            <a:picLocks noChangeAspect="1"/>
          </p:cNvPicPr>
          <p:nvPr/>
        </p:nvPicPr>
        <p:blipFill>
          <a:blip r:embed="rId3"/>
          <a:srcRect l="12766" r="12766"/>
          <a:stretch/>
        </p:blipFill>
        <p:spPr>
          <a:xfrm>
            <a:off x="5943600" y="457200"/>
            <a:ext cx="3200400" cy="4297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Skills &amp; Development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457200" y="1371600"/>
            <a:ext cx="4114800" cy="1371600"/>
          </a:xfrm>
          <a:prstGeom prst="roundRect">
            <a:avLst>
              <a:gd name="adj" fmla="val 6667"/>
            </a:avLst>
          </a:prstGeom>
          <a:solidFill>
            <a:srgbClr val="97B1DF"/>
          </a:solidFill>
          <a:ln w="12700">
            <a:solidFill>
              <a:srgbClr val="97B1DF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080" y="1600200"/>
            <a:ext cx="365760" cy="3657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97280" y="1508760"/>
            <a:ext cx="3291840" cy="11887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30A18"/>
                </a:solidFill>
              </a:rPr>
              <a:t>Creativity &amp; Imagination
</a:t>
            </a:r>
            <a:r>
              <a:rPr lang="en-US" sz="800" dirty="0">
                <a:solidFill>
                  <a:srgbClr val="030A18"/>
                </a:solidFill>
              </a:rPr>
              <a:t>Generate original ideas and bring them to life on stage.</a:t>
            </a:r>
            <a:endParaRPr lang="en-US" sz="1200" dirty="0"/>
          </a:p>
        </p:txBody>
      </p:sp>
      <p:sp>
        <p:nvSpPr>
          <p:cNvPr id="6" name="Shape 3"/>
          <p:cNvSpPr/>
          <p:nvPr/>
        </p:nvSpPr>
        <p:spPr>
          <a:xfrm>
            <a:off x="4572000" y="1371600"/>
            <a:ext cx="4114800" cy="1371600"/>
          </a:xfrm>
          <a:prstGeom prst="roundRect">
            <a:avLst>
              <a:gd name="adj" fmla="val 6667"/>
            </a:avLst>
          </a:prstGeom>
          <a:solidFill>
            <a:srgbClr val="A4B6B8"/>
          </a:solidFill>
          <a:ln w="12700">
            <a:solidFill>
              <a:srgbClr val="A4B6B8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4880" y="1600200"/>
            <a:ext cx="365760" cy="36576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12080" y="1508760"/>
            <a:ext cx="3291840" cy="11887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30A18"/>
                </a:solidFill>
              </a:rPr>
              <a:t>Teamwork &amp; Communication
</a:t>
            </a:r>
            <a:r>
              <a:rPr lang="en-US" sz="800" dirty="0">
                <a:solidFill>
                  <a:srgbClr val="030A18"/>
                </a:solidFill>
              </a:rPr>
              <a:t>Collaborate effectively and communicate your vision with others.</a:t>
            </a:r>
            <a:endParaRPr lang="en-US" sz="1200" dirty="0"/>
          </a:p>
        </p:txBody>
      </p:sp>
      <p:sp>
        <p:nvSpPr>
          <p:cNvPr id="9" name="Shape 5"/>
          <p:cNvSpPr/>
          <p:nvPr/>
        </p:nvSpPr>
        <p:spPr>
          <a:xfrm>
            <a:off x="457200" y="2926080"/>
            <a:ext cx="4114800" cy="1371600"/>
          </a:xfrm>
          <a:prstGeom prst="roundRect">
            <a:avLst>
              <a:gd name="adj" fmla="val 6667"/>
            </a:avLst>
          </a:prstGeom>
          <a:solidFill>
            <a:srgbClr val="97B1DF"/>
          </a:solidFill>
          <a:ln w="12700">
            <a:solidFill>
              <a:srgbClr val="97B1DF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080" y="3154680"/>
            <a:ext cx="365760" cy="36576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97280" y="3063240"/>
            <a:ext cx="3291840" cy="11887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30A18"/>
                </a:solidFill>
              </a:rPr>
              <a:t>Critical Thinking
</a:t>
            </a:r>
            <a:r>
              <a:rPr lang="en-US" sz="800" dirty="0">
                <a:solidFill>
                  <a:srgbClr val="030A18"/>
                </a:solidFill>
              </a:rPr>
              <a:t>Analyse plays and performances to make informed creative decisions.</a:t>
            </a:r>
            <a:endParaRPr lang="en-US" sz="1200" dirty="0"/>
          </a:p>
        </p:txBody>
      </p:sp>
      <p:sp>
        <p:nvSpPr>
          <p:cNvPr id="12" name="Shape 7"/>
          <p:cNvSpPr/>
          <p:nvPr/>
        </p:nvSpPr>
        <p:spPr>
          <a:xfrm>
            <a:off x="4572000" y="2926080"/>
            <a:ext cx="4114800" cy="1371600"/>
          </a:xfrm>
          <a:prstGeom prst="roundRect">
            <a:avLst>
              <a:gd name="adj" fmla="val 6667"/>
            </a:avLst>
          </a:prstGeom>
          <a:solidFill>
            <a:srgbClr val="A4B6B8"/>
          </a:solidFill>
          <a:ln w="12700">
            <a:solidFill>
              <a:srgbClr val="A4B6B8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54880" y="3154680"/>
            <a:ext cx="365760" cy="36576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212080" y="3063240"/>
            <a:ext cx="3291840" cy="11887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30A18"/>
                </a:solidFill>
              </a:rPr>
              <a:t>Resilience &amp; Self‑Reflection
</a:t>
            </a:r>
            <a:r>
              <a:rPr lang="en-US" sz="800" dirty="0">
                <a:solidFill>
                  <a:srgbClr val="030A18"/>
                </a:solidFill>
              </a:rPr>
              <a:t>Embrace feedback and refine your work through evaluation.</a:t>
            </a:r>
            <a:endParaRPr lang="en-US" sz="1200" dirty="0"/>
          </a:p>
        </p:txBody>
      </p:sp>
      <p:sp>
        <p:nvSpPr>
          <p:cNvPr id="15" name="Text 9"/>
          <p:cNvSpPr/>
          <p:nvPr/>
        </p:nvSpPr>
        <p:spPr>
          <a:xfrm>
            <a:off x="457200" y="482346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030A18"/>
                </a:solidFill>
                <a:hlinkClick r:id="rId11"/>
              </a:rPr>
              <a:t>[1]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                 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9" y="1024414"/>
            <a:ext cx="7796619" cy="3094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GB" sz="1400" dirty="0"/>
              <a:t>Students must:</a:t>
            </a:r>
          </a:p>
          <a:p>
            <a:pPr marL="0" indent="0">
              <a:buNone/>
              <a:defRPr/>
            </a:pPr>
            <a:endParaRPr lang="en-GB" sz="1400" dirty="0"/>
          </a:p>
          <a:p>
            <a:pPr>
              <a:defRPr/>
            </a:pPr>
            <a:r>
              <a:rPr lang="en-GB" sz="1400" dirty="0"/>
              <a:t>Attend all required rehearsals</a:t>
            </a:r>
          </a:p>
          <a:p>
            <a:pPr>
              <a:defRPr/>
            </a:pPr>
            <a:r>
              <a:rPr lang="en-GB" sz="1400" dirty="0"/>
              <a:t>Know all their lines at </a:t>
            </a:r>
            <a:r>
              <a:rPr lang="en-GB" sz="1400" u="sng" dirty="0"/>
              <a:t>least 2 weeks </a:t>
            </a:r>
            <a:r>
              <a:rPr lang="en-GB" sz="1400" dirty="0"/>
              <a:t>before assessment</a:t>
            </a:r>
          </a:p>
          <a:p>
            <a:pPr>
              <a:defRPr/>
            </a:pPr>
            <a:r>
              <a:rPr lang="en-US" sz="1400" dirty="0"/>
              <a:t>Have all their design plans finished at least 2 weeks before assessment</a:t>
            </a:r>
            <a:endParaRPr lang="en-GB" sz="1400" dirty="0"/>
          </a:p>
          <a:p>
            <a:pPr>
              <a:defRPr/>
            </a:pPr>
            <a:r>
              <a:rPr lang="en-GB" sz="1400" dirty="0"/>
              <a:t>Give and receive feedback</a:t>
            </a:r>
          </a:p>
          <a:p>
            <a:pPr>
              <a:defRPr/>
            </a:pPr>
            <a:r>
              <a:rPr lang="en-GB" sz="1400" dirty="0"/>
              <a:t>Focus in lessons and rehearsals (students are marked on their conduct in every lesson)</a:t>
            </a:r>
          </a:p>
          <a:p>
            <a:pPr>
              <a:defRPr/>
            </a:pPr>
            <a:r>
              <a:rPr lang="en-GB" sz="1400" dirty="0"/>
              <a:t>Use their imagination! It is their performance!</a:t>
            </a:r>
          </a:p>
          <a:p>
            <a:pPr>
              <a:defRPr/>
            </a:pPr>
            <a:r>
              <a:rPr lang="en-GB" sz="1400" dirty="0"/>
              <a:t>Be committed to the course.</a:t>
            </a:r>
          </a:p>
          <a:p>
            <a:pPr>
              <a:defRPr/>
            </a:pPr>
            <a:r>
              <a:rPr lang="en-GB" sz="1400" dirty="0"/>
              <a:t>Trust each other and work with everyone</a:t>
            </a:r>
          </a:p>
          <a:p>
            <a:endParaRPr lang="en-GB" sz="1000" dirty="0"/>
          </a:p>
        </p:txBody>
      </p:sp>
      <p:pic>
        <p:nvPicPr>
          <p:cNvPr id="4" name="Picture 3" descr="C:\Users\STCW39\AppData\Local\Microsoft\Windows\Temporary Internet Files\Content.IE5\Q2Z77MCG\MC90017184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2" y="4265532"/>
            <a:ext cx="692944" cy="7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85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 &amp; Next Steps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371600"/>
            <a:ext cx="5943600" cy="36576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30A18"/>
                </a:solidFill>
              </a:rPr>
              <a:t>Summary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457200" y="1737360"/>
            <a:ext cx="7772400" cy="73152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30A18"/>
                </a:solidFill>
              </a:rPr>
              <a:t>The Eduqas GCSE Drama course offers a balanced blend of practical and written work. Whether your focus is acting or design, you will develop creative, analytical and collaborative skills that extend far beyond the studio.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457200" y="2560320"/>
            <a:ext cx="5943600" cy="36576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30A18"/>
                </a:solidFill>
              </a:rPr>
              <a:t>Next Steps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457200" y="2926080"/>
            <a:ext cx="5943600" cy="146304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spcAft>
                <a:spcPts val="240"/>
              </a:spcAft>
              <a:buSzPct val="100000"/>
              <a:buChar char="•"/>
            </a:pPr>
            <a:r>
              <a:rPr lang="en-US" sz="1400" dirty="0">
                <a:solidFill>
                  <a:srgbClr val="030A18"/>
                </a:solidFill>
              </a:rPr>
              <a:t>Engage enthusiastically with all practical tasks – rehearsal is essential</a:t>
            </a:r>
            <a:endParaRPr lang="en-US" sz="1400" dirty="0"/>
          </a:p>
          <a:p>
            <a:pPr marL="190500" indent="-190500">
              <a:spcAft>
                <a:spcPts val="240"/>
              </a:spcAft>
              <a:buSzPct val="100000"/>
              <a:buChar char="•"/>
            </a:pPr>
            <a:r>
              <a:rPr lang="en-US" sz="1400" dirty="0">
                <a:solidFill>
                  <a:srgbClr val="030A18"/>
                </a:solidFill>
              </a:rPr>
              <a:t>Attend and review live theatre to broaden your understanding</a:t>
            </a:r>
            <a:endParaRPr lang="en-US" sz="1400" dirty="0"/>
          </a:p>
          <a:p>
            <a:pPr marL="190500" indent="-190500">
              <a:spcAft>
                <a:spcPts val="240"/>
              </a:spcAft>
              <a:buSzPct val="100000"/>
              <a:buChar char="•"/>
            </a:pPr>
            <a:r>
              <a:rPr lang="en-US" sz="1400" dirty="0">
                <a:solidFill>
                  <a:srgbClr val="030A18"/>
                </a:solidFill>
              </a:rPr>
              <a:t>Keep a reflective journal documenting your progress and ideas</a:t>
            </a:r>
            <a:endParaRPr lang="en-US" sz="1400" dirty="0"/>
          </a:p>
          <a:p>
            <a:pPr marL="190500" indent="-190500">
              <a:spcAft>
                <a:spcPts val="240"/>
              </a:spcAft>
              <a:buSzPct val="100000"/>
              <a:buChar char="•"/>
            </a:pPr>
            <a:r>
              <a:rPr lang="en-US" sz="1400" dirty="0">
                <a:solidFill>
                  <a:srgbClr val="030A18"/>
                </a:solidFill>
              </a:rPr>
              <a:t>Make use of design portfolios and rehearsals to communicate your vision</a:t>
            </a:r>
            <a:endParaRPr lang="en-US" sz="1400" dirty="0"/>
          </a:p>
          <a:p>
            <a:pPr marL="190500" indent="-190500">
              <a:spcAft>
                <a:spcPts val="240"/>
              </a:spcAft>
              <a:buSzPct val="100000"/>
              <a:buChar char="•"/>
            </a:pPr>
            <a:r>
              <a:rPr lang="en-US" sz="1400" dirty="0">
                <a:solidFill>
                  <a:srgbClr val="030A18"/>
                </a:solidFill>
              </a:rPr>
              <a:t>Ask questions and collaborate – your teacher and peers are vital resources</a:t>
            </a:r>
            <a:endParaRPr lang="en-US" sz="14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3840" y="4023360"/>
            <a:ext cx="640080" cy="64008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457200" y="482346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030A18"/>
                </a:solidFill>
                <a:hlinkClick r:id="rId5"/>
              </a:rPr>
              <a:t>[1]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960" y="361950"/>
            <a:ext cx="7633742" cy="3668649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2400" b="1" dirty="0"/>
              <a:t>“There are no small parts there are only small actors!”</a:t>
            </a:r>
          </a:p>
          <a:p>
            <a:pPr marL="0" indent="0" algn="ctr">
              <a:buNone/>
              <a:defRPr/>
            </a:pPr>
            <a:endParaRPr lang="en-GB" sz="2400" dirty="0"/>
          </a:p>
          <a:p>
            <a:pPr algn="ctr">
              <a:defRPr/>
            </a:pPr>
            <a:r>
              <a:rPr lang="en-GB" sz="2400" dirty="0"/>
              <a:t>Students CAN get a GCSE grade 7/8 if their character only has a few lines</a:t>
            </a:r>
          </a:p>
          <a:p>
            <a:pPr algn="ctr">
              <a:defRPr/>
            </a:pPr>
            <a:r>
              <a:rPr lang="en-GB" sz="2400" dirty="0"/>
              <a:t>They can and SHOULD show their skills through alternative acting techniques</a:t>
            </a:r>
          </a:p>
        </p:txBody>
      </p:sp>
      <p:pic>
        <p:nvPicPr>
          <p:cNvPr id="4" name="Picture 3" descr="C:\Users\STCW39\AppData\Local\Microsoft\Windows\Temporary Internet Files\Content.IE5\Q2Z77MCG\MC90017184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0" y="4265532"/>
            <a:ext cx="692944" cy="7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1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2833142" cy="4630709"/>
          </a:xfrm>
        </p:spPr>
        <p:txBody>
          <a:bodyPr/>
          <a:lstStyle/>
          <a:p>
            <a:r>
              <a:rPr lang="en-GB" dirty="0"/>
              <a:t>Performing arts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097057" y="88147"/>
          <a:ext cx="7613247" cy="502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STCW39\AppData\Local\Microsoft\Windows\Temporary Internet Files\Content.IE5\Q2Z77MCG\MC900171843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0" y="4265532"/>
            <a:ext cx="692944" cy="7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47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Aims &amp; Objectives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371600"/>
            <a:ext cx="5669280" cy="320040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400" dirty="0">
                <a:solidFill>
                  <a:srgbClr val="030A18"/>
                </a:solidFill>
              </a:rPr>
              <a:t>Apply knowledge and understanding in making, performing and responding to drama</a:t>
            </a:r>
            <a:endParaRPr lang="en-US" sz="24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400" dirty="0">
                <a:solidFill>
                  <a:srgbClr val="030A18"/>
                </a:solidFill>
              </a:rPr>
              <a:t>Explore performance texts and their social, cultural and historical contexts</a:t>
            </a:r>
            <a:endParaRPr lang="en-US" sz="24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400" dirty="0">
                <a:solidFill>
                  <a:srgbClr val="030A18"/>
                </a:solidFill>
              </a:rPr>
              <a:t>Develop skills in both acting and design through collaborative practice</a:t>
            </a:r>
            <a:endParaRPr lang="en-US" sz="24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2400" dirty="0">
                <a:solidFill>
                  <a:srgbClr val="030A18"/>
                </a:solidFill>
              </a:rPr>
              <a:t>Reflect critically on your own work and that of others</a:t>
            </a:r>
            <a:endParaRPr lang="en-US" sz="24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5120" y="1463040"/>
            <a:ext cx="548640" cy="5486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0" y="150876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30A18"/>
                </a:solidFill>
              </a:rPr>
              <a:t>Knowledge</a:t>
            </a: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5120" y="2194560"/>
            <a:ext cx="548640" cy="54864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315200" y="22402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30A18"/>
                </a:solidFill>
              </a:rPr>
              <a:t>Texts &amp; Context</a:t>
            </a:r>
            <a:endParaRPr lang="en-US" sz="12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75120" y="2926080"/>
            <a:ext cx="548640" cy="5486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315200" y="297180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30A18"/>
                </a:solidFill>
              </a:rPr>
              <a:t>Collaboration</a:t>
            </a:r>
            <a:endParaRPr lang="en-US" sz="12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75120" y="3657600"/>
            <a:ext cx="548640" cy="54864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315200" y="370332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30A18"/>
                </a:solidFill>
              </a:rPr>
              <a:t>Reflection</a:t>
            </a:r>
            <a:endParaRPr lang="en-US" sz="1200" dirty="0"/>
          </a:p>
        </p:txBody>
      </p:sp>
      <p:sp>
        <p:nvSpPr>
          <p:cNvPr id="12" name="Text 6"/>
          <p:cNvSpPr/>
          <p:nvPr/>
        </p:nvSpPr>
        <p:spPr>
          <a:xfrm>
            <a:off x="457200" y="482346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030A18"/>
                </a:solidFill>
                <a:hlinkClick r:id="rId11"/>
              </a:rPr>
              <a:t>[1]</a:t>
            </a:r>
            <a:r>
              <a:rPr lang="en-US" sz="600" u="sng" dirty="0">
                <a:solidFill>
                  <a:srgbClr val="030A18"/>
                </a:solidFill>
                <a:hlinkClick r:id="rId12"/>
              </a:rPr>
              <a:t>[2]</a:t>
            </a:r>
            <a:endParaRPr lang="en-US" sz="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8763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Course Structure &amp; Assessment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747492"/>
            <a:ext cx="5029200" cy="82296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>
              <a:spcAft>
                <a:spcPts val="240"/>
              </a:spcAft>
              <a:buNone/>
            </a:pPr>
            <a:r>
              <a:rPr lang="en-US" sz="2400" b="1" dirty="0">
                <a:solidFill>
                  <a:srgbClr val="030A18"/>
                </a:solidFill>
              </a:rPr>
              <a:t>Component 1 – Devising Theatre
</a:t>
            </a:r>
            <a:r>
              <a:rPr lang="en-US" dirty="0">
                <a:solidFill>
                  <a:srgbClr val="030A18"/>
                </a:solidFill>
              </a:rPr>
              <a:t>Create and perform a devised piece based on a stimulus using a practitioner or genre. Includes a portfolio and evaluation.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457200" y="2191555"/>
            <a:ext cx="5029200" cy="82296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>
              <a:spcAft>
                <a:spcPts val="240"/>
              </a:spcAft>
              <a:buNone/>
            </a:pPr>
            <a:r>
              <a:rPr lang="en-US" sz="2400" b="1" dirty="0">
                <a:solidFill>
                  <a:srgbClr val="030A18"/>
                </a:solidFill>
              </a:rPr>
              <a:t>Component 2 – Performing from a Text
</a:t>
            </a:r>
            <a:r>
              <a:rPr lang="en-US" dirty="0">
                <a:solidFill>
                  <a:srgbClr val="030A18"/>
                </a:solidFill>
              </a:rPr>
              <a:t>Study two extracts from a performance text and perform a piece using sections from both extracts. Externally assessed.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457200" y="3573048"/>
            <a:ext cx="5029200" cy="82296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>
              <a:spcAft>
                <a:spcPts val="240"/>
              </a:spcAft>
              <a:buNone/>
            </a:pPr>
            <a:r>
              <a:rPr lang="en-US" sz="2400" b="1" dirty="0">
                <a:solidFill>
                  <a:srgbClr val="030A18"/>
                </a:solidFill>
              </a:rPr>
              <a:t>Component 3 – Interpreting Theatre</a:t>
            </a:r>
            <a:endParaRPr lang="en-US" sz="2400" dirty="0"/>
          </a:p>
          <a:p>
            <a:pPr>
              <a:spcAft>
                <a:spcPts val="240"/>
              </a:spcAft>
              <a:buSzPct val="100000"/>
            </a:pPr>
            <a:r>
              <a:rPr lang="en-US" dirty="0">
                <a:solidFill>
                  <a:srgbClr val="030A18"/>
                </a:solidFill>
              </a:rPr>
              <a:t>Written exam: answer questions on a set text and review a live theatre production.</a:t>
            </a:r>
            <a:endParaRPr lang="en-US" sz="3600" dirty="0"/>
          </a:p>
        </p:txBody>
      </p:sp>
      <p:graphicFrame>
        <p:nvGraphicFramePr>
          <p:cNvPr id="6" name="Chart 0"/>
          <p:cNvGraphicFramePr/>
          <p:nvPr/>
        </p:nvGraphicFramePr>
        <p:xfrm>
          <a:off x="5760720" y="1828800"/>
          <a:ext cx="3200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82346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030A18"/>
                </a:solidFill>
                <a:hlinkClick r:id="rId4"/>
              </a:rPr>
              <a:t>[1][2]</a:t>
            </a:r>
            <a:r>
              <a:rPr lang="en-US" sz="600" u="sng" dirty="0">
                <a:solidFill>
                  <a:srgbClr val="030A18"/>
                </a:solidFill>
                <a:hlinkClick r:id="rId5"/>
              </a:rPr>
              <a:t>[3]</a:t>
            </a:r>
            <a:r>
              <a:rPr lang="en-US" sz="600" u="sng" dirty="0">
                <a:solidFill>
                  <a:srgbClr val="030A18"/>
                </a:solidFill>
                <a:hlinkClick r:id="rId6"/>
              </a:rPr>
              <a:t>[4]</a:t>
            </a:r>
            <a:endParaRPr lang="en-US" sz="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7155" y="502921"/>
            <a:ext cx="2960370" cy="1956089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piece using techniques of a </a:t>
            </a:r>
            <a:r>
              <a:rPr lang="en-GB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practitioner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of a genre 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Stimulus provided by WJEC (choice of 4) </a:t>
            </a:r>
          </a:p>
          <a:p>
            <a:pPr algn="ctr"/>
            <a:endParaRPr lang="en-GB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Internally assessed; externally moderated 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submitted by end of March (Y11) </a:t>
            </a:r>
          </a:p>
          <a:p>
            <a:pPr algn="ctr"/>
            <a:endParaRPr lang="en-GB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consist of </a:t>
            </a:r>
            <a:r>
              <a:rPr lang="en-GB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2-5 acting 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4 additional design candidates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725" y="2548890"/>
            <a:ext cx="2960370" cy="2493791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(750-900 words)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Compiled during the process. 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</a:t>
            </a:r>
            <a:r>
              <a:rPr lang="en-GB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moments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 work has changed in a significant way. Explain how: </a:t>
            </a:r>
          </a:p>
          <a:p>
            <a:pPr marL="257175" indent="-257175">
              <a:buAutoNum type="arabicPeriod"/>
            </a:pP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Ideas have been researched/created/developed in response to stimulus </a:t>
            </a:r>
          </a:p>
          <a:p>
            <a:pPr marL="257175" indent="-257175">
              <a:buAutoNum type="arabicPeriod"/>
            </a:pP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from chosen practitioner/drama have been applied to create meaning</a:t>
            </a:r>
          </a:p>
          <a:p>
            <a:pPr marL="257175" indent="-257175">
              <a:buAutoNum type="arabicPeriod"/>
            </a:pP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have been developed, amended and refined </a:t>
            </a:r>
            <a:endParaRPr lang="en-GB" sz="1200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250-300 words for each section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12180" y="502920"/>
            <a:ext cx="2960370" cy="4539761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AO1 Create and develop ideas to communicate meaning for performance. (30 marks)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created in response to stimulus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practitioner/genre techniques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contribution to process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character/mood and atmosphere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 performance techniques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space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AO2 Apply theatrical skills to realise artistic intentions in live performance</a:t>
            </a:r>
          </a:p>
          <a:p>
            <a:pPr algn="ctr"/>
            <a:r>
              <a:rPr lang="en-GB" sz="1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 marks)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performance skills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 of character/scene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contribution to performance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AO4 Analyse and Evaluate their own work</a:t>
            </a:r>
          </a:p>
          <a:p>
            <a:pPr algn="ctr"/>
            <a:r>
              <a:rPr lang="en-GB" sz="1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 marks)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application of performance skills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interpretation of character/scene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individual contribution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91815" y="502920"/>
            <a:ext cx="2863215" cy="1084291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(Recorded) </a:t>
            </a:r>
          </a:p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actors: 5-10 minutes</a:t>
            </a:r>
          </a:p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actors: 7-12 minutes </a:t>
            </a:r>
          </a:p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actors: 9-14 minutes</a:t>
            </a:r>
          </a:p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actors: 11-16 minutes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91815" y="1680210"/>
            <a:ext cx="2863215" cy="3362471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Supervised conditions – 1 hour 30 minutes.  </a:t>
            </a:r>
          </a:p>
          <a:p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complete 3 sections:</a:t>
            </a:r>
          </a:p>
          <a:p>
            <a:pPr marL="257175" indent="-257175">
              <a:buAutoNum type="arabicPeriod"/>
            </a:pP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analysis and evaluation of </a:t>
            </a:r>
            <a:r>
              <a:rPr lang="en-GB" sz="1200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 of character 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performance</a:t>
            </a:r>
          </a:p>
          <a:p>
            <a:pPr marL="257175" indent="-257175">
              <a:buAutoNum type="arabicPeriod"/>
            </a:pP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analysis and evaluation of </a:t>
            </a:r>
            <a:r>
              <a:rPr lang="en-GB" sz="1200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their skills contributed to effectiveness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performance</a:t>
            </a:r>
          </a:p>
          <a:p>
            <a:pPr marL="257175" indent="-257175">
              <a:buAutoNum type="arabicPeriod"/>
            </a:pP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analysis and evaluation of their </a:t>
            </a:r>
            <a:r>
              <a:rPr lang="en-GB" sz="1200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contribution 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final performance, indicating how effectively they fulfilled their initial </a:t>
            </a:r>
            <a:r>
              <a:rPr lang="en-GB" sz="1200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and objectives 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have access to </a:t>
            </a:r>
            <a:r>
              <a:rPr lang="en-GB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sides of A4 </a:t>
            </a:r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bullet point notes when writing evaluation.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5725" y="67020"/>
            <a:ext cx="8886825" cy="342901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1 – DEVISING (40% OF GCSE)</a:t>
            </a:r>
          </a:p>
        </p:txBody>
      </p:sp>
    </p:spTree>
    <p:extLst>
      <p:ext uri="{BB962C8B-B14F-4D97-AF65-F5344CB8AC3E}">
        <p14:creationId xmlns:p14="http://schemas.microsoft.com/office/powerpoint/2010/main" val="223650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7155" y="502920"/>
            <a:ext cx="2560320" cy="3660866"/>
          </a:xfrm>
          <a:prstGeom prst="roundRect">
            <a:avLst>
              <a:gd name="adj" fmla="val 0"/>
            </a:avLst>
          </a:prstGeom>
          <a:solidFill>
            <a:srgbClr val="F79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Externally assessed</a:t>
            </a:r>
          </a:p>
          <a:p>
            <a:pPr algn="ctr"/>
            <a:endParaRPr lang="en-GB" sz="12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of </a:t>
            </a:r>
            <a:r>
              <a:rPr lang="en-GB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extracts (10 minutes) </a:t>
            </a:r>
            <a:r>
              <a:rPr lang="en-GB" sz="1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text</a:t>
            </a:r>
          </a:p>
          <a:p>
            <a:pPr algn="ctr"/>
            <a:r>
              <a:rPr lang="en-GB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2-4 actors per </a:t>
            </a:r>
            <a:r>
              <a:rPr lang="en-GB" sz="1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group, up to </a:t>
            </a:r>
            <a:r>
              <a:rPr lang="en-GB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additional design candidates  </a:t>
            </a:r>
          </a:p>
          <a:p>
            <a:pPr algn="ctr"/>
            <a:endParaRPr lang="en-GB" sz="1275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need to perform the full 20 minutes studied</a:t>
            </a:r>
          </a:p>
          <a:p>
            <a:pPr algn="ctr"/>
            <a:endParaRPr lang="en-GB" sz="12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text must </a:t>
            </a:r>
            <a:r>
              <a:rPr lang="en-GB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contrast </a:t>
            </a:r>
            <a:r>
              <a:rPr lang="en-GB" sz="1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playwright, time period and theme to text chosen for Comp 3</a:t>
            </a:r>
          </a:p>
          <a:p>
            <a:pPr algn="ctr"/>
            <a:endParaRPr lang="en-GB" sz="12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learners submit </a:t>
            </a:r>
            <a:r>
              <a:rPr lang="en-GB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word </a:t>
            </a:r>
            <a:r>
              <a:rPr lang="en-GB" sz="1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to examiner stating artistic intentions (not assessed)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7155" y="4251960"/>
            <a:ext cx="2560320" cy="790721"/>
          </a:xfrm>
          <a:prstGeom prst="roundRect">
            <a:avLst>
              <a:gd name="adj" fmla="val 0"/>
            </a:avLst>
          </a:prstGeom>
          <a:solidFill>
            <a:srgbClr val="F79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of 2 actors: 5-10 minutes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of 3 actors – 7-12 minutes 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of 4 actors – 9-14 minutes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12080" y="800101"/>
            <a:ext cx="3760470" cy="242316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of GCSE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exam – 60 marks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hour 30 minutes </a:t>
            </a:r>
          </a:p>
          <a:p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A: Set Text – 45 marks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series of questions on one set text. Assessed on ability to explore: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Acting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Directing</a:t>
            </a:r>
          </a:p>
          <a:p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B: Live Theatre Review – 15 marks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question from choice of two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14625" y="502920"/>
            <a:ext cx="2440305" cy="2357846"/>
          </a:xfrm>
          <a:prstGeom prst="roundRect">
            <a:avLst>
              <a:gd name="adj" fmla="val 0"/>
            </a:avLst>
          </a:prstGeom>
          <a:solidFill>
            <a:srgbClr val="F79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Performers assessed on: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skills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Vocal skills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with other performers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 of character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with audience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to performance in realising artistic intentions.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714625" y="2939143"/>
            <a:ext cx="2440305" cy="2103537"/>
          </a:xfrm>
          <a:prstGeom prst="roundRect">
            <a:avLst>
              <a:gd name="adj" fmla="val 0"/>
            </a:avLst>
          </a:prstGeom>
          <a:solidFill>
            <a:srgbClr val="F79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Designers assessed on: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design skills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 of mood and atmosphere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design to compliment performance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 of text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of meaning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GB" sz="12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to performance in realising artistic intentions </a:t>
            </a:r>
          </a:p>
          <a:p>
            <a:pPr algn="ctr"/>
            <a:endParaRPr lang="en-GB" sz="12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725" y="67020"/>
            <a:ext cx="5069205" cy="342901"/>
          </a:xfrm>
          <a:prstGeom prst="roundRect">
            <a:avLst>
              <a:gd name="adj" fmla="val 0"/>
            </a:avLst>
          </a:prstGeom>
          <a:solidFill>
            <a:srgbClr val="F47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 2 – PERFORMING FROM A TEXT (20%)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12080" y="67020"/>
            <a:ext cx="3760470" cy="64817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 3 – INTERPRETING THEATRE (40%)</a:t>
            </a:r>
          </a:p>
        </p:txBody>
      </p:sp>
      <p:sp>
        <p:nvSpPr>
          <p:cNvPr id="2" name="Rectangle 1"/>
          <p:cNvSpPr/>
          <p:nvPr/>
        </p:nvSpPr>
        <p:spPr>
          <a:xfrm>
            <a:off x="5212080" y="3311019"/>
            <a:ext cx="376047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u="sng" dirty="0">
                <a:latin typeface="Arial" panose="020B0604020202020204" pitchFamily="34" charset="0"/>
                <a:cs typeface="Arial" panose="020B0604020202020204" pitchFamily="34" charset="0"/>
              </a:rPr>
              <a:t>Texts (2024 onwards): </a:t>
            </a:r>
          </a:p>
          <a:p>
            <a:pPr algn="ctr"/>
            <a:r>
              <a:rPr lang="en-GB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Macbeth – William Shakespeare</a:t>
            </a:r>
          </a:p>
          <a:p>
            <a:pPr algn="ctr"/>
            <a:r>
              <a:rPr lang="en-GB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 Inspector Calls – J.B Priestley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Find Me – Olwen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Wymark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Noughts &amp; Crosses –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Malorie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Blackman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Refugee Boy – Benjamin Zephaniah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 Love You Mum – I Promise I Won’t Die – Mark Wheeler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IT – Vivienne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Franzmann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4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1: Devising Theatre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732399"/>
            <a:ext cx="5212080" cy="128016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>
              <a:spcAft>
                <a:spcPts val="360"/>
              </a:spcAft>
              <a:buNone/>
            </a:pPr>
            <a:r>
              <a:rPr lang="en-US" sz="2100" b="1" dirty="0">
                <a:solidFill>
                  <a:srgbClr val="030A18"/>
                </a:solidFill>
              </a:rPr>
              <a:t>Overview</a:t>
            </a:r>
            <a:endParaRPr lang="en-US" sz="21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Non‑exam assessment worth 40% of the qualification – 60 marks</a:t>
            </a:r>
            <a:endParaRPr lang="en-US" sz="21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Create and perform a devised piece using a practitioner or genre in response to a stimulus set by </a:t>
            </a:r>
            <a:r>
              <a:rPr lang="en-US" sz="1200" dirty="0" err="1">
                <a:solidFill>
                  <a:srgbClr val="030A18"/>
                </a:solidFill>
              </a:rPr>
              <a:t>Eduqas</a:t>
            </a:r>
            <a:endParaRPr lang="en-US" sz="21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Produce a portfolio and written evaluation</a:t>
            </a:r>
            <a:endParaRPr lang="en-US" sz="2100" dirty="0"/>
          </a:p>
        </p:txBody>
      </p:sp>
      <p:sp>
        <p:nvSpPr>
          <p:cNvPr id="4" name="Text 2"/>
          <p:cNvSpPr/>
          <p:nvPr/>
        </p:nvSpPr>
        <p:spPr>
          <a:xfrm>
            <a:off x="457200" y="2011680"/>
            <a:ext cx="5212080" cy="128016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>
              <a:spcAft>
                <a:spcPts val="360"/>
              </a:spcAft>
              <a:buNone/>
            </a:pPr>
            <a:r>
              <a:rPr lang="en-US" sz="3200" b="1" dirty="0">
                <a:solidFill>
                  <a:srgbClr val="030A18"/>
                </a:solidFill>
              </a:rPr>
              <a:t>Practical tasks – Acting</a:t>
            </a:r>
            <a:endParaRPr lang="en-US" sz="3200" dirty="0"/>
          </a:p>
          <a:p>
            <a:pPr marL="254000" indent="-254000">
              <a:spcAft>
                <a:spcPts val="360"/>
              </a:spcAft>
              <a:buSzPct val="100000"/>
              <a:buChar char="•"/>
            </a:pPr>
            <a:r>
              <a:rPr lang="en-US" sz="1050" dirty="0">
                <a:solidFill>
                  <a:srgbClr val="030A18"/>
                </a:solidFill>
              </a:rPr>
              <a:t>Brainstorm stimuli to generate themes, characters and narrative</a:t>
            </a:r>
            <a:endParaRPr lang="en-US" sz="3200" dirty="0"/>
          </a:p>
          <a:p>
            <a:pPr marL="254000" indent="-254000">
              <a:spcAft>
                <a:spcPts val="360"/>
              </a:spcAft>
              <a:buSzPct val="100000"/>
              <a:buChar char="•"/>
            </a:pPr>
            <a:r>
              <a:rPr lang="en-US" sz="1050" dirty="0">
                <a:solidFill>
                  <a:srgbClr val="030A18"/>
                </a:solidFill>
              </a:rPr>
              <a:t>Devise scenes through improvisation and script‑writing exercises</a:t>
            </a:r>
            <a:endParaRPr lang="en-US" sz="3200" dirty="0"/>
          </a:p>
          <a:p>
            <a:pPr marL="254000" indent="-254000">
              <a:spcAft>
                <a:spcPts val="360"/>
              </a:spcAft>
              <a:buSzPct val="100000"/>
              <a:buChar char="•"/>
            </a:pPr>
            <a:r>
              <a:rPr lang="en-US" sz="1050" dirty="0">
                <a:solidFill>
                  <a:srgbClr val="030A18"/>
                </a:solidFill>
              </a:rPr>
              <a:t>Rehearse with peers focusing on voice, movement and characterisation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457200" y="3355145"/>
            <a:ext cx="5212080" cy="109728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>
              <a:spcAft>
                <a:spcPts val="360"/>
              </a:spcAft>
              <a:buNone/>
            </a:pPr>
            <a:r>
              <a:rPr lang="en-US" sz="3200" b="1" dirty="0">
                <a:solidFill>
                  <a:srgbClr val="030A18"/>
                </a:solidFill>
              </a:rPr>
              <a:t>Practical tasks – Design</a:t>
            </a:r>
            <a:endParaRPr lang="en-US" sz="3200" dirty="0"/>
          </a:p>
          <a:p>
            <a:pPr marL="254000" indent="-254000">
              <a:spcAft>
                <a:spcPts val="360"/>
              </a:spcAft>
              <a:buSzPct val="100000"/>
              <a:buChar char="•"/>
            </a:pPr>
            <a:r>
              <a:rPr lang="en-US" sz="1050" dirty="0">
                <a:solidFill>
                  <a:srgbClr val="030A18"/>
                </a:solidFill>
              </a:rPr>
              <a:t>Develop a set, costume or lighting concept inspired by your stimulus</a:t>
            </a:r>
            <a:endParaRPr lang="en-US" sz="3200" dirty="0"/>
          </a:p>
          <a:p>
            <a:pPr marL="254000" indent="-254000">
              <a:spcAft>
                <a:spcPts val="360"/>
              </a:spcAft>
              <a:buSzPct val="100000"/>
              <a:buChar char="•"/>
            </a:pPr>
            <a:r>
              <a:rPr lang="en-US" sz="1050" dirty="0">
                <a:solidFill>
                  <a:srgbClr val="030A18"/>
                </a:solidFill>
              </a:rPr>
              <a:t>Create a mood board and scale model to communicate your vision</a:t>
            </a:r>
            <a:endParaRPr lang="en-US" sz="3200" dirty="0"/>
          </a:p>
          <a:p>
            <a:pPr marL="254000" indent="-254000">
              <a:spcAft>
                <a:spcPts val="360"/>
              </a:spcAft>
              <a:buSzPct val="100000"/>
              <a:buChar char="•"/>
            </a:pPr>
            <a:r>
              <a:rPr lang="en-US" sz="1050" dirty="0">
                <a:solidFill>
                  <a:srgbClr val="030A18"/>
                </a:solidFill>
              </a:rPr>
              <a:t>Collaborate with performers to refine technical elements and produce cues</a:t>
            </a:r>
            <a:endParaRPr lang="en-US" sz="3200" dirty="0"/>
          </a:p>
        </p:txBody>
      </p:sp>
      <p:pic>
        <p:nvPicPr>
          <p:cNvPr id="6" name="Image 0" descr="/home/oai/share/7be66ba1-63cb-4339-a41c-7bc87452aa4e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0720" y="857250"/>
            <a:ext cx="3200400" cy="32004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57200" y="482346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030A18"/>
                </a:solidFill>
                <a:hlinkClick r:id="rId4"/>
              </a:rPr>
              <a:t>[1]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2: Performing from a Text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371600"/>
            <a:ext cx="4846320" cy="164592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>
              <a:spcAft>
                <a:spcPts val="360"/>
              </a:spcAft>
              <a:buNone/>
            </a:pPr>
            <a:r>
              <a:rPr lang="en-US" sz="2100" b="1" dirty="0">
                <a:solidFill>
                  <a:srgbClr val="030A18"/>
                </a:solidFill>
              </a:rPr>
              <a:t>Overview</a:t>
            </a:r>
            <a:endParaRPr lang="en-US" sz="21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Externally assessed by visiting examiner (20% of qualification – 60 marks)</a:t>
            </a:r>
            <a:endParaRPr lang="en-US" sz="21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Study two 10 minute extracts from one performance text</a:t>
            </a:r>
            <a:endParaRPr lang="en-US" sz="21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Perform a piece using sections from both extracts</a:t>
            </a:r>
            <a:endParaRPr lang="en-US" sz="2100" dirty="0"/>
          </a:p>
        </p:txBody>
      </p:sp>
      <p:sp>
        <p:nvSpPr>
          <p:cNvPr id="4" name="Shape 2"/>
          <p:cNvSpPr/>
          <p:nvPr/>
        </p:nvSpPr>
        <p:spPr>
          <a:xfrm>
            <a:off x="457200" y="2926080"/>
            <a:ext cx="4389120" cy="1645920"/>
          </a:xfrm>
          <a:prstGeom prst="roundRect">
            <a:avLst>
              <a:gd name="adj" fmla="val 5556"/>
            </a:avLst>
          </a:prstGeom>
          <a:solidFill>
            <a:srgbClr val="A4B6B8"/>
          </a:solidFill>
          <a:ln w="12700">
            <a:solidFill>
              <a:srgbClr val="A4B6B8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080" y="3108960"/>
            <a:ext cx="365760" cy="36576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88720" y="3017520"/>
            <a:ext cx="3474720" cy="14630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/>
          <a:lstStyle/>
          <a:p>
            <a:pPr marL="0" indent="0">
              <a:spcAft>
                <a:spcPts val="360"/>
              </a:spcAft>
              <a:buNone/>
            </a:pPr>
            <a:r>
              <a:rPr lang="en-US" sz="1200" b="1" dirty="0">
                <a:solidFill>
                  <a:srgbClr val="030A18"/>
                </a:solidFill>
              </a:rPr>
              <a:t>Acting tasks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800" dirty="0">
                <a:solidFill>
                  <a:srgbClr val="030A18"/>
                </a:solidFill>
              </a:rPr>
              <a:t>Analyse characters and context in the chosen play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800" dirty="0">
                <a:solidFill>
                  <a:srgbClr val="030A18"/>
                </a:solidFill>
              </a:rPr>
              <a:t>Rehearse selected scenes focusing on movement and voice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800" dirty="0">
                <a:solidFill>
                  <a:srgbClr val="030A18"/>
                </a:solidFill>
              </a:rPr>
              <a:t>Collaborate with peers to refine ensemble work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5120640" y="2926080"/>
            <a:ext cx="3657600" cy="1645920"/>
          </a:xfrm>
          <a:prstGeom prst="roundRect">
            <a:avLst>
              <a:gd name="adj" fmla="val 5556"/>
            </a:avLst>
          </a:prstGeom>
          <a:solidFill>
            <a:srgbClr val="97B1DF"/>
          </a:solidFill>
          <a:ln w="12700">
            <a:solidFill>
              <a:srgbClr val="97B1DF"/>
            </a:solidFill>
            <a:prstDash val="solid"/>
          </a:ln>
        </p:spPr>
        <p:txBody>
          <a:bodyPr/>
          <a:lstStyle/>
          <a:p>
            <a:endParaRPr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3520" y="3108960"/>
            <a:ext cx="365760" cy="36576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852160" y="3017520"/>
            <a:ext cx="2743200" cy="14630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/>
          <a:lstStyle/>
          <a:p>
            <a:pPr marL="0" indent="0">
              <a:spcAft>
                <a:spcPts val="360"/>
              </a:spcAft>
              <a:buNone/>
            </a:pPr>
            <a:r>
              <a:rPr lang="en-US" sz="1200" b="1" dirty="0">
                <a:solidFill>
                  <a:srgbClr val="030A18"/>
                </a:solidFill>
              </a:rPr>
              <a:t>Design tasks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800" dirty="0">
                <a:solidFill>
                  <a:srgbClr val="030A18"/>
                </a:solidFill>
              </a:rPr>
              <a:t>Research period and style to inform design choices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800" dirty="0">
                <a:solidFill>
                  <a:srgbClr val="030A18"/>
                </a:solidFill>
              </a:rPr>
              <a:t>Draft set, costume or lighting plans for the scenes</a:t>
            </a:r>
            <a:endParaRPr lang="en-US" sz="12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800" dirty="0">
                <a:solidFill>
                  <a:srgbClr val="030A18"/>
                </a:solidFill>
              </a:rPr>
              <a:t>Collaborate with actors to integrate designs into performance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457200" y="482346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030A18"/>
                </a:solidFill>
                <a:hlinkClick r:id="rId7"/>
              </a:rPr>
              <a:t>[1]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3: Interpreting Theatre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218049" y="755259"/>
            <a:ext cx="5679831" cy="137160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>
              <a:spcAft>
                <a:spcPts val="360"/>
              </a:spcAft>
              <a:buNone/>
            </a:pPr>
            <a:r>
              <a:rPr lang="en-US" sz="2400" b="1" dirty="0">
                <a:solidFill>
                  <a:srgbClr val="030A18"/>
                </a:solidFill>
              </a:rPr>
              <a:t>Overview</a:t>
            </a:r>
            <a:endParaRPr lang="en-US" sz="24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400" dirty="0">
                <a:solidFill>
                  <a:srgbClr val="030A18"/>
                </a:solidFill>
              </a:rPr>
              <a:t>1 hour 30 minutes written examination (40% of qualification – 60 marks)</a:t>
            </a: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400" dirty="0">
                <a:solidFill>
                  <a:srgbClr val="030A18"/>
                </a:solidFill>
              </a:rPr>
              <a:t>This years is 8</a:t>
            </a:r>
            <a:r>
              <a:rPr lang="en-US" sz="1400" baseline="30000" dirty="0">
                <a:solidFill>
                  <a:srgbClr val="030A18"/>
                </a:solidFill>
              </a:rPr>
              <a:t>th</a:t>
            </a:r>
            <a:r>
              <a:rPr lang="en-US" sz="1400" dirty="0">
                <a:solidFill>
                  <a:srgbClr val="030A18"/>
                </a:solidFill>
              </a:rPr>
              <a:t> May</a:t>
            </a:r>
            <a:endParaRPr lang="en-US" sz="24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400" dirty="0">
                <a:solidFill>
                  <a:srgbClr val="030A18"/>
                </a:solidFill>
              </a:rPr>
              <a:t>Section A: questions on a set text</a:t>
            </a:r>
            <a:endParaRPr lang="en-US" sz="24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400" dirty="0">
                <a:solidFill>
                  <a:srgbClr val="030A18"/>
                </a:solidFill>
              </a:rPr>
              <a:t>Section B: review of a live theatre production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126609" y="2011680"/>
            <a:ext cx="5212080" cy="137160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>
              <a:spcAft>
                <a:spcPts val="240"/>
              </a:spcAft>
              <a:buNone/>
            </a:pPr>
            <a:r>
              <a:rPr lang="en-US" sz="3200" b="1" dirty="0">
                <a:solidFill>
                  <a:srgbClr val="030A18"/>
                </a:solidFill>
              </a:rPr>
              <a:t>Preparation tips – Acting</a:t>
            </a:r>
            <a:endParaRPr lang="en-US" sz="3200" dirty="0"/>
          </a:p>
          <a:p>
            <a:pPr marL="254000" indent="-254000">
              <a:spcAft>
                <a:spcPts val="240"/>
              </a:spcAft>
              <a:buSzPct val="100000"/>
              <a:buChar char="•"/>
            </a:pPr>
            <a:r>
              <a:rPr lang="en-US" sz="1050" dirty="0">
                <a:solidFill>
                  <a:srgbClr val="030A18"/>
                </a:solidFill>
              </a:rPr>
              <a:t>Read and annotate your chosen set text, exploring character motivations</a:t>
            </a:r>
            <a:endParaRPr lang="en-US" sz="3200" dirty="0"/>
          </a:p>
          <a:p>
            <a:pPr marL="254000" indent="-254000">
              <a:spcAft>
                <a:spcPts val="240"/>
              </a:spcAft>
              <a:buSzPct val="100000"/>
              <a:buChar char="•"/>
            </a:pPr>
            <a:r>
              <a:rPr lang="en-US" sz="1050" dirty="0">
                <a:solidFill>
                  <a:srgbClr val="030A18"/>
                </a:solidFill>
              </a:rPr>
              <a:t>Watch live or recorded productions to analyse directorial choices</a:t>
            </a:r>
            <a:endParaRPr lang="en-US" sz="3200" dirty="0"/>
          </a:p>
          <a:p>
            <a:pPr marL="254000" indent="-254000">
              <a:spcAft>
                <a:spcPts val="240"/>
              </a:spcAft>
              <a:buSzPct val="100000"/>
              <a:buChar char="•"/>
            </a:pPr>
            <a:r>
              <a:rPr lang="en-US" sz="1050" dirty="0">
                <a:solidFill>
                  <a:srgbClr val="030A18"/>
                </a:solidFill>
              </a:rPr>
              <a:t>Practise answering exam questions with timed responses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126609" y="3326130"/>
            <a:ext cx="5212080" cy="109728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>
              <a:spcAft>
                <a:spcPts val="240"/>
              </a:spcAft>
              <a:buNone/>
            </a:pPr>
            <a:r>
              <a:rPr lang="en-US" sz="3200" b="1" dirty="0">
                <a:solidFill>
                  <a:srgbClr val="030A18"/>
                </a:solidFill>
              </a:rPr>
              <a:t>Preparation tips – Design</a:t>
            </a:r>
            <a:endParaRPr lang="en-US" sz="3200" dirty="0"/>
          </a:p>
          <a:p>
            <a:pPr marL="254000" indent="-254000">
              <a:spcAft>
                <a:spcPts val="240"/>
              </a:spcAft>
              <a:buSzPct val="100000"/>
              <a:buChar char="•"/>
            </a:pPr>
            <a:r>
              <a:rPr lang="en-US" sz="1050" dirty="0">
                <a:solidFill>
                  <a:srgbClr val="030A18"/>
                </a:solidFill>
              </a:rPr>
              <a:t>Develop a concept design for set, costume or lighting that communicates themes</a:t>
            </a:r>
            <a:endParaRPr lang="en-US" sz="3200" dirty="0"/>
          </a:p>
          <a:p>
            <a:pPr marL="254000" indent="-254000">
              <a:spcAft>
                <a:spcPts val="240"/>
              </a:spcAft>
              <a:buSzPct val="100000"/>
              <a:buChar char="•"/>
            </a:pPr>
            <a:r>
              <a:rPr lang="en-US" sz="1050" dirty="0">
                <a:solidFill>
                  <a:srgbClr val="030A18"/>
                </a:solidFill>
              </a:rPr>
              <a:t>Justify your design ideas by referencing the script and contextual research</a:t>
            </a:r>
            <a:endParaRPr lang="en-US" sz="3200" dirty="0"/>
          </a:p>
          <a:p>
            <a:pPr marL="254000" indent="-254000">
              <a:spcAft>
                <a:spcPts val="240"/>
              </a:spcAft>
              <a:buSzPct val="100000"/>
              <a:buChar char="•"/>
            </a:pPr>
            <a:r>
              <a:rPr lang="en-US" sz="1050" dirty="0">
                <a:solidFill>
                  <a:srgbClr val="030A18"/>
                </a:solidFill>
              </a:rPr>
              <a:t>Attend live performances to observe how design enhances storytelling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5943600" y="1371600"/>
            <a:ext cx="3017520" cy="2651760"/>
          </a:xfrm>
          <a:prstGeom prst="rect">
            <a:avLst/>
          </a:prstGeom>
          <a:solidFill>
            <a:srgbClr val="97B1DF"/>
          </a:solidFill>
          <a:ln w="12700">
            <a:solidFill>
              <a:srgbClr val="97B1D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6035040" y="1463040"/>
            <a:ext cx="2834640" cy="246888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>
              <a:spcAft>
                <a:spcPts val="360"/>
              </a:spcAft>
              <a:buNone/>
            </a:pPr>
            <a:r>
              <a:rPr lang="en-US" sz="2100" b="1" dirty="0">
                <a:solidFill>
                  <a:srgbClr val="030A18"/>
                </a:solidFill>
              </a:rPr>
              <a:t>Set Texts</a:t>
            </a:r>
            <a:endParaRPr lang="en-US" sz="21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highlight>
                  <a:srgbClr val="FFFF00"/>
                </a:highlight>
              </a:rPr>
              <a:t>An Inspector Calls</a:t>
            </a:r>
            <a:endParaRPr lang="en-US" sz="2100" dirty="0">
              <a:highlight>
                <a:srgbClr val="FFFF00"/>
              </a:highlight>
            </a:endParaRP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Find Me</a:t>
            </a:r>
            <a:endParaRPr lang="en-US" sz="21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I Love You, Mum – I Promise I Won't Die</a:t>
            </a:r>
            <a:endParaRPr lang="en-US" sz="21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  <a:highlight>
                  <a:srgbClr val="FFFF00"/>
                </a:highlight>
              </a:rPr>
              <a:t>Macbeth</a:t>
            </a:r>
            <a:endParaRPr lang="en-US" sz="2100" dirty="0">
              <a:highlight>
                <a:srgbClr val="FFFF00"/>
              </a:highlight>
            </a:endParaRPr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Noughts &amp; Crosses</a:t>
            </a:r>
            <a:endParaRPr lang="en-US" sz="21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Refugee Boy</a:t>
            </a:r>
            <a:endParaRPr lang="en-US" sz="2100" dirty="0"/>
          </a:p>
          <a:p>
            <a:pPr marL="190500" indent="-190500">
              <a:spcAft>
                <a:spcPts val="360"/>
              </a:spcAft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The IT</a:t>
            </a:r>
            <a:endParaRPr lang="en-US" sz="2100" dirty="0"/>
          </a:p>
        </p:txBody>
      </p:sp>
      <p:pic>
        <p:nvPicPr>
          <p:cNvPr id="8" name="Image 0" descr="/home/oai/share/8147af27-cdf5-4bcc-ad1b-320972acb35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520" y="4297680"/>
            <a:ext cx="487680" cy="73152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457200" y="482346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030A18"/>
                </a:solidFill>
                <a:hlinkClick r:id="rId4"/>
              </a:rPr>
              <a:t>[1]</a:t>
            </a:r>
            <a:r>
              <a:rPr lang="en-US" sz="600" u="sng" dirty="0">
                <a:solidFill>
                  <a:srgbClr val="030A18"/>
                </a:solidFill>
                <a:hlinkClick r:id="rId5"/>
              </a:rPr>
              <a:t>[2]</a:t>
            </a:r>
            <a:endParaRPr lang="en-US" sz="600" dirty="0"/>
          </a:p>
        </p:txBody>
      </p:sp>
      <p:pic>
        <p:nvPicPr>
          <p:cNvPr id="10" name="Picture 9" descr="C:\Users\STCW39\AppData\Local\Microsoft\Windows\Temporary Internet Files\Content.IE5\Q2Z77MCG\MC900171843[1].wmf">
            <a:extLst>
              <a:ext uri="{FF2B5EF4-FFF2-40B4-BE49-F238E27FC236}">
                <a16:creationId xmlns:a16="http://schemas.microsoft.com/office/drawing/2014/main" id="{6B122131-4210-4807-9D6D-81E631E56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179773"/>
            <a:ext cx="9239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</TotalTime>
  <Words>1407</Words>
  <Application>Microsoft Office PowerPoint</Application>
  <PresentationFormat>On-screen Show (16:9)</PresentationFormat>
  <Paragraphs>220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Wingdings</vt:lpstr>
      <vt:lpstr>Gallery</vt:lpstr>
      <vt:lpstr>PowerPoint Presentation</vt:lpstr>
      <vt:lpstr>Performing 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Expectations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Jack Pearson</cp:lastModifiedBy>
  <cp:revision>4</cp:revision>
  <dcterms:created xsi:type="dcterms:W3CDTF">2025-08-22T15:47:06Z</dcterms:created>
  <dcterms:modified xsi:type="dcterms:W3CDTF">2025-09-25T18:19:00Z</dcterms:modified>
</cp:coreProperties>
</file>