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3" r:id="rId6"/>
    <p:sldId id="284" r:id="rId7"/>
    <p:sldId id="290" r:id="rId8"/>
    <p:sldId id="285" r:id="rId9"/>
    <p:sldId id="286" r:id="rId10"/>
    <p:sldId id="287" r:id="rId11"/>
    <p:sldId id="288" r:id="rId12"/>
    <p:sldId id="289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Edlin" initials="BE" lastIdx="0" clrIdx="0">
    <p:extLst>
      <p:ext uri="{19B8F6BF-5375-455C-9EA6-DF929625EA0E}">
        <p15:presenceInfo xmlns:p15="http://schemas.microsoft.com/office/powerpoint/2012/main" userId="S-1-5-21-3650419851-2908292318-3128554887-5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3DC9-59B7-4E68-9D00-CAD2DD7E5E2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D558-DB23-4BD0-AD64-BF396DF7A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36D-79BB-40DA-A38E-9386F1689C0D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4663-91B1-49DE-8B9B-E256DB7A5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8" name="Rectangle 7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/>
          <p:cNvSpPr txBox="1">
            <a:spLocks/>
          </p:cNvSpPr>
          <p:nvPr userDrawn="1"/>
        </p:nvSpPr>
        <p:spPr>
          <a:xfrm>
            <a:off x="2043794" y="6460188"/>
            <a:ext cx="9144000" cy="457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7113" y="19907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45"/>
            <a:ext cx="12192000" cy="3410465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1863490" y="65095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Olin.Romer@cyac.org.uk" TargetMode="External"/><Relationship Id="rId7" Type="http://schemas.openxmlformats.org/officeDocument/2006/relationships/image" Target="../media/image20.jpeg"/><Relationship Id="rId2" Type="http://schemas.openxmlformats.org/officeDocument/2006/relationships/hyperlink" Target="mailto:Ben.Curtis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49941" y="347921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GCSE Geography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41" y="4679140"/>
            <a:ext cx="1081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What will my child study over the next two years and how will they be assessed?</a:t>
            </a:r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49288" y="5726113"/>
            <a:ext cx="4329112" cy="2106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9287" y="529946"/>
            <a:ext cx="10794159" cy="5440547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200" u="sng" dirty="0"/>
              <a:t>An Overview</a:t>
            </a:r>
          </a:p>
          <a:p>
            <a:pPr algn="l"/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Students complete 3 Exams at the end of the 2 year course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exams cover a mixture of Physical and Human Geography Themes as well as Fieldwork and Geographical Skills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Course is graded from 9-1, 4 is a pass/5 is a good pass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Academy uses the WJEC/Eduqas GCSE                                              Specification A Geography Course</a:t>
            </a:r>
          </a:p>
        </p:txBody>
      </p:sp>
      <p:pic>
        <p:nvPicPr>
          <p:cNvPr id="6" name="Picture 2" descr="Eduqa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49" y="4595553"/>
            <a:ext cx="3162391" cy="16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1: Landscapes &amp; Physical Processes.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Distinctive Landscapes of the UK &amp; related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River and Coastal Landforms &amp;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Causes of Flooding &amp; Flood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2: Rural – Urban Links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Rural-Urban continuum &amp; how Rural areas are changing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Population Change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Challenges facing towns &amp;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Changes in Retailing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Global Patterns of Urbanisation &amp; The Development of Global Cities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3388" y="1531022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4: Coastal Hazards and their Management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Vulnerability of UK coastlines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How are Coastlines managed?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Sustainable management of coastlines linked to rising sea levels </a:t>
            </a:r>
          </a:p>
        </p:txBody>
      </p:sp>
      <p:pic>
        <p:nvPicPr>
          <p:cNvPr id="1026" name="Picture 2" descr="Urban Environments – Edexcel IGCSE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6" y="4205118"/>
            <a:ext cx="3175747" cy="19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eautiful river landscape in the fall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1" y="4156627"/>
            <a:ext cx="3038478" cy="20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rm Watching and Storms in Cornwall | Cornwall Guide">
            <a:extLst>
              <a:ext uri="{FF2B5EF4-FFF2-40B4-BE49-F238E27FC236}">
                <a16:creationId xmlns:a16="http://schemas.microsoft.com/office/drawing/2014/main" id="{5C84E5D6-ACF3-4427-BED2-0F621271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9" y="4139866"/>
            <a:ext cx="3092823" cy="20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5 – Weather, Climate and Ecosystems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Issue of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Weather &amp; Climate in the 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Ecosystem Distribution, Processes, Threats &amp; 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6 – Development and Resource Issues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Measuring Economic Development &amp; assessing Global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Causes &amp; Consequences of uneven development &amp; Global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Issues &amp; Management of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Regional Economic Development &amp; Inequalities in the UK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4856" y="1529155"/>
            <a:ext cx="2998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7: Social Development Issues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concept and measuring of Social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Issues relating to Social Development 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Health Care Issues in Sub-Saharan Africa</a:t>
            </a:r>
          </a:p>
        </p:txBody>
      </p:sp>
      <p:pic>
        <p:nvPicPr>
          <p:cNvPr id="1030" name="Picture 6" descr="XPRIZE Announces New $10M Competition to Preserve Rainforests | XPR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4670342"/>
            <a:ext cx="2846533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T investigates: Who are the mouthpieces of US-led war of public opinion on  “Chinese dams' threats” along Mekong River, and what are their typical  methods? - Global Times">
            <a:extLst>
              <a:ext uri="{FF2B5EF4-FFF2-40B4-BE49-F238E27FC236}">
                <a16:creationId xmlns:a16="http://schemas.microsoft.com/office/drawing/2014/main" id="{09D3BFD2-2F70-4D59-831C-3DDFB0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31" y="4644087"/>
            <a:ext cx="2965138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se Study: WaterAid">
            <a:extLst>
              <a:ext uri="{FF2B5EF4-FFF2-40B4-BE49-F238E27FC236}">
                <a16:creationId xmlns:a16="http://schemas.microsoft.com/office/drawing/2014/main" id="{BD3DC21B-3EAD-4352-BC38-E0FDE503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07" y="4644087"/>
            <a:ext cx="2635679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31620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Examinations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9" y="817847"/>
            <a:ext cx="508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end of the course, students will sit 3 exams which are designed to test their knowledge of the three key themes and also their problem solving, fieldwork and Geographical skills: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C0853-F765-4B74-AC32-F65C7C248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7" t="32034" r="30909" b="26049"/>
          <a:stretch/>
        </p:blipFill>
        <p:spPr>
          <a:xfrm>
            <a:off x="6701125" y="273633"/>
            <a:ext cx="5089102" cy="3059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55466-FD95-4588-BEBD-A19A2885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9" t="36736" r="30455" b="24230"/>
          <a:stretch/>
        </p:blipFill>
        <p:spPr>
          <a:xfrm>
            <a:off x="397286" y="2018176"/>
            <a:ext cx="5313085" cy="292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57928-4D63-446D-A15E-9EF10A67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32" t="44083" r="30454" b="13518"/>
          <a:stretch/>
        </p:blipFill>
        <p:spPr>
          <a:xfrm>
            <a:off x="5666511" y="3360513"/>
            <a:ext cx="5313085" cy="31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784411" y="443754"/>
            <a:ext cx="10515600" cy="803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will we support your child in Geography?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05" y="1246936"/>
            <a:ext cx="106904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 </a:t>
            </a:r>
            <a:r>
              <a:rPr lang="en-GB" sz="2000" dirty="0"/>
              <a:t>- Planned and structured lessons which use a variety of resources to engage students and ensure understanding and progress including the use of Homework to embed knowledge</a:t>
            </a:r>
          </a:p>
          <a:p>
            <a:endParaRPr lang="en-GB" sz="2000" dirty="0"/>
          </a:p>
          <a:p>
            <a:r>
              <a:rPr lang="en-GB" sz="2000" dirty="0"/>
              <a:t> - In-depth knowledge of exam requirements to develop exam technique and improve grades – staff have experience of marking for Exam boards</a:t>
            </a:r>
          </a:p>
          <a:p>
            <a:endParaRPr lang="en-GB" sz="2000" dirty="0"/>
          </a:p>
          <a:p>
            <a:r>
              <a:rPr lang="en-GB" sz="2000" dirty="0"/>
              <a:t> - Regular assessment to check progress and understanding – Knowledge re-call starters, Multichoice Quizzes, Homework activities through </a:t>
            </a:r>
            <a:r>
              <a:rPr lang="en-GB" sz="2000" dirty="0" err="1"/>
              <a:t>Educake</a:t>
            </a:r>
            <a:r>
              <a:rPr lang="en-GB" sz="2000" dirty="0"/>
              <a:t>, mid/end of topic assessments </a:t>
            </a:r>
          </a:p>
          <a:p>
            <a:endParaRPr lang="en-GB" sz="2000" dirty="0"/>
          </a:p>
          <a:p>
            <a:r>
              <a:rPr lang="en-GB" sz="2000" dirty="0"/>
              <a:t> - School holiday revision sessions and intervention sessions after school starting January of Year 11</a:t>
            </a:r>
          </a:p>
          <a:p>
            <a:endParaRPr lang="en-GB" sz="2000" dirty="0"/>
          </a:p>
          <a:p>
            <a:r>
              <a:rPr lang="en-GB" sz="2000" dirty="0"/>
              <a:t> - Revision materials for each of the Themes of the course on Microsoft Teams – access the GCSE Pod Podcasts &amp; </a:t>
            </a:r>
            <a:r>
              <a:rPr lang="en-GB" sz="2000" dirty="0" err="1"/>
              <a:t>Eduqas</a:t>
            </a:r>
            <a:r>
              <a:rPr lang="en-GB" sz="2000" dirty="0"/>
              <a:t> Knowledge Organisers </a:t>
            </a:r>
          </a:p>
        </p:txBody>
      </p:sp>
    </p:spTree>
    <p:extLst>
      <p:ext uri="{BB962C8B-B14F-4D97-AF65-F5344CB8AC3E}">
        <p14:creationId xmlns:p14="http://schemas.microsoft.com/office/powerpoint/2010/main" val="1144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838200" y="245000"/>
            <a:ext cx="10515600" cy="6783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can I support my child in Geography?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031" y="624364"/>
            <a:ext cx="112822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dirty="0"/>
              <a:t>- Encourage your child to watch the news and TV documentaries on Physical and Human Geography to further understand key ideas and concepts </a:t>
            </a:r>
          </a:p>
          <a:p>
            <a:endParaRPr lang="en-GB" dirty="0"/>
          </a:p>
          <a:p>
            <a:r>
              <a:rPr lang="en-GB" dirty="0"/>
              <a:t> - Encourage them to develop their own revision materials such as Knowledge organisers, Mind Maps and Flash Cards of important Case Study locations and Events</a:t>
            </a:r>
          </a:p>
          <a:p>
            <a:endParaRPr lang="en-GB" dirty="0"/>
          </a:p>
          <a:p>
            <a:r>
              <a:rPr lang="en-GB" dirty="0"/>
              <a:t> - Encourage them to develop their own </a:t>
            </a:r>
            <a:r>
              <a:rPr lang="en-GB" b="1" dirty="0"/>
              <a:t>key word </a:t>
            </a:r>
            <a:r>
              <a:rPr lang="en-GB" dirty="0"/>
              <a:t>list of terms for each Theme.  Test them on their knowledge of key words and their definitions</a:t>
            </a:r>
          </a:p>
          <a:p>
            <a:endParaRPr lang="en-GB" dirty="0"/>
          </a:p>
          <a:p>
            <a:r>
              <a:rPr lang="en-GB" dirty="0"/>
              <a:t> - Engage in Homework activities on </a:t>
            </a:r>
            <a:r>
              <a:rPr lang="en-GB" dirty="0" err="1"/>
              <a:t>Educake</a:t>
            </a:r>
            <a:r>
              <a:rPr lang="en-GB" dirty="0"/>
              <a:t> – short sharp tasks which can be done and reviewed together</a:t>
            </a:r>
          </a:p>
          <a:p>
            <a:endParaRPr lang="en-GB" dirty="0"/>
          </a:p>
          <a:p>
            <a:r>
              <a:rPr lang="en-GB" dirty="0"/>
              <a:t>- Learn and understand the </a:t>
            </a:r>
            <a:r>
              <a:rPr lang="en-GB" b="1" dirty="0"/>
              <a:t>GCSE Geography </a:t>
            </a:r>
            <a:r>
              <a:rPr lang="en-GB" b="1" dirty="0" err="1"/>
              <a:t>Eduqas</a:t>
            </a:r>
            <a:r>
              <a:rPr lang="en-GB" b="1" dirty="0"/>
              <a:t> A Specification </a:t>
            </a:r>
            <a:r>
              <a:rPr lang="en-GB" dirty="0"/>
              <a:t>develop your own knowledge of the topics.  Visit the website to access past papers – discuss answers especially 8 markers where resources are provided.  Use AI to create model answers – learn how to structure – </a:t>
            </a:r>
            <a:r>
              <a:rPr lang="en-GB" b="1" dirty="0"/>
              <a:t>“which means that” “this leads to” “which can cause”</a:t>
            </a:r>
            <a:endParaRPr lang="en-GB" dirty="0"/>
          </a:p>
          <a:p>
            <a:endParaRPr lang="en-GB" dirty="0"/>
          </a:p>
          <a:p>
            <a:r>
              <a:rPr lang="en-GB" dirty="0"/>
              <a:t> - Discuss current affairs with your child – this will help them develop a viewpoint.  Recent examination topics have been natural disasters, deprivation in coastal towns, extreme sports, climate change.  Challenge your child’s opinion – many  teenagers love to argue!</a:t>
            </a:r>
          </a:p>
          <a:p>
            <a:endParaRPr lang="en-GB" dirty="0"/>
          </a:p>
          <a:p>
            <a:r>
              <a:rPr lang="en-GB" dirty="0"/>
              <a:t> - Direct your child towards </a:t>
            </a:r>
            <a:r>
              <a:rPr lang="en-GB" dirty="0" err="1"/>
              <a:t>GCSEPod</a:t>
            </a:r>
            <a:r>
              <a:rPr lang="en-GB" dirty="0"/>
              <a:t> (Uses school log in details) if they claim they have no homework. They can even get it on their phone or tablet and can check their understanding through the quizzes.</a:t>
            </a:r>
          </a:p>
        </p:txBody>
      </p:sp>
    </p:spTree>
    <p:extLst>
      <p:ext uri="{BB962C8B-B14F-4D97-AF65-F5344CB8AC3E}">
        <p14:creationId xmlns:p14="http://schemas.microsoft.com/office/powerpoint/2010/main" val="25277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557587"/>
            <a:ext cx="9144000" cy="948484"/>
          </a:xfrm>
        </p:spPr>
        <p:txBody>
          <a:bodyPr/>
          <a:lstStyle/>
          <a:p>
            <a:r>
              <a:rPr lang="en-GB" dirty="0"/>
              <a:t>Revision Materials Available</a:t>
            </a:r>
          </a:p>
        </p:txBody>
      </p:sp>
      <p:pic>
        <p:nvPicPr>
          <p:cNvPr id="2050" name="Picture 2" descr="GCSE Geography | Pocket Posters: The Pocket-Sized Geography Revision Guide  | GCSE Specification | FREE digital edition for computers, phones and  tablets with over 1,000 assessment questions!: Amazon.co.uk: Office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2" y="1364411"/>
            <a:ext cx="2768632" cy="38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CSE Geography Fieldwork Handbook for Eduqas (Fieldwork in Action):  Amazon.co.uk: Andy Owen: 9781912190027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04" y="2550459"/>
            <a:ext cx="2886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tures.abebooks.com/inventory/md/md31578387797.jpg">
            <a:extLst>
              <a:ext uri="{FF2B5EF4-FFF2-40B4-BE49-F238E27FC236}">
                <a16:creationId xmlns:a16="http://schemas.microsoft.com/office/drawing/2014/main" id="{5CCF2FD1-B430-46CD-A461-F87289B7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2" y="1364411"/>
            <a:ext cx="2699075" cy="38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JEC GCSE Geography workbook">
            <a:extLst>
              <a:ext uri="{FF2B5EF4-FFF2-40B4-BE49-F238E27FC236}">
                <a16:creationId xmlns:a16="http://schemas.microsoft.com/office/drawing/2014/main" id="{94B3348F-B0E0-493B-8FAE-1F707660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10" y="2519365"/>
            <a:ext cx="26990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688659" y="176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7030A0"/>
                </a:solidFill>
              </a:rPr>
              <a:t>We’re here to help…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459" y="1502429"/>
            <a:ext cx="5728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you have any questions or issues you would like to discuss about the course, resources available and supporting your child, please contact:</a:t>
            </a:r>
          </a:p>
          <a:p>
            <a:pPr algn="ctr"/>
            <a:r>
              <a:rPr lang="en-GB" sz="2400" b="1" dirty="0">
                <a:hlinkClick r:id="rId2"/>
              </a:rPr>
              <a:t>Ben.Curtis@cyac.org.uk</a:t>
            </a:r>
            <a:endParaRPr lang="en-GB" sz="2400" b="1" dirty="0"/>
          </a:p>
          <a:p>
            <a:pPr algn="ctr"/>
            <a:r>
              <a:rPr lang="en-GB" sz="2400" b="1" dirty="0">
                <a:hlinkClick r:id="rId3"/>
              </a:rPr>
              <a:t>Ellie.Mulligan@cyac.org.uk</a:t>
            </a:r>
            <a:endParaRPr lang="en-GB" sz="2400" b="1" dirty="0"/>
          </a:p>
        </p:txBody>
      </p:sp>
      <p:pic>
        <p:nvPicPr>
          <p:cNvPr id="4098" name="Picture 2" descr="Geographical conne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70" y="3907927"/>
            <a:ext cx="4679577" cy="24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nisia, Somalia biggest recipients of Turkish aids | Daily Sab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3" y="1502429"/>
            <a:ext cx="2722412" cy="1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forestation has driven up hottest day temperatures, study says | Carbon  Brie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1290481"/>
            <a:ext cx="3132605" cy="20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astal landscapes | NATURAL SCIENCE #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5" y="4761932"/>
            <a:ext cx="2730650" cy="1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erisWeath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02" y="4351457"/>
            <a:ext cx="2918011" cy="20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0477ACCB38E4C9AADEB3F55C40A2B" ma:contentTypeVersion="6" ma:contentTypeDescription="Create a new document." ma:contentTypeScope="" ma:versionID="abc63b7810fbd52d417de1d000ef4851">
  <xsd:schema xmlns:xsd="http://www.w3.org/2001/XMLSchema" xmlns:xs="http://www.w3.org/2001/XMLSchema" xmlns:p="http://schemas.microsoft.com/office/2006/metadata/properties" xmlns:ns2="72c03a3f-6c9b-4699-9b1b-763899a8abce" xmlns:ns3="7b94cddc-b928-40b7-9d0c-7426e6f21deb" targetNamespace="http://schemas.microsoft.com/office/2006/metadata/properties" ma:root="true" ma:fieldsID="344d44efa20c4ae8a173fc7d4f1c3a02" ns2:_="" ns3:_="">
    <xsd:import namespace="72c03a3f-6c9b-4699-9b1b-763899a8abce"/>
    <xsd:import namespace="7b94cddc-b928-40b7-9d0c-7426e6f21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3a3f-6c9b-4699-9b1b-763899a8a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4cddc-b928-40b7-9d0c-7426e6f21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94cddc-b928-40b7-9d0c-7426e6f21deb">
      <UserInfo>
        <DisplayName>CYA Staff</DisplayName>
        <AccountId>12</AccountId>
        <AccountType/>
      </UserInfo>
      <UserInfo>
        <DisplayName>Emma Lynskey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A0F339-E28E-4C88-9387-34FBA1775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03a3f-6c9b-4699-9b1b-763899a8abce"/>
    <ds:schemaRef ds:uri="7b94cddc-b928-40b7-9d0c-7426e6f21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12FEE-BD83-4D38-928C-A94134289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1DA62-9523-4172-8004-9658200077BE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b94cddc-b928-40b7-9d0c-7426e6f21deb"/>
    <ds:schemaRef ds:uri="http://schemas.microsoft.com/office/2006/documentManagement/types"/>
    <ds:schemaRef ds:uri="http://purl.org/dc/elements/1.1/"/>
    <ds:schemaRef ds:uri="http://purl.org/dc/dcmitype/"/>
    <ds:schemaRef ds:uri="72c03a3f-6c9b-4699-9b1b-763899a8ab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19289</TotalTime>
  <Words>833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Candara</vt:lpstr>
      <vt:lpstr>Office Theme</vt:lpstr>
      <vt:lpstr>GCSE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Materials Available</vt:lpstr>
      <vt:lpstr>PowerPoint Presentation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Ben Curtis</cp:lastModifiedBy>
  <cp:revision>176</cp:revision>
  <cp:lastPrinted>2018-08-23T13:42:51Z</cp:lastPrinted>
  <dcterms:created xsi:type="dcterms:W3CDTF">2017-03-16T10:05:27Z</dcterms:created>
  <dcterms:modified xsi:type="dcterms:W3CDTF">2025-09-25T17:36:53Z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0x010100D8E0477ACCB38E4C9AADEB3F55C40A2B</vt:lpwstr>
  </property>
</Properties>
</file>