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71" d="100"/>
          <a:sy n="71"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23/09/2025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23/09/2025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23/09/2025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23/09/2025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search?safe=active&amp;sca_esv=a5d06971ec5450ef&amp;q=branding&amp;sa=X&amp;ved=2ahUKEwiisf-Lm--PAxXXVEEAHefzPIAQxccNegQIIBAB&amp;mstk=AUtExfBYA-tf6tHJf37i0P8hKkgJlOKR7kbm0T6bou9HgSF-2nk5rdWBqqqwbH6xcZYK1iOKFM1odKRCl7CU1vE8ecTg-C3ySkYovjrKU_CsVo6UwO8qBXXCVCiLV1EZsviZDfQ&amp;csui=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gle.com/search?q=Brand+Strategist&amp;sca_esv=a5d06971ec5450ef&amp;ei=Yb7SaOL8MNephbIP5-fzgQg&amp;oq=graphic+communication+progression+opp&amp;gs_lp=Egxnd3Mtd2l6LXNlcnAiJWdyYXBoaWMgY29tbXVuaWNhdGlvbiBwcm9ncmVzc2lvbiBvcHAqAggBMgUQIRigATIFECEYoAFI1iRQpwhYqxhwAngBkAEAmAF2oAH-CaoBBDExLjS4AQHIAQD4AQGYAhGgAq0KwgIKEAAYsAMY1gQYR8ICBRAAGIAEwgILEAAYgAQYkQIYigXCAgYQABgWGB7CAgsQABiABBiGAxiKBcICCBAAGKIEGIkFwgIFEAAY7wXCAgcQIRigARgKwgIEECEYFcICBRAhGJ8FmAMAiAYBkAYIkgcEMTMuNKAH5j2yBwQxMS40uAeiCsIHBTUuOC40yAcg&amp;sclient=gws-wiz-serp&amp;safe=active&amp;ssui=on&amp;mstk=AUtExfAfjfjehH_WPsGfQ4Z6NBhVew1cHDRp7jMdu2T8U47IIGzXHYTkEXHo1IVtH5Xd-ctsowUWNN-wf_MtyvKUHHMWUqfvuM-dT_kbtGzJSw0yleQaeZvVdcCwPTjN9EtB7dQ&amp;csui=3&amp;ved=2ahUKEwii_fnRm--PAxWFXEEAHbSbIrgQgK4QegQIAxAE" TargetMode="External"/><Relationship Id="rId2" Type="http://schemas.openxmlformats.org/officeDocument/2006/relationships/hyperlink" Target="https://www.google.com/search?q=UX%2FUI+Designer&amp;sca_esv=a5d06971ec5450ef&amp;ei=Yb7SaOL8MNephbIP5-fzgQg&amp;oq=graphic+communication+progression+opp&amp;gs_lp=Egxnd3Mtd2l6LXNlcnAiJWdyYXBoaWMgY29tbXVuaWNhdGlvbiBwcm9ncmVzc2lvbiBvcHAqAggBMgUQIRigATIFECEYoAFI1iRQpwhYqxhwAngBkAEAmAF2oAH-CaoBBDExLjS4AQHIAQD4AQGYAhGgAq0KwgIKEAAYsAMY1gQYR8ICBRAAGIAEwgILEAAYgAQYkQIYigXCAgYQABgWGB7CAgsQABiABBiGAxiKBcICCBAAGKIEGIkFwgIFEAAY7wXCAgcQIRigARgKwgIEECEYFcICBRAhGJ8FmAMAiAYBkAYIkgcEMTMuNKAH5j2yBwQxMS40uAeiCsIHBTUuOC40yAcg&amp;sclient=gws-wiz-serp&amp;safe=active&amp;ssui=on&amp;mstk=AUtExfAfjfjehH_WPsGfQ4Z6NBhVew1cHDRp7jMdu2T8U47IIGzXHYTkEXHo1IVtH5Xd-ctsowUWNN-wf_MtyvKUHHMWUqfvuM-dT_kbtGzJSw0yleQaeZvVdcCwPTjN9EtB7dQ&amp;csui=3&amp;ved=2ahUKEwii_fnRm--PAxWFXEEAHbSbIrgQgK4QegQIAxAB"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hyperlink" Target="https://www.google.com/search?q=Advertising&amp;sca_esv=a5d06971ec5450ef&amp;ei=Yb7SaOL8MNephbIP5-fzgQg&amp;oq=graphic+communication+progression+opp&amp;gs_lp=Egxnd3Mtd2l6LXNlcnAiJWdyYXBoaWMgY29tbXVuaWNhdGlvbiBwcm9ncmVzc2lvbiBvcHAqAggBMgUQIRigATIFECEYoAFI1iRQpwhYqxhwAngBkAEAmAF2oAH-CaoBBDExLjS4AQHIAQD4AQGYAhGgAq0KwgIKEAAYsAMY1gQYR8ICBRAAGIAEwgILEAAYgAQYkQIYigXCAgYQABgWGB7CAgsQABiABBiGAxiKBcICCBAAGKIEGIkFwgIFEAAY7wXCAgcQIRigARgKwgIEECEYFcICBRAhGJ8FmAMAiAYBkAYIkgcEMTMuNKAH5j2yBwQxMS40uAeiCsIHBTUuOC40yAcg&amp;sclient=gws-wiz-serp&amp;safe=active&amp;ssui=on&amp;mstk=AUtExfAfjfjehH_WPsGfQ4Z6NBhVew1cHDRp7jMdu2T8U47IIGzXHYTkEXHo1IVtH5Xd-ctsowUWNN-wf_MtyvKUHHMWUqfvuM-dT_kbtGzJSw0yleQaeZvVdcCwPTjN9EtB7dQ&amp;csui=3&amp;ved=2ahUKEwii_fnRm--PAxWFXEEAHbSbIrgQgK4QegQICRAB" TargetMode="External"/><Relationship Id="rId4" Type="http://schemas.openxmlformats.org/officeDocument/2006/relationships/hyperlink" Target="https://www.google.com/search?q=Creative+Director&amp;sca_esv=a5d06971ec5450ef&amp;ei=Yb7SaOL8MNephbIP5-fzgQg&amp;oq=graphic+communication+progression+opp&amp;gs_lp=Egxnd3Mtd2l6LXNlcnAiJWdyYXBoaWMgY29tbXVuaWNhdGlvbiBwcm9ncmVzc2lvbiBvcHAqAggBMgUQIRigATIFECEYoAFI1iRQpwhYqxhwAngBkAEAmAF2oAH-CaoBBDExLjS4AQHIAQD4AQGYAhGgAq0KwgIKEAAYsAMY1gQYR8ICBRAAGIAEwgILEAAYgAQYkQIYigXCAgYQABgWGB7CAgsQABiABBiGAxiKBcICCBAAGKIEGIkFwgIFEAAY7wXCAgcQIRigARgKwgIEECEYFcICBRAhGJ8FmAMAiAYBkAYIkgcEMTMuNKAH5j2yBwQxMS40uAeiCsIHBTUuOC40yAcg&amp;sclient=gws-wiz-serp&amp;safe=active&amp;ssui=on&amp;mstk=AUtExfAfjfjehH_WPsGfQ4Z6NBhVew1cHDRp7jMdu2T8U47IIGzXHYTkEXHo1IVtH5Xd-ctsowUWNN-wf_MtyvKUHHMWUqfvuM-dT_kbtGzJSw0yleQaeZvVdcCwPTjN9EtB7dQ&amp;csui=3&amp;ved=2ahUKEwii_fnRm--PAxWFXEEAHbSbIrgQgK4QegQIBRAB"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 y="2836863"/>
            <a:ext cx="6276975" cy="2397125"/>
          </a:xfrm>
        </p:spPr>
        <p:txBody>
          <a:bodyPr>
            <a:noAutofit/>
          </a:bodyPr>
          <a:lstStyle/>
          <a:p>
            <a:pPr algn="r"/>
            <a:r>
              <a:rPr lang="en-GB" sz="6600" dirty="0">
                <a:latin typeface="Impact"/>
              </a:rPr>
              <a:t>OCR </a:t>
            </a:r>
            <a:br>
              <a:rPr lang="en-GB" sz="6600" dirty="0">
                <a:latin typeface="Impact"/>
              </a:rPr>
            </a:br>
            <a:r>
              <a:rPr lang="en-GB" sz="6600" dirty="0">
                <a:latin typeface="Impact"/>
              </a:rPr>
              <a:t>GRAPHIC COMMUNICATION GCSE</a:t>
            </a:r>
            <a:endParaRPr lang="en-US" sz="6600">
              <a:latin typeface="Impact"/>
            </a:endParaRPr>
          </a:p>
        </p:txBody>
      </p:sp>
      <p:pic>
        <p:nvPicPr>
          <p:cNvPr id="4" name="Picture 3" descr="Story Pin image">
            <a:extLst>
              <a:ext uri="{FF2B5EF4-FFF2-40B4-BE49-F238E27FC236}">
                <a16:creationId xmlns:a16="http://schemas.microsoft.com/office/drawing/2014/main" id="{6BB9DB3A-348E-0BD9-0472-3694221FE79B}"/>
              </a:ext>
            </a:extLst>
          </p:cNvPr>
          <p:cNvPicPr>
            <a:picLocks noChangeAspect="1"/>
          </p:cNvPicPr>
          <p:nvPr/>
        </p:nvPicPr>
        <p:blipFill>
          <a:blip r:embed="rId2"/>
          <a:stretch>
            <a:fillRect/>
          </a:stretch>
        </p:blipFill>
        <p:spPr>
          <a:xfrm>
            <a:off x="6705600" y="-4082"/>
            <a:ext cx="5486400" cy="685800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0A808-AB32-A82A-C6CC-95A85ABE9281}"/>
              </a:ext>
            </a:extLst>
          </p:cNvPr>
          <p:cNvSpPr>
            <a:spLocks noGrp="1"/>
          </p:cNvSpPr>
          <p:nvPr>
            <p:ph type="title"/>
          </p:nvPr>
        </p:nvSpPr>
        <p:spPr>
          <a:xfrm>
            <a:off x="5610225" y="365125"/>
            <a:ext cx="5743575" cy="1335088"/>
          </a:xfrm>
        </p:spPr>
        <p:txBody>
          <a:bodyPr/>
          <a:lstStyle/>
          <a:p>
            <a:r>
              <a:rPr lang="en-GB" dirty="0">
                <a:latin typeface="Impact"/>
              </a:rPr>
              <a:t>What is Graphic Communication?</a:t>
            </a:r>
          </a:p>
        </p:txBody>
      </p:sp>
      <p:pic>
        <p:nvPicPr>
          <p:cNvPr id="4" name="Content Placeholder 3" descr="This may contain: a collage of hands, knives and dollar signs are depicted in black and white">
            <a:extLst>
              <a:ext uri="{FF2B5EF4-FFF2-40B4-BE49-F238E27FC236}">
                <a16:creationId xmlns:a16="http://schemas.microsoft.com/office/drawing/2014/main" id="{BAD77A0D-08E8-F61D-2080-F5951AF42A6E}"/>
              </a:ext>
            </a:extLst>
          </p:cNvPr>
          <p:cNvPicPr>
            <a:picLocks noGrp="1" noChangeAspect="1"/>
          </p:cNvPicPr>
          <p:nvPr>
            <p:ph idx="1"/>
          </p:nvPr>
        </p:nvPicPr>
        <p:blipFill>
          <a:blip r:embed="rId2"/>
          <a:stretch>
            <a:fillRect/>
          </a:stretch>
        </p:blipFill>
        <p:spPr>
          <a:xfrm>
            <a:off x="-3700" y="-3175"/>
            <a:ext cx="5274724" cy="6856413"/>
          </a:xfrm>
          <a:prstGeom prst="rect">
            <a:avLst/>
          </a:prstGeom>
        </p:spPr>
      </p:pic>
      <p:sp>
        <p:nvSpPr>
          <p:cNvPr id="6" name="TextBox 5">
            <a:extLst>
              <a:ext uri="{FF2B5EF4-FFF2-40B4-BE49-F238E27FC236}">
                <a16:creationId xmlns:a16="http://schemas.microsoft.com/office/drawing/2014/main" id="{7309F00F-2987-60E8-E99C-4EC4AF2738C5}"/>
              </a:ext>
            </a:extLst>
          </p:cNvPr>
          <p:cNvSpPr txBox="1"/>
          <p:nvPr/>
        </p:nvSpPr>
        <p:spPr>
          <a:xfrm>
            <a:off x="5611585" y="1906360"/>
            <a:ext cx="6257925"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dirty="0">
                <a:latin typeface="Calibri"/>
                <a:ea typeface="+mn-lt"/>
                <a:cs typeface="+mn-lt"/>
              </a:rPr>
              <a:t>Graphic communication is the process of conveying information, ideas, and emotions using visual materials such as drawings, photographs, text, and digital tools. </a:t>
            </a:r>
            <a:endParaRPr lang="en-US" sz="2400" b="1" dirty="0">
              <a:latin typeface="Calibri"/>
              <a:ea typeface="Calibri"/>
              <a:cs typeface="Calibri"/>
            </a:endParaRPr>
          </a:p>
          <a:p>
            <a:endParaRPr lang="en-GB" sz="2400" b="1" dirty="0">
              <a:latin typeface="Calibri"/>
              <a:ea typeface="+mn-lt"/>
              <a:cs typeface="+mn-lt"/>
            </a:endParaRPr>
          </a:p>
          <a:p>
            <a:r>
              <a:rPr lang="en-GB" sz="2400" b="1" dirty="0">
                <a:latin typeface="Calibri"/>
                <a:ea typeface="+mn-lt"/>
                <a:cs typeface="+mn-lt"/>
              </a:rPr>
              <a:t>It involves designing and producing visual content, including </a:t>
            </a:r>
            <a:r>
              <a:rPr lang="en-GB" sz="2400" b="1" dirty="0">
                <a:latin typeface="Calibri"/>
                <a:ea typeface="+mn-lt"/>
                <a:cs typeface="+mn-lt"/>
                <a:hlinkClick r:id="rId3">
                  <a:extLst>
                    <a:ext uri="{A12FA001-AC4F-418D-AE19-62706E023703}">
                      <ahyp:hlinkClr xmlns:ahyp="http://schemas.microsoft.com/office/drawing/2018/hyperlinkcolor" val="tx"/>
                    </a:ext>
                  </a:extLst>
                </a:hlinkClick>
              </a:rPr>
              <a:t>branding</a:t>
            </a:r>
            <a:r>
              <a:rPr lang="en-GB" sz="2400" b="1" dirty="0">
                <a:latin typeface="Calibri"/>
                <a:ea typeface="+mn-lt"/>
                <a:cs typeface="+mn-lt"/>
              </a:rPr>
              <a:t>, packaging and advertisements. The goal is to create engaging and impactful messages that resonate with an audience by leveraging a wide range of media and design principles. </a:t>
            </a:r>
            <a:endParaRPr lang="en-US" sz="2400" b="1">
              <a:latin typeface="Calibri"/>
              <a:ea typeface="Calibri"/>
              <a:cs typeface="Calibri"/>
            </a:endParaRPr>
          </a:p>
        </p:txBody>
      </p:sp>
    </p:spTree>
    <p:extLst>
      <p:ext uri="{BB962C8B-B14F-4D97-AF65-F5344CB8AC3E}">
        <p14:creationId xmlns:p14="http://schemas.microsoft.com/office/powerpoint/2010/main" val="2875166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F7CB8-F089-8EC2-1C86-79388EAF103D}"/>
              </a:ext>
            </a:extLst>
          </p:cNvPr>
          <p:cNvSpPr>
            <a:spLocks noGrp="1"/>
          </p:cNvSpPr>
          <p:nvPr>
            <p:ph type="title"/>
          </p:nvPr>
        </p:nvSpPr>
        <p:spPr>
          <a:xfrm>
            <a:off x="95250" y="3175"/>
            <a:ext cx="10515600" cy="1325563"/>
          </a:xfrm>
        </p:spPr>
        <p:txBody>
          <a:bodyPr/>
          <a:lstStyle/>
          <a:p>
            <a:r>
              <a:rPr lang="en-GB" dirty="0">
                <a:latin typeface="Impact"/>
              </a:rPr>
              <a:t>Progression Opportunities</a:t>
            </a:r>
          </a:p>
        </p:txBody>
      </p:sp>
      <p:sp>
        <p:nvSpPr>
          <p:cNvPr id="3" name="Content Placeholder 2">
            <a:extLst>
              <a:ext uri="{FF2B5EF4-FFF2-40B4-BE49-F238E27FC236}">
                <a16:creationId xmlns:a16="http://schemas.microsoft.com/office/drawing/2014/main" id="{8003CD13-79F5-8A0A-9356-2BDBDC6C9D9D}"/>
              </a:ext>
            </a:extLst>
          </p:cNvPr>
          <p:cNvSpPr>
            <a:spLocks noGrp="1"/>
          </p:cNvSpPr>
          <p:nvPr>
            <p:ph idx="1"/>
          </p:nvPr>
        </p:nvSpPr>
        <p:spPr>
          <a:xfrm>
            <a:off x="95250" y="1254125"/>
            <a:ext cx="8220075" cy="5075238"/>
          </a:xfrm>
        </p:spPr>
        <p:txBody>
          <a:bodyPr vert="horz" lIns="91440" tIns="45720" rIns="91440" bIns="45720" rtlCol="0" anchor="t">
            <a:normAutofit fontScale="92500" lnSpcReduction="10000"/>
          </a:bodyPr>
          <a:lstStyle/>
          <a:p>
            <a:pPr>
              <a:buFont typeface="Arial"/>
              <a:buChar char="•"/>
            </a:pPr>
            <a:r>
              <a:rPr lang="en-GB" sz="1800" b="1" dirty="0">
                <a:latin typeface="Calibri"/>
                <a:ea typeface="+mn-lt"/>
                <a:cs typeface="+mn-lt"/>
                <a:hlinkClick r:id="rId2">
                  <a:extLst>
                    <a:ext uri="{A12FA001-AC4F-418D-AE19-62706E023703}">
                      <ahyp:hlinkClr xmlns:ahyp="http://schemas.microsoft.com/office/drawing/2018/hyperlinkcolor" val="tx"/>
                    </a:ext>
                  </a:extLst>
                </a:hlinkClick>
              </a:rPr>
              <a:t>UX/UI Designer</a:t>
            </a:r>
            <a:r>
              <a:rPr lang="en-GB" sz="1800" b="1" dirty="0">
                <a:latin typeface="Calibri"/>
                <a:ea typeface="+mn-lt"/>
                <a:cs typeface="+mn-lt"/>
              </a:rPr>
              <a:t>:Focuses on user experience, ensuring products, apps, and websites are intuitive and accessible. </a:t>
            </a:r>
            <a:endParaRPr lang="en-US" sz="1800" b="1">
              <a:latin typeface="Calibri"/>
              <a:ea typeface="Calibri"/>
              <a:cs typeface="Calibri"/>
            </a:endParaRPr>
          </a:p>
          <a:p>
            <a:pPr>
              <a:buFont typeface="Arial"/>
              <a:buChar char="•"/>
            </a:pPr>
            <a:r>
              <a:rPr lang="en-GB" sz="1800" b="1" dirty="0">
                <a:latin typeface="Calibri"/>
                <a:ea typeface="+mn-lt"/>
                <a:cs typeface="+mn-lt"/>
                <a:hlinkClick r:id="rId3">
                  <a:extLst>
                    <a:ext uri="{A12FA001-AC4F-418D-AE19-62706E023703}">
                      <ahyp:hlinkClr xmlns:ahyp="http://schemas.microsoft.com/office/drawing/2018/hyperlinkcolor" val="tx"/>
                    </a:ext>
                  </a:extLst>
                </a:hlinkClick>
              </a:rPr>
              <a:t>Brand Strategist</a:t>
            </a:r>
            <a:r>
              <a:rPr lang="en-GB" sz="1800" b="1" dirty="0">
                <a:latin typeface="Calibri"/>
                <a:ea typeface="+mn-lt"/>
                <a:cs typeface="+mn-lt"/>
              </a:rPr>
              <a:t>:Develops visual and strategic brand identities. </a:t>
            </a:r>
            <a:endParaRPr lang="en-GB" sz="1800" b="1">
              <a:latin typeface="Calibri"/>
              <a:ea typeface="Calibri"/>
              <a:cs typeface="Calibri"/>
            </a:endParaRPr>
          </a:p>
          <a:p>
            <a:pPr>
              <a:buFont typeface="Arial"/>
              <a:buChar char="•"/>
            </a:pPr>
            <a:r>
              <a:rPr lang="en-GB" sz="1800" b="1" dirty="0">
                <a:latin typeface="Calibri"/>
                <a:ea typeface="+mn-lt"/>
                <a:cs typeface="+mn-lt"/>
              </a:rPr>
              <a:t>Illustrator/</a:t>
            </a:r>
            <a:r>
              <a:rPr lang="en-GB" sz="1800" b="1" err="1">
                <a:latin typeface="Calibri"/>
                <a:ea typeface="+mn-lt"/>
                <a:cs typeface="+mn-lt"/>
              </a:rPr>
              <a:t>Typographer:Creates</a:t>
            </a:r>
            <a:r>
              <a:rPr lang="en-GB" sz="1800" b="1" dirty="0">
                <a:latin typeface="Calibri"/>
                <a:ea typeface="+mn-lt"/>
                <a:cs typeface="+mn-lt"/>
              </a:rPr>
              <a:t> artwork for various media or focuses on the art of typography. </a:t>
            </a:r>
            <a:endParaRPr lang="en-GB" sz="1800" b="1">
              <a:latin typeface="Calibri"/>
              <a:ea typeface="Calibri"/>
              <a:cs typeface="Calibri"/>
            </a:endParaRPr>
          </a:p>
          <a:p>
            <a:pPr>
              <a:buFont typeface="Arial"/>
              <a:buChar char="•"/>
            </a:pPr>
            <a:r>
              <a:rPr lang="en-GB" sz="1800" b="1" dirty="0">
                <a:latin typeface="Calibri"/>
                <a:ea typeface="+mn-lt"/>
                <a:cs typeface="+mn-lt"/>
              </a:rPr>
              <a:t>Animator/VFX </a:t>
            </a:r>
            <a:r>
              <a:rPr lang="en-GB" sz="1800" b="1" err="1">
                <a:latin typeface="Calibri"/>
                <a:ea typeface="+mn-lt"/>
                <a:cs typeface="+mn-lt"/>
              </a:rPr>
              <a:t>Artist:Creates</a:t>
            </a:r>
            <a:r>
              <a:rPr lang="en-GB" sz="1800" b="1" dirty="0">
                <a:latin typeface="Calibri"/>
                <a:ea typeface="+mn-lt"/>
                <a:cs typeface="+mn-lt"/>
              </a:rPr>
              <a:t> moving images for film, television, and other digital platforms. </a:t>
            </a:r>
            <a:endParaRPr lang="en-GB" sz="1800" b="1">
              <a:latin typeface="Calibri"/>
              <a:ea typeface="Calibri"/>
              <a:cs typeface="Calibri"/>
            </a:endParaRPr>
          </a:p>
          <a:p>
            <a:pPr>
              <a:buFont typeface="Arial"/>
              <a:buChar char="•"/>
            </a:pPr>
            <a:r>
              <a:rPr lang="en-GB" sz="1800" b="1" dirty="0">
                <a:latin typeface="Calibri"/>
                <a:ea typeface="+mn-lt"/>
                <a:cs typeface="+mn-lt"/>
              </a:rPr>
              <a:t>Web </a:t>
            </a:r>
            <a:r>
              <a:rPr lang="en-GB" sz="1800" b="1" err="1">
                <a:latin typeface="Calibri"/>
                <a:ea typeface="+mn-lt"/>
                <a:cs typeface="+mn-lt"/>
              </a:rPr>
              <a:t>Designer:Designs</a:t>
            </a:r>
            <a:r>
              <a:rPr lang="en-GB" sz="1800" b="1" dirty="0">
                <a:latin typeface="Calibri"/>
                <a:ea typeface="+mn-lt"/>
                <a:cs typeface="+mn-lt"/>
              </a:rPr>
              <a:t> and develops visual layouts for websites. </a:t>
            </a:r>
            <a:endParaRPr lang="en-GB" sz="1800" b="1">
              <a:latin typeface="Calibri"/>
              <a:ea typeface="Calibri"/>
              <a:cs typeface="Calibri"/>
            </a:endParaRPr>
          </a:p>
          <a:p>
            <a:pPr>
              <a:buFont typeface="Arial"/>
              <a:buChar char="•"/>
            </a:pPr>
            <a:r>
              <a:rPr lang="en-GB" sz="1800" b="1" dirty="0">
                <a:latin typeface="Calibri"/>
                <a:ea typeface="+mn-lt"/>
                <a:cs typeface="+mn-lt"/>
                <a:hlinkClick r:id="rId4">
                  <a:extLst>
                    <a:ext uri="{A12FA001-AC4F-418D-AE19-62706E023703}">
                      <ahyp:hlinkClr xmlns:ahyp="http://schemas.microsoft.com/office/drawing/2018/hyperlinkcolor" val="tx"/>
                    </a:ext>
                  </a:extLst>
                </a:hlinkClick>
              </a:rPr>
              <a:t>Creative Director</a:t>
            </a:r>
            <a:r>
              <a:rPr lang="en-GB" sz="1800" b="1" dirty="0">
                <a:latin typeface="Calibri"/>
                <a:ea typeface="+mn-lt"/>
                <a:cs typeface="+mn-lt"/>
              </a:rPr>
              <a:t>:Oversees creative projects and teams. </a:t>
            </a:r>
            <a:endParaRPr lang="en-GB" sz="1800" b="1">
              <a:latin typeface="Calibri"/>
              <a:ea typeface="Calibri"/>
              <a:cs typeface="Calibri"/>
            </a:endParaRPr>
          </a:p>
          <a:p>
            <a:pPr>
              <a:buFont typeface="Arial"/>
              <a:buChar char="•"/>
            </a:pPr>
            <a:r>
              <a:rPr lang="en-GB" sz="1800" b="1" dirty="0">
                <a:latin typeface="Calibri"/>
                <a:ea typeface="+mn-lt"/>
                <a:cs typeface="+mn-lt"/>
              </a:rPr>
              <a:t>Art </a:t>
            </a:r>
            <a:r>
              <a:rPr lang="en-GB" sz="1800" b="1" err="1">
                <a:latin typeface="Calibri"/>
                <a:ea typeface="+mn-lt"/>
                <a:cs typeface="+mn-lt"/>
              </a:rPr>
              <a:t>Director:Guides</a:t>
            </a:r>
            <a:r>
              <a:rPr lang="en-GB" sz="1800" b="1" dirty="0">
                <a:latin typeface="Calibri"/>
                <a:ea typeface="+mn-lt"/>
                <a:cs typeface="+mn-lt"/>
              </a:rPr>
              <a:t> artistic and design elements of a project. </a:t>
            </a:r>
            <a:endParaRPr lang="en-GB" sz="1800" b="1">
              <a:latin typeface="Calibri"/>
              <a:ea typeface="Calibri"/>
              <a:cs typeface="Calibri"/>
            </a:endParaRPr>
          </a:p>
          <a:p>
            <a:pPr>
              <a:buFont typeface="Arial"/>
              <a:buChar char="•"/>
            </a:pPr>
            <a:r>
              <a:rPr lang="en-GB" sz="1800" b="1" dirty="0">
                <a:latin typeface="Calibri"/>
                <a:ea typeface="+mn-lt"/>
                <a:cs typeface="+mn-lt"/>
              </a:rPr>
              <a:t>Studio Manager/Project </a:t>
            </a:r>
            <a:r>
              <a:rPr lang="en-GB" sz="1800" b="1" err="1">
                <a:latin typeface="Calibri"/>
                <a:ea typeface="+mn-lt"/>
                <a:cs typeface="+mn-lt"/>
              </a:rPr>
              <a:t>Manager:Manages</a:t>
            </a:r>
            <a:r>
              <a:rPr lang="en-GB" sz="1800" b="1" dirty="0">
                <a:latin typeface="Calibri"/>
                <a:ea typeface="+mn-lt"/>
                <a:cs typeface="+mn-lt"/>
              </a:rPr>
              <a:t> the workflow and resources within a design agency. </a:t>
            </a:r>
            <a:endParaRPr lang="en-GB" sz="1800" b="1">
              <a:latin typeface="Calibri"/>
              <a:ea typeface="Calibri"/>
              <a:cs typeface="Calibri"/>
            </a:endParaRPr>
          </a:p>
          <a:p>
            <a:pPr>
              <a:buFont typeface="Arial"/>
              <a:buChar char="•"/>
            </a:pPr>
            <a:r>
              <a:rPr lang="en-GB" sz="1800" b="1" dirty="0">
                <a:latin typeface="Calibri"/>
                <a:ea typeface="+mn-lt"/>
                <a:cs typeface="+mn-lt"/>
              </a:rPr>
              <a:t>Freelance Graphic </a:t>
            </a:r>
            <a:r>
              <a:rPr lang="en-GB" sz="1800" b="1" err="1">
                <a:latin typeface="Calibri"/>
                <a:ea typeface="+mn-lt"/>
                <a:cs typeface="+mn-lt"/>
              </a:rPr>
              <a:t>Designer:Offers</a:t>
            </a:r>
            <a:r>
              <a:rPr lang="en-GB" sz="1800" b="1" dirty="0">
                <a:latin typeface="Calibri"/>
                <a:ea typeface="+mn-lt"/>
                <a:cs typeface="+mn-lt"/>
              </a:rPr>
              <a:t> design services independently to various clients. </a:t>
            </a:r>
            <a:endParaRPr lang="en-GB" sz="1800" b="1">
              <a:latin typeface="Calibri"/>
              <a:ea typeface="Calibri"/>
              <a:cs typeface="Calibri"/>
            </a:endParaRPr>
          </a:p>
          <a:p>
            <a:pPr>
              <a:buFont typeface="Arial"/>
              <a:buChar char="•"/>
            </a:pPr>
            <a:r>
              <a:rPr lang="en-GB" sz="1800" b="1" dirty="0">
                <a:latin typeface="Calibri"/>
                <a:ea typeface="+mn-lt"/>
                <a:cs typeface="+mn-lt"/>
                <a:hlinkClick r:id="rId5">
                  <a:extLst>
                    <a:ext uri="{A12FA001-AC4F-418D-AE19-62706E023703}">
                      <ahyp:hlinkClr xmlns:ahyp="http://schemas.microsoft.com/office/drawing/2018/hyperlinkcolor" val="tx"/>
                    </a:ext>
                  </a:extLst>
                </a:hlinkClick>
              </a:rPr>
              <a:t>Advertising</a:t>
            </a:r>
            <a:r>
              <a:rPr lang="en-GB" sz="1800" b="1" dirty="0">
                <a:latin typeface="Calibri"/>
                <a:ea typeface="+mn-lt"/>
                <a:cs typeface="+mn-lt"/>
              </a:rPr>
              <a:t> &amp; </a:t>
            </a:r>
            <a:r>
              <a:rPr lang="en-GB" sz="1800" b="1" err="1">
                <a:latin typeface="Calibri"/>
                <a:ea typeface="+mn-lt"/>
                <a:cs typeface="+mn-lt"/>
              </a:rPr>
              <a:t>Marketing:Applies</a:t>
            </a:r>
            <a:r>
              <a:rPr lang="en-GB" sz="1800" b="1" dirty="0">
                <a:latin typeface="Calibri"/>
                <a:ea typeface="+mn-lt"/>
                <a:cs typeface="+mn-lt"/>
              </a:rPr>
              <a:t> design skills to create campaigns for companies. </a:t>
            </a:r>
            <a:endParaRPr lang="en-GB" sz="1800" b="1">
              <a:latin typeface="Calibri"/>
              <a:ea typeface="Calibri"/>
              <a:cs typeface="Calibri"/>
            </a:endParaRPr>
          </a:p>
          <a:p>
            <a:pPr>
              <a:buFont typeface="Arial"/>
              <a:buChar char="•"/>
            </a:pPr>
            <a:r>
              <a:rPr lang="en-GB" sz="1800" b="1" dirty="0">
                <a:latin typeface="Calibri"/>
                <a:ea typeface="+mn-lt"/>
                <a:cs typeface="+mn-lt"/>
              </a:rPr>
              <a:t>Media &amp; </a:t>
            </a:r>
            <a:r>
              <a:rPr lang="en-GB" sz="1800" b="1" err="1">
                <a:latin typeface="Calibri"/>
                <a:ea typeface="+mn-lt"/>
                <a:cs typeface="+mn-lt"/>
              </a:rPr>
              <a:t>Publishing:Designs</a:t>
            </a:r>
            <a:r>
              <a:rPr lang="en-GB" sz="1800" b="1" dirty="0">
                <a:latin typeface="Calibri"/>
                <a:ea typeface="+mn-lt"/>
                <a:cs typeface="+mn-lt"/>
              </a:rPr>
              <a:t> for magazines, books, and other media outlets. </a:t>
            </a:r>
            <a:endParaRPr lang="en-GB" sz="1800" b="1">
              <a:latin typeface="Calibri"/>
              <a:ea typeface="Calibri"/>
              <a:cs typeface="Calibri"/>
            </a:endParaRPr>
          </a:p>
          <a:p>
            <a:pPr>
              <a:buFont typeface="Arial"/>
              <a:buChar char="•"/>
            </a:pPr>
            <a:r>
              <a:rPr lang="en-GB" sz="1800" b="1" dirty="0">
                <a:latin typeface="Calibri"/>
                <a:ea typeface="+mn-lt"/>
                <a:cs typeface="+mn-lt"/>
              </a:rPr>
              <a:t>Fashion &amp; </a:t>
            </a:r>
            <a:r>
              <a:rPr lang="en-GB" sz="1800" b="1" err="1">
                <a:latin typeface="Calibri"/>
                <a:ea typeface="+mn-lt"/>
                <a:cs typeface="+mn-lt"/>
              </a:rPr>
              <a:t>Film:Works</a:t>
            </a:r>
            <a:r>
              <a:rPr lang="en-GB" sz="1800" b="1" dirty="0">
                <a:latin typeface="Calibri"/>
                <a:ea typeface="+mn-lt"/>
                <a:cs typeface="+mn-lt"/>
              </a:rPr>
              <a:t> in visual design for these creative industries. </a:t>
            </a:r>
            <a:endParaRPr lang="en-GB" sz="1800" b="1" dirty="0">
              <a:latin typeface="Calibri"/>
              <a:ea typeface="Calibri"/>
              <a:cs typeface="Calibri"/>
            </a:endParaRPr>
          </a:p>
          <a:p>
            <a:pPr marL="0" indent="0">
              <a:buNone/>
            </a:pPr>
            <a:endParaRPr lang="en-GB" dirty="0"/>
          </a:p>
        </p:txBody>
      </p:sp>
      <p:pic>
        <p:nvPicPr>
          <p:cNvPr id="5" name="Picture 4" descr="Story Pin image">
            <a:extLst>
              <a:ext uri="{FF2B5EF4-FFF2-40B4-BE49-F238E27FC236}">
                <a16:creationId xmlns:a16="http://schemas.microsoft.com/office/drawing/2014/main" id="{11C276B7-3202-3B18-E56F-6DB297AB9C26}"/>
              </a:ext>
            </a:extLst>
          </p:cNvPr>
          <p:cNvPicPr>
            <a:picLocks noChangeAspect="1"/>
          </p:cNvPicPr>
          <p:nvPr/>
        </p:nvPicPr>
        <p:blipFill>
          <a:blip r:embed="rId6"/>
          <a:stretch>
            <a:fillRect/>
          </a:stretch>
        </p:blipFill>
        <p:spPr>
          <a:xfrm>
            <a:off x="8324547" y="0"/>
            <a:ext cx="3867756" cy="6857999"/>
          </a:xfrm>
          <a:prstGeom prst="rect">
            <a:avLst/>
          </a:prstGeom>
        </p:spPr>
      </p:pic>
    </p:spTree>
    <p:extLst>
      <p:ext uri="{BB962C8B-B14F-4D97-AF65-F5344CB8AC3E}">
        <p14:creationId xmlns:p14="http://schemas.microsoft.com/office/powerpoint/2010/main" val="152728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A40D-6DAD-29D9-05D3-5A438E3DF316}"/>
              </a:ext>
            </a:extLst>
          </p:cNvPr>
          <p:cNvSpPr>
            <a:spLocks noGrp="1"/>
          </p:cNvSpPr>
          <p:nvPr>
            <p:ph type="title"/>
          </p:nvPr>
        </p:nvSpPr>
        <p:spPr>
          <a:xfrm>
            <a:off x="285750" y="3175"/>
            <a:ext cx="10515600" cy="1325563"/>
          </a:xfrm>
        </p:spPr>
        <p:txBody>
          <a:bodyPr/>
          <a:lstStyle/>
          <a:p>
            <a:r>
              <a:rPr lang="en-GB" dirty="0">
                <a:latin typeface="Impact"/>
              </a:rPr>
              <a:t>How is the course structured?</a:t>
            </a:r>
          </a:p>
        </p:txBody>
      </p:sp>
      <p:sp>
        <p:nvSpPr>
          <p:cNvPr id="3" name="Content Placeholder 2">
            <a:extLst>
              <a:ext uri="{FF2B5EF4-FFF2-40B4-BE49-F238E27FC236}">
                <a16:creationId xmlns:a16="http://schemas.microsoft.com/office/drawing/2014/main" id="{1EE13737-7B3A-CD72-0DB3-8B0AB7666E9C}"/>
              </a:ext>
            </a:extLst>
          </p:cNvPr>
          <p:cNvSpPr>
            <a:spLocks noGrp="1"/>
          </p:cNvSpPr>
          <p:nvPr>
            <p:ph idx="1"/>
          </p:nvPr>
        </p:nvSpPr>
        <p:spPr>
          <a:xfrm>
            <a:off x="285750" y="1254125"/>
            <a:ext cx="7334250" cy="5503863"/>
          </a:xfrm>
        </p:spPr>
        <p:txBody>
          <a:bodyPr vert="horz" lIns="91440" tIns="45720" rIns="91440" bIns="45720" rtlCol="0" anchor="t">
            <a:normAutofit fontScale="85000" lnSpcReduction="10000"/>
          </a:bodyPr>
          <a:lstStyle/>
          <a:p>
            <a:pPr marL="0" indent="0">
              <a:buNone/>
            </a:pPr>
            <a:r>
              <a:rPr lang="en-GB" dirty="0"/>
              <a:t>Y10 – The Honey Project: Students will be required to create a brand identity for a company, packaging designs and advertisements. Within this project they will look at marketing, typography, packaging design and illustration.</a:t>
            </a:r>
          </a:p>
          <a:p>
            <a:pPr marL="0" indent="0">
              <a:buNone/>
            </a:pPr>
            <a:endParaRPr lang="en-GB" dirty="0"/>
          </a:p>
          <a:p>
            <a:pPr marL="0" indent="0">
              <a:buNone/>
            </a:pPr>
            <a:r>
              <a:rPr lang="en-GB" dirty="0"/>
              <a:t>Y10/11 - Festival: Students are required to re-brand a popular music festival. They will need to produce a logo, print promotional items and merchandise. In this project they will explore digital editing, </a:t>
            </a:r>
            <a:r>
              <a:rPr lang="en-GB"/>
              <a:t>illustration, photography and design for print.</a:t>
            </a:r>
            <a:endParaRPr lang="en-GB" dirty="0"/>
          </a:p>
          <a:p>
            <a:pPr marL="0" indent="0">
              <a:buNone/>
            </a:pPr>
            <a:endParaRPr lang="en-GB" dirty="0"/>
          </a:p>
          <a:p>
            <a:pPr marL="0" indent="0">
              <a:buNone/>
            </a:pPr>
            <a:r>
              <a:rPr lang="en-GB" dirty="0"/>
              <a:t>Y11 – Exam Unit: the students will choose one of seven starting points and develop their own personal project. The themes change each year, but in the past have been 'movies', 'dining room', 'hair', to name a few!</a:t>
            </a:r>
          </a:p>
          <a:p>
            <a:pPr marL="0" indent="0">
              <a:buNone/>
            </a:pPr>
            <a:endParaRPr lang="en-GB" dirty="0"/>
          </a:p>
        </p:txBody>
      </p:sp>
      <p:pic>
        <p:nvPicPr>
          <p:cNvPr id="4" name="Picture 3" descr="This may contain: an image of two women with the words bad in black and white letters above them">
            <a:extLst>
              <a:ext uri="{FF2B5EF4-FFF2-40B4-BE49-F238E27FC236}">
                <a16:creationId xmlns:a16="http://schemas.microsoft.com/office/drawing/2014/main" id="{B6623B2E-82C7-E6BE-0A83-D45851DF61A4}"/>
              </a:ext>
            </a:extLst>
          </p:cNvPr>
          <p:cNvPicPr>
            <a:picLocks noChangeAspect="1"/>
          </p:cNvPicPr>
          <p:nvPr/>
        </p:nvPicPr>
        <p:blipFill>
          <a:blip r:embed="rId2"/>
          <a:stretch>
            <a:fillRect/>
          </a:stretch>
        </p:blipFill>
        <p:spPr>
          <a:xfrm>
            <a:off x="7800975" y="308130"/>
            <a:ext cx="4467225" cy="6232214"/>
          </a:xfrm>
          <a:prstGeom prst="rect">
            <a:avLst/>
          </a:prstGeom>
        </p:spPr>
      </p:pic>
    </p:spTree>
    <p:extLst>
      <p:ext uri="{BB962C8B-B14F-4D97-AF65-F5344CB8AC3E}">
        <p14:creationId xmlns:p14="http://schemas.microsoft.com/office/powerpoint/2010/main" val="980815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C77F8-65D9-93CF-CF7D-ADABE4BC971F}"/>
              </a:ext>
            </a:extLst>
          </p:cNvPr>
          <p:cNvSpPr>
            <a:spLocks noGrp="1"/>
          </p:cNvSpPr>
          <p:nvPr>
            <p:ph type="title"/>
          </p:nvPr>
        </p:nvSpPr>
        <p:spPr>
          <a:xfrm>
            <a:off x="838200" y="222250"/>
            <a:ext cx="10515600" cy="1325563"/>
          </a:xfrm>
        </p:spPr>
        <p:txBody>
          <a:bodyPr/>
          <a:lstStyle/>
          <a:p>
            <a:r>
              <a:rPr lang="en-GB" dirty="0">
                <a:latin typeface="Impact"/>
                <a:ea typeface="Calibri"/>
                <a:cs typeface="Calibri"/>
              </a:rPr>
              <a:t>How the pupils will be assessed:</a:t>
            </a:r>
            <a:endParaRPr lang="en-US">
              <a:latin typeface="Impact"/>
            </a:endParaRPr>
          </a:p>
        </p:txBody>
      </p:sp>
      <p:graphicFrame>
        <p:nvGraphicFramePr>
          <p:cNvPr id="7" name="Table 6">
            <a:extLst>
              <a:ext uri="{FF2B5EF4-FFF2-40B4-BE49-F238E27FC236}">
                <a16:creationId xmlns:a16="http://schemas.microsoft.com/office/drawing/2014/main" id="{C98159B1-AC16-0EBD-BA75-544770376F8F}"/>
              </a:ext>
            </a:extLst>
          </p:cNvPr>
          <p:cNvGraphicFramePr>
            <a:graphicFrameLocks noGrp="1"/>
          </p:cNvGraphicFramePr>
          <p:nvPr>
            <p:extLst>
              <p:ext uri="{D42A27DB-BD31-4B8C-83A1-F6EECF244321}">
                <p14:modId xmlns:p14="http://schemas.microsoft.com/office/powerpoint/2010/main" val="3355880144"/>
              </p:ext>
            </p:extLst>
          </p:nvPr>
        </p:nvGraphicFramePr>
        <p:xfrm>
          <a:off x="838200" y="1450467"/>
          <a:ext cx="10515600" cy="2452116"/>
        </p:xfrm>
        <a:graphic>
          <a:graphicData uri="http://schemas.openxmlformats.org/drawingml/2006/table">
            <a:tbl>
              <a:tblPr bandRow="1">
                <a:tableStyleId>{5C22544A-7EE6-4342-B048-85BDC9FD1C3A}</a:tableStyleId>
              </a:tblPr>
              <a:tblGrid>
                <a:gridCol w="10515600">
                  <a:extLst>
                    <a:ext uri="{9D8B030D-6E8A-4147-A177-3AD203B41FA5}">
                      <a16:colId xmlns:a16="http://schemas.microsoft.com/office/drawing/2014/main" val="3186399101"/>
                    </a:ext>
                  </a:extLst>
                </a:gridCol>
              </a:tblGrid>
              <a:tr h="412496">
                <a:tc>
                  <a:txBody>
                    <a:bodyPr/>
                    <a:lstStyle/>
                    <a:p>
                      <a:pPr marL="0" algn="l" rtl="0" eaLnBrk="1" latinLnBrk="0" hangingPunct="1">
                        <a:buNone/>
                      </a:pPr>
                      <a:r>
                        <a:rPr lang="en-GB" sz="1600" b="1" kern="1200" dirty="0">
                          <a:solidFill>
                            <a:schemeClr val="tx1"/>
                          </a:solidFill>
                          <a:effectLst/>
                          <a:latin typeface="Calibri"/>
                        </a:rPr>
                        <a:t>Component 1: Portfolio </a:t>
                      </a:r>
                      <a:endParaRPr lang="en-GB" sz="1600" b="1">
                        <a:solidFill>
                          <a:schemeClr val="tx1"/>
                        </a:solidFill>
                        <a:effectLst/>
                        <a:latin typeface="Calibri"/>
                      </a:endParaRPr>
                    </a:p>
                  </a:txBody>
                  <a:tcPr marL="0" marR="0" marT="0" marB="0" anchor="ctr">
                    <a:lnL>
                      <a:noFill/>
                    </a:lnL>
                    <a:lnR>
                      <a:noFill/>
                    </a:lnR>
                    <a:lnT>
                      <a:noFill/>
                    </a:lnT>
                    <a:lnB>
                      <a:noFill/>
                    </a:lnB>
                    <a:solidFill>
                      <a:schemeClr val="bg2"/>
                    </a:solidFill>
                  </a:tcPr>
                </a:tc>
                <a:extLst>
                  <a:ext uri="{0D108BD9-81ED-4DB2-BD59-A6C34878D82A}">
                    <a16:rowId xmlns:a16="http://schemas.microsoft.com/office/drawing/2014/main" val="3293704048"/>
                  </a:ext>
                </a:extLst>
              </a:tr>
              <a:tr h="893826">
                <a:tc>
                  <a:txBody>
                    <a:bodyPr/>
                    <a:lstStyle/>
                    <a:p>
                      <a:pPr marL="0" algn="l" rtl="0" eaLnBrk="1" latinLnBrk="0" hangingPunct="1">
                        <a:buNone/>
                      </a:pPr>
                      <a:r>
                        <a:rPr lang="en-GB" sz="1400" b="1" kern="1200" dirty="0">
                          <a:solidFill>
                            <a:schemeClr val="tx1"/>
                          </a:solidFill>
                          <a:effectLst/>
                          <a:latin typeface="Calibri"/>
                        </a:rPr>
                        <a:t>What's assessed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A portfolio that in total shows explicit coverage of the four assessment objectives. It must include a sustained project evidencing</a:t>
                      </a:r>
                      <a:br>
                        <a:rPr lang="en-GB" sz="1400" b="1" kern="1200" dirty="0">
                          <a:solidFill>
                            <a:srgbClr val="000000"/>
                          </a:solidFill>
                          <a:effectLst/>
                          <a:latin typeface="Calibri"/>
                        </a:rPr>
                      </a:br>
                      <a:r>
                        <a:rPr lang="en-GB" sz="1400" b="1" kern="1200" dirty="0">
                          <a:solidFill>
                            <a:schemeClr val="tx1"/>
                          </a:solidFill>
                          <a:effectLst/>
                          <a:latin typeface="Calibri"/>
                        </a:rPr>
                        <a:t>the journey from initial engagement to the realisation of intentions and a selection of further work undertaken during the student’s course of study. </a:t>
                      </a:r>
                      <a:endParaRPr lang="en-GB" sz="1400" b="1">
                        <a:solidFill>
                          <a:schemeClr val="tx1"/>
                        </a:solidFill>
                        <a:effectLst/>
                        <a:latin typeface="Calibri"/>
                      </a:endParaRPr>
                    </a:p>
                  </a:txBody>
                  <a:tcPr marL="0" marR="0" marT="0" marB="0" anchor="ctr">
                    <a:lnL>
                      <a:noFill/>
                    </a:lnL>
                    <a:lnR>
                      <a:noFill/>
                    </a:lnR>
                    <a:lnT>
                      <a:noFill/>
                    </a:lnT>
                    <a:lnB>
                      <a:noFill/>
                    </a:lnB>
                    <a:solidFill>
                      <a:schemeClr val="bg2"/>
                    </a:solidFill>
                  </a:tcPr>
                </a:tc>
                <a:extLst>
                  <a:ext uri="{0D108BD9-81ED-4DB2-BD59-A6C34878D82A}">
                    <a16:rowId xmlns:a16="http://schemas.microsoft.com/office/drawing/2014/main" val="113433213"/>
                  </a:ext>
                </a:extLst>
              </a:tr>
              <a:tr h="1145794">
                <a:tc>
                  <a:txBody>
                    <a:bodyPr/>
                    <a:lstStyle/>
                    <a:p>
                      <a:pPr marL="0" algn="l" rtl="0" eaLnBrk="1" latinLnBrk="0" hangingPunct="1">
                        <a:buNone/>
                      </a:pPr>
                      <a:r>
                        <a:rPr lang="en-GB" sz="1400" b="1" kern="1200" dirty="0">
                          <a:solidFill>
                            <a:schemeClr val="tx1"/>
                          </a:solidFill>
                          <a:effectLst/>
                          <a:latin typeface="Calibri"/>
                        </a:rPr>
                        <a:t>How it's assessed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No time limit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96 marks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60% of GCSE </a:t>
                      </a:r>
                      <a:endParaRPr lang="en-GB" sz="1400" b="1">
                        <a:solidFill>
                          <a:schemeClr val="tx1"/>
                        </a:solidFill>
                        <a:effectLst/>
                        <a:latin typeface="Calibri"/>
                      </a:endParaRPr>
                    </a:p>
                  </a:txBody>
                  <a:tcPr marL="0" marR="0" marT="0" marB="0" anchor="ctr">
                    <a:lnL>
                      <a:noFill/>
                    </a:lnL>
                    <a:lnR>
                      <a:noFill/>
                    </a:lnR>
                    <a:lnT>
                      <a:noFill/>
                    </a:lnT>
                    <a:lnB>
                      <a:noFill/>
                    </a:lnB>
                    <a:solidFill>
                      <a:schemeClr val="bg2"/>
                    </a:solidFill>
                  </a:tcPr>
                </a:tc>
                <a:extLst>
                  <a:ext uri="{0D108BD9-81ED-4DB2-BD59-A6C34878D82A}">
                    <a16:rowId xmlns:a16="http://schemas.microsoft.com/office/drawing/2014/main" val="67186582"/>
                  </a:ext>
                </a:extLst>
              </a:tr>
            </a:tbl>
          </a:graphicData>
        </a:graphic>
      </p:graphicFrame>
      <p:graphicFrame>
        <p:nvGraphicFramePr>
          <p:cNvPr id="9" name="Table 8">
            <a:extLst>
              <a:ext uri="{FF2B5EF4-FFF2-40B4-BE49-F238E27FC236}">
                <a16:creationId xmlns:a16="http://schemas.microsoft.com/office/drawing/2014/main" id="{442EC457-16EA-466C-57C0-C99817E0B58B}"/>
              </a:ext>
            </a:extLst>
          </p:cNvPr>
          <p:cNvGraphicFramePr>
            <a:graphicFrameLocks noGrp="1"/>
          </p:cNvGraphicFramePr>
          <p:nvPr>
            <p:extLst>
              <p:ext uri="{D42A27DB-BD31-4B8C-83A1-F6EECF244321}">
                <p14:modId xmlns:p14="http://schemas.microsoft.com/office/powerpoint/2010/main" val="368943078"/>
              </p:ext>
            </p:extLst>
          </p:nvPr>
        </p:nvGraphicFramePr>
        <p:xfrm>
          <a:off x="838200" y="3902519"/>
          <a:ext cx="10515600" cy="2367661"/>
        </p:xfrm>
        <a:graphic>
          <a:graphicData uri="http://schemas.openxmlformats.org/drawingml/2006/table">
            <a:tbl>
              <a:tblPr bandRow="1">
                <a:tableStyleId>{5C22544A-7EE6-4342-B048-85BDC9FD1C3A}</a:tableStyleId>
              </a:tblPr>
              <a:tblGrid>
                <a:gridCol w="10515600">
                  <a:extLst>
                    <a:ext uri="{9D8B030D-6E8A-4147-A177-3AD203B41FA5}">
                      <a16:colId xmlns:a16="http://schemas.microsoft.com/office/drawing/2014/main" val="2018279491"/>
                    </a:ext>
                  </a:extLst>
                </a:gridCol>
              </a:tblGrid>
              <a:tr h="398272">
                <a:tc>
                  <a:txBody>
                    <a:bodyPr/>
                    <a:lstStyle/>
                    <a:p>
                      <a:pPr marL="0" algn="l" rtl="0" eaLnBrk="1" latinLnBrk="0" hangingPunct="1">
                        <a:buNone/>
                      </a:pPr>
                      <a:r>
                        <a:rPr lang="en-GB" sz="1600" b="1" kern="1200" dirty="0">
                          <a:solidFill>
                            <a:schemeClr val="tx1"/>
                          </a:solidFill>
                          <a:effectLst/>
                          <a:latin typeface="Calibri"/>
                        </a:rPr>
                        <a:t>Component 2: Externally set assignment </a:t>
                      </a:r>
                      <a:endParaRPr lang="en-GB" sz="1600" b="1">
                        <a:solidFill>
                          <a:schemeClr val="tx1"/>
                        </a:solidFill>
                        <a:effectLst/>
                        <a:latin typeface="Calibri"/>
                      </a:endParaRPr>
                    </a:p>
                  </a:txBody>
                  <a:tcPr marL="0" marR="0" marT="0" marB="0" anchor="ctr">
                    <a:lnL>
                      <a:noFill/>
                    </a:lnL>
                    <a:lnR>
                      <a:noFill/>
                    </a:lnR>
                    <a:lnT>
                      <a:noFill/>
                    </a:lnT>
                    <a:lnB>
                      <a:noFill/>
                    </a:lnB>
                    <a:solidFill>
                      <a:srgbClr val="FFFF00"/>
                    </a:solidFill>
                  </a:tcPr>
                </a:tc>
                <a:extLst>
                  <a:ext uri="{0D108BD9-81ED-4DB2-BD59-A6C34878D82A}">
                    <a16:rowId xmlns:a16="http://schemas.microsoft.com/office/drawing/2014/main" val="2263647195"/>
                  </a:ext>
                </a:extLst>
              </a:tr>
              <a:tr h="862965">
                <a:tc>
                  <a:txBody>
                    <a:bodyPr/>
                    <a:lstStyle/>
                    <a:p>
                      <a:pPr marL="0" algn="l" rtl="0" eaLnBrk="1" latinLnBrk="0" hangingPunct="1">
                        <a:buNone/>
                      </a:pPr>
                      <a:r>
                        <a:rPr lang="en-GB" sz="1400" b="1" kern="1200" dirty="0">
                          <a:solidFill>
                            <a:schemeClr val="tx1"/>
                          </a:solidFill>
                          <a:effectLst/>
                          <a:latin typeface="Calibri"/>
                        </a:rPr>
                        <a:t>What's assessed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Students respond to their chosen starting point from an externally set assignment paper relating to their subject title, evidencing coverage of all four assessment objectives. </a:t>
                      </a:r>
                      <a:endParaRPr lang="en-GB" sz="1400" b="1">
                        <a:solidFill>
                          <a:schemeClr val="tx1"/>
                        </a:solidFill>
                        <a:effectLst/>
                        <a:latin typeface="Calibri"/>
                      </a:endParaRPr>
                    </a:p>
                  </a:txBody>
                  <a:tcPr marL="0" marR="0" marT="0" marB="0" anchor="ctr">
                    <a:lnL>
                      <a:noFill/>
                    </a:lnL>
                    <a:lnR>
                      <a:noFill/>
                    </a:lnR>
                    <a:lnT>
                      <a:noFill/>
                    </a:lnT>
                    <a:lnB>
                      <a:noFill/>
                    </a:lnB>
                    <a:solidFill>
                      <a:srgbClr val="FFFF00"/>
                    </a:solidFill>
                  </a:tcPr>
                </a:tc>
                <a:extLst>
                  <a:ext uri="{0D108BD9-81ED-4DB2-BD59-A6C34878D82A}">
                    <a16:rowId xmlns:a16="http://schemas.microsoft.com/office/drawing/2014/main" val="1104281174"/>
                  </a:ext>
                </a:extLst>
              </a:tr>
              <a:tr h="1106424">
                <a:tc>
                  <a:txBody>
                    <a:bodyPr/>
                    <a:lstStyle/>
                    <a:p>
                      <a:pPr marL="0" algn="l" rtl="0" eaLnBrk="1" latinLnBrk="0" hangingPunct="1">
                        <a:buNone/>
                      </a:pPr>
                      <a:r>
                        <a:rPr lang="en-GB" sz="1400" b="1" kern="1200" dirty="0">
                          <a:solidFill>
                            <a:schemeClr val="tx1"/>
                          </a:solidFill>
                          <a:effectLst/>
                          <a:latin typeface="Calibri"/>
                        </a:rPr>
                        <a:t>How it's assessed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Preparatory period followed by 10 hours of supervised time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96 marks </a:t>
                      </a:r>
                      <a:endParaRPr lang="en-GB" sz="1400" b="1">
                        <a:solidFill>
                          <a:schemeClr val="tx1"/>
                        </a:solidFill>
                        <a:effectLst/>
                        <a:latin typeface="Calibri"/>
                      </a:endParaRPr>
                    </a:p>
                    <a:p>
                      <a:pPr marL="0" algn="l" rtl="0" eaLnBrk="1" latinLnBrk="0" hangingPunct="1">
                        <a:buNone/>
                      </a:pPr>
                      <a:r>
                        <a:rPr lang="en-GB" sz="1400" b="1" kern="1200" dirty="0">
                          <a:solidFill>
                            <a:schemeClr val="tx1"/>
                          </a:solidFill>
                          <a:effectLst/>
                          <a:latin typeface="Calibri"/>
                        </a:rPr>
                        <a:t>40% of GCSE </a:t>
                      </a:r>
                      <a:endParaRPr lang="en-GB" sz="1400" b="1">
                        <a:solidFill>
                          <a:schemeClr val="tx1"/>
                        </a:solidFill>
                        <a:effectLst/>
                        <a:latin typeface="Calibri"/>
                      </a:endParaRPr>
                    </a:p>
                  </a:txBody>
                  <a:tcPr marL="0" marR="0" marT="0" marB="0" anchor="ctr">
                    <a:lnL>
                      <a:noFill/>
                    </a:lnL>
                    <a:lnR>
                      <a:noFill/>
                    </a:lnR>
                    <a:lnT>
                      <a:noFill/>
                    </a:lnT>
                    <a:lnB>
                      <a:noFill/>
                    </a:lnB>
                    <a:solidFill>
                      <a:srgbClr val="FFFF00"/>
                    </a:solidFill>
                  </a:tcPr>
                </a:tc>
                <a:extLst>
                  <a:ext uri="{0D108BD9-81ED-4DB2-BD59-A6C34878D82A}">
                    <a16:rowId xmlns:a16="http://schemas.microsoft.com/office/drawing/2014/main" val="2245831497"/>
                  </a:ext>
                </a:extLst>
              </a:tr>
            </a:tbl>
          </a:graphicData>
        </a:graphic>
      </p:graphicFrame>
    </p:spTree>
    <p:extLst>
      <p:ext uri="{BB962C8B-B14F-4D97-AF65-F5344CB8AC3E}">
        <p14:creationId xmlns:p14="http://schemas.microsoft.com/office/powerpoint/2010/main" val="3870763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909FA-C817-1AA7-DD43-557A989AF0AE}"/>
              </a:ext>
            </a:extLst>
          </p:cNvPr>
          <p:cNvSpPr>
            <a:spLocks noGrp="1"/>
          </p:cNvSpPr>
          <p:nvPr>
            <p:ph type="title"/>
          </p:nvPr>
        </p:nvSpPr>
        <p:spPr>
          <a:xfrm>
            <a:off x="352425" y="555625"/>
            <a:ext cx="10515600" cy="1325563"/>
          </a:xfrm>
        </p:spPr>
        <p:txBody>
          <a:bodyPr/>
          <a:lstStyle/>
          <a:p>
            <a:r>
              <a:rPr lang="en-GB" dirty="0">
                <a:latin typeface="Impact"/>
              </a:rPr>
              <a:t>The Assessment Objectives</a:t>
            </a:r>
          </a:p>
        </p:txBody>
      </p:sp>
      <p:pic>
        <p:nvPicPr>
          <p:cNvPr id="5" name="Picture 4" descr="This may contain: the poster for an upcoming show with pink and yellow flowers on blue background, surrounded by clouds">
            <a:extLst>
              <a:ext uri="{FF2B5EF4-FFF2-40B4-BE49-F238E27FC236}">
                <a16:creationId xmlns:a16="http://schemas.microsoft.com/office/drawing/2014/main" id="{49208C63-2BD6-435D-27FE-4CDE93C4B596}"/>
              </a:ext>
            </a:extLst>
          </p:cNvPr>
          <p:cNvPicPr>
            <a:picLocks noChangeAspect="1"/>
          </p:cNvPicPr>
          <p:nvPr/>
        </p:nvPicPr>
        <p:blipFill>
          <a:blip r:embed="rId2"/>
          <a:stretch>
            <a:fillRect/>
          </a:stretch>
        </p:blipFill>
        <p:spPr>
          <a:xfrm>
            <a:off x="7372350" y="-14080"/>
            <a:ext cx="4895849" cy="6876635"/>
          </a:xfrm>
          <a:prstGeom prst="rect">
            <a:avLst/>
          </a:prstGeom>
        </p:spPr>
      </p:pic>
      <p:pic>
        <p:nvPicPr>
          <p:cNvPr id="4" name="Content Placeholder 3" descr="A white text on a white background&#10;&#10;AI-generated content may be incorrect.">
            <a:extLst>
              <a:ext uri="{FF2B5EF4-FFF2-40B4-BE49-F238E27FC236}">
                <a16:creationId xmlns:a16="http://schemas.microsoft.com/office/drawing/2014/main" id="{A1CF942E-9077-D057-9DAC-0A4EAE62D9A0}"/>
              </a:ext>
            </a:extLst>
          </p:cNvPr>
          <p:cNvPicPr>
            <a:picLocks noGrp="1" noChangeAspect="1"/>
          </p:cNvPicPr>
          <p:nvPr>
            <p:ph idx="1"/>
          </p:nvPr>
        </p:nvPicPr>
        <p:blipFill>
          <a:blip r:embed="rId3"/>
          <a:stretch>
            <a:fillRect/>
          </a:stretch>
        </p:blipFill>
        <p:spPr>
          <a:xfrm>
            <a:off x="352425" y="1892952"/>
            <a:ext cx="8924925" cy="4035709"/>
          </a:xfrm>
          <a:prstGeom prst="rect">
            <a:avLst/>
          </a:prstGeom>
        </p:spPr>
      </p:pic>
    </p:spTree>
    <p:extLst>
      <p:ext uri="{BB962C8B-B14F-4D97-AF65-F5344CB8AC3E}">
        <p14:creationId xmlns:p14="http://schemas.microsoft.com/office/powerpoint/2010/main" val="1108560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E4F64-2D49-A372-8ECD-82690CEBBCD8}"/>
              </a:ext>
            </a:extLst>
          </p:cNvPr>
          <p:cNvSpPr>
            <a:spLocks noGrp="1"/>
          </p:cNvSpPr>
          <p:nvPr>
            <p:ph type="title"/>
          </p:nvPr>
        </p:nvSpPr>
        <p:spPr>
          <a:xfrm>
            <a:off x="219075" y="384175"/>
            <a:ext cx="10515600" cy="1325563"/>
          </a:xfrm>
        </p:spPr>
        <p:txBody>
          <a:bodyPr>
            <a:normAutofit/>
          </a:bodyPr>
          <a:lstStyle/>
          <a:p>
            <a:r>
              <a:rPr lang="en-GB" sz="5400" dirty="0">
                <a:latin typeface="Impact"/>
              </a:rPr>
              <a:t>Expectations</a:t>
            </a:r>
          </a:p>
        </p:txBody>
      </p:sp>
      <p:pic>
        <p:nvPicPr>
          <p:cNvPr id="4" name="Picture 3" descr="A white rectangular sign with black text&#10;&#10;AI-generated content may be incorrect.">
            <a:extLst>
              <a:ext uri="{FF2B5EF4-FFF2-40B4-BE49-F238E27FC236}">
                <a16:creationId xmlns:a16="http://schemas.microsoft.com/office/drawing/2014/main" id="{B31DF822-934A-B572-74A2-C5B9DE2EEB06}"/>
              </a:ext>
            </a:extLst>
          </p:cNvPr>
          <p:cNvPicPr>
            <a:picLocks noChangeAspect="1"/>
          </p:cNvPicPr>
          <p:nvPr/>
        </p:nvPicPr>
        <p:blipFill>
          <a:blip r:embed="rId2"/>
          <a:stretch>
            <a:fillRect/>
          </a:stretch>
        </p:blipFill>
        <p:spPr>
          <a:xfrm>
            <a:off x="219075" y="1640936"/>
            <a:ext cx="7924800" cy="2614103"/>
          </a:xfrm>
          <a:prstGeom prst="rect">
            <a:avLst/>
          </a:prstGeom>
        </p:spPr>
      </p:pic>
      <p:sp>
        <p:nvSpPr>
          <p:cNvPr id="5" name="TextBox 4">
            <a:extLst>
              <a:ext uri="{FF2B5EF4-FFF2-40B4-BE49-F238E27FC236}">
                <a16:creationId xmlns:a16="http://schemas.microsoft.com/office/drawing/2014/main" id="{81F95323-0899-1F2C-697C-84BD9E4F70F5}"/>
              </a:ext>
            </a:extLst>
          </p:cNvPr>
          <p:cNvSpPr txBox="1"/>
          <p:nvPr/>
        </p:nvSpPr>
        <p:spPr>
          <a:xfrm>
            <a:off x="223156" y="4257675"/>
            <a:ext cx="8545285"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t>There is an emphasis on recording ideas and this will be through writing, drawing and taking photographs.</a:t>
            </a:r>
            <a:endParaRPr lang="en-US" sz="2000"/>
          </a:p>
          <a:p>
            <a:endParaRPr lang="en-GB" sz="2000" dirty="0"/>
          </a:p>
          <a:p>
            <a:r>
              <a:rPr lang="en-GB" sz="2000" dirty="0">
                <a:highlight>
                  <a:srgbClr val="FFFF00"/>
                </a:highlight>
              </a:rPr>
              <a:t>STUDENTS WILL NEED TO WORK AT HOME!</a:t>
            </a:r>
          </a:p>
        </p:txBody>
      </p:sp>
      <p:pic>
        <p:nvPicPr>
          <p:cNvPr id="7" name="Picture 6" descr="This may contain: a black and white photo of a man walking past a storefront with the word manchester on it">
            <a:extLst>
              <a:ext uri="{FF2B5EF4-FFF2-40B4-BE49-F238E27FC236}">
                <a16:creationId xmlns:a16="http://schemas.microsoft.com/office/drawing/2014/main" id="{DEFAD485-D135-8B09-D49C-A47DB1F4139B}"/>
              </a:ext>
            </a:extLst>
          </p:cNvPr>
          <p:cNvPicPr>
            <a:picLocks noChangeAspect="1"/>
          </p:cNvPicPr>
          <p:nvPr/>
        </p:nvPicPr>
        <p:blipFill>
          <a:blip r:embed="rId3"/>
          <a:stretch>
            <a:fillRect/>
          </a:stretch>
        </p:blipFill>
        <p:spPr>
          <a:xfrm>
            <a:off x="8258175" y="0"/>
            <a:ext cx="4457700" cy="6858000"/>
          </a:xfrm>
          <a:prstGeom prst="rect">
            <a:avLst/>
          </a:prstGeom>
        </p:spPr>
      </p:pic>
    </p:spTree>
    <p:extLst>
      <p:ext uri="{BB962C8B-B14F-4D97-AF65-F5344CB8AC3E}">
        <p14:creationId xmlns:p14="http://schemas.microsoft.com/office/powerpoint/2010/main" val="3185259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558</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Impact</vt:lpstr>
      <vt:lpstr>office theme</vt:lpstr>
      <vt:lpstr>OCR  GRAPHIC COMMUNICATION GCSE</vt:lpstr>
      <vt:lpstr>What is Graphic Communication?</vt:lpstr>
      <vt:lpstr>Progression Opportunities</vt:lpstr>
      <vt:lpstr>How is the course structured?</vt:lpstr>
      <vt:lpstr>How the pupils will be assessed:</vt:lpstr>
      <vt:lpstr>The Assessment Objectives</vt:lpstr>
      <vt:lpstr>Expectations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OCR  GRAPHIC COMMUNICATION GCSE</dc:title>
  <dc:creator>Danielle Chester</dc:creator>
  <cp:lastModifiedBy>Danielle Chester</cp:lastModifiedBy>
  <cp:revision>155</cp:revision>
  <dcterms:created xsi:type="dcterms:W3CDTF">2025-09-23T15:33:06Z</dcterms:created>
  <dcterms:modified xsi:type="dcterms:W3CDTF">2025-09-23T16:09:31Z</dcterms:modified>
</cp:coreProperties>
</file>