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82" r:id="rId4"/>
    <p:sldId id="283" r:id="rId5"/>
    <p:sldId id="272" r:id="rId6"/>
    <p:sldId id="278" r:id="rId7"/>
    <p:sldId id="279" r:id="rId8"/>
    <p:sldId id="280" r:id="rId9"/>
    <p:sldId id="275" r:id="rId10"/>
    <p:sldId id="276" r:id="rId11"/>
    <p:sldId id="285" r:id="rId12"/>
    <p:sldId id="286" r:id="rId13"/>
    <p:sldId id="287" r:id="rId14"/>
    <p:sldId id="288" r:id="rId15"/>
    <p:sldId id="289" r:id="rId16"/>
    <p:sldId id="274" r:id="rId17"/>
    <p:sldId id="277" r:id="rId18"/>
    <p:sldId id="28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959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580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689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08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843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0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1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23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54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40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14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65233-844C-4DBB-933F-A71DFF14A237}" type="datetimeFigureOut">
              <a:rPr lang="en-GB" smtClean="0"/>
              <a:t>04/02/2025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AE520-8976-4C99-9AE6-58B8504D7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82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0MlOuOPjfU" TargetMode="External"/><Relationship Id="rId6" Type="http://schemas.openxmlformats.org/officeDocument/2006/relationships/image" Target="../media/image2.png"/><Relationship Id="rId5" Type="http://schemas.openxmlformats.org/officeDocument/2006/relationships/hyperlink" Target="https://www.youtube.com/watch?v=c0MlOuOPjfU&amp;safe=active" TargetMode="Externa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38"/>
            <a:ext cx="12192000" cy="341046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5989" y="3527508"/>
            <a:ext cx="114835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i="1" dirty="0">
                <a:solidFill>
                  <a:srgbClr val="1B4F20"/>
                </a:solidFill>
                <a:latin typeface="Candara" panose="020E0502030303020204" pitchFamily="34" charset="0"/>
              </a:rPr>
              <a:t>Y9 OPTIONS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345990" y="5293217"/>
            <a:ext cx="11483544" cy="734096"/>
          </a:xfrm>
        </p:spPr>
        <p:txBody>
          <a:bodyPr>
            <a:noAutofit/>
          </a:bodyPr>
          <a:lstStyle/>
          <a:p>
            <a:pPr algn="ctr"/>
            <a:r>
              <a:rPr lang="en-GB" sz="5400" dirty="0">
                <a:solidFill>
                  <a:srgbClr val="1B4F20"/>
                </a:solidFill>
                <a:latin typeface="Candara" panose="020E0502030303020204" pitchFamily="34" charset="0"/>
              </a:rPr>
              <a:t>GCSE Spanish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181232"/>
            <a:ext cx="12183761" cy="6697362"/>
            <a:chOff x="0" y="181232"/>
            <a:chExt cx="12183761" cy="6697362"/>
          </a:xfrm>
        </p:grpSpPr>
        <p:sp>
          <p:nvSpPr>
            <p:cNvPr id="5" name="Rectangle 4"/>
            <p:cNvSpPr/>
            <p:nvPr/>
          </p:nvSpPr>
          <p:spPr>
            <a:xfrm>
              <a:off x="172994" y="181232"/>
              <a:ext cx="11837773" cy="6507892"/>
            </a:xfrm>
            <a:prstGeom prst="rect">
              <a:avLst/>
            </a:prstGeom>
            <a:noFill/>
            <a:ln w="355600">
              <a:solidFill>
                <a:srgbClr val="EFC3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080" y="3483570"/>
            <a:ext cx="2738132" cy="1685004"/>
          </a:xfrm>
          <a:prstGeom prst="rect">
            <a:avLst/>
          </a:prstGeom>
        </p:spPr>
      </p:pic>
      <p:pic>
        <p:nvPicPr>
          <p:cNvPr id="1028" name="Picture 4" descr="Edexcel - Association for Language Learning">
            <a:extLst>
              <a:ext uri="{FF2B5EF4-FFF2-40B4-BE49-F238E27FC236}">
                <a16:creationId xmlns:a16="http://schemas.microsoft.com/office/drawing/2014/main" id="{F5355725-B5D9-48D5-B107-3BD6311E7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1851" y="3459825"/>
            <a:ext cx="3302851" cy="2064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18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54874" y="1898992"/>
            <a:ext cx="10515600" cy="4823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Language GCSEs have </a:t>
            </a:r>
            <a:r>
              <a:rPr lang="en-GB" sz="2000" b="1" i="1" dirty="0">
                <a:latin typeface="Arial"/>
                <a:ea typeface="Arial"/>
                <a:cs typeface="Arial"/>
                <a:sym typeface="Arial"/>
              </a:rPr>
              <a:t>tiered entry</a:t>
            </a: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 - this means there are two different exams. One is called Foundation and the other is called Higher.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The Foundation exam is easier, but the highest grade you can achieve is a 5.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The Higher exam is more difficult, but you can achieve up to a 9.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Decisions on which tier students should take will occur during the early part of Year 11.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There are 4 different papers to take (each worth 25% of your grade), all exams take place during Year 11: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Paper 1 - Listening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Paper 2 - Speaking (takes place during April-May of Year 11) 1:1 with teacher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Paper 3 - Reading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dirty="0">
                <a:latin typeface="Arial"/>
                <a:ea typeface="Arial"/>
                <a:cs typeface="Arial"/>
                <a:sym typeface="Arial"/>
              </a:rPr>
              <a:t>Paper 4 - Writing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54874" y="862077"/>
            <a:ext cx="45047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How you will be assessed: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4152" y="466050"/>
            <a:ext cx="2738132" cy="1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773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4529" y="505217"/>
            <a:ext cx="1103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Assessment: Foundation Tier (Grades 1-5)</a:t>
            </a:r>
            <a:br>
              <a:rPr lang="en-US" sz="4000" dirty="0"/>
            </a:br>
            <a:r>
              <a:rPr lang="en-US" sz="4000" dirty="0"/>
              <a:t> 		       Higher Tier (Grades 4-9)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Listening (25%) Written exam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30/40 mins + 5 mins reading time </a:t>
            </a:r>
          </a:p>
          <a:p>
            <a:pPr marL="0" indent="0">
              <a:buNone/>
            </a:pPr>
            <a:r>
              <a:rPr lang="en-GB" dirty="0"/>
              <a:t>40/50 marks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Section A Listening Tasks</a:t>
            </a:r>
          </a:p>
          <a:p>
            <a:pPr marL="0" indent="0">
              <a:buNone/>
            </a:pPr>
            <a:r>
              <a:rPr lang="en-GB" dirty="0"/>
              <a:t>Section B Dictation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305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4529" y="505217"/>
            <a:ext cx="1103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Assessment: Foundation Tier (Grades 1-5)</a:t>
            </a:r>
            <a:br>
              <a:rPr lang="en-US" dirty="0"/>
            </a:br>
            <a:r>
              <a:rPr lang="en-US" dirty="0"/>
              <a:t> 		        Higher Tier (Grades 4-9)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Speaking (25%) Oral exam </a:t>
            </a:r>
            <a:endParaRPr lang="en-US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7-9/10-12 mins + 12 mins preparation time</a:t>
            </a:r>
          </a:p>
          <a:p>
            <a:pPr marL="0" indent="0">
              <a:buNone/>
            </a:pPr>
            <a:r>
              <a:rPr lang="en-GB" dirty="0"/>
              <a:t>60 marks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Part 1 – Read Aloud</a:t>
            </a:r>
          </a:p>
          <a:p>
            <a:pPr marL="0" indent="0">
              <a:buNone/>
            </a:pPr>
            <a:r>
              <a:rPr lang="en-GB" dirty="0"/>
              <a:t>Part 2 – Role Play</a:t>
            </a:r>
          </a:p>
          <a:p>
            <a:pPr marL="0" indent="0">
              <a:buNone/>
            </a:pPr>
            <a:r>
              <a:rPr lang="en-GB" dirty="0"/>
              <a:t>Part 3 – Picture Task with General Conversation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858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4529" y="505217"/>
            <a:ext cx="1103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8524"/>
            <a:ext cx="10515600" cy="1325563"/>
          </a:xfrm>
        </p:spPr>
        <p:txBody>
          <a:bodyPr/>
          <a:lstStyle/>
          <a:p>
            <a:r>
              <a:rPr lang="en-US" dirty="0"/>
              <a:t>Assessment: Foundation Tier (Grades 1-5)</a:t>
            </a:r>
            <a:br>
              <a:rPr lang="en-US" dirty="0"/>
            </a:br>
            <a:r>
              <a:rPr lang="en-US" dirty="0"/>
              <a:t> 		        Higher Tier (Grades 4-9)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Reading (25%) Written exam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45/60 mins </a:t>
            </a:r>
          </a:p>
          <a:p>
            <a:pPr marL="0" indent="0">
              <a:buNone/>
            </a:pPr>
            <a:r>
              <a:rPr lang="en-GB" dirty="0"/>
              <a:t>60 marks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Section A Reading and Understanding</a:t>
            </a:r>
          </a:p>
          <a:p>
            <a:pPr marL="0" indent="0">
              <a:buNone/>
            </a:pPr>
            <a:r>
              <a:rPr lang="en-GB" dirty="0"/>
              <a:t>Section B Translation </a:t>
            </a:r>
            <a:r>
              <a:rPr lang="en-GB"/>
              <a:t>into English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087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4529" y="505217"/>
            <a:ext cx="1103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Assessment: Foundation Tier (Grades 1-5)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4080" y="150084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Writing (25%) 1 hour</a:t>
            </a:r>
          </a:p>
          <a:p>
            <a:pPr marL="0" indent="0">
              <a:buNone/>
            </a:pPr>
            <a:r>
              <a:rPr lang="en-GB" dirty="0"/>
              <a:t>50 marks</a:t>
            </a:r>
          </a:p>
          <a:p>
            <a:pPr marL="0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Question 1 Produce 4 sentences in response to a photo </a:t>
            </a:r>
          </a:p>
          <a:p>
            <a:pPr marL="457200" lvl="1" indent="0">
              <a:buNone/>
            </a:pPr>
            <a:r>
              <a:rPr lang="en-GB" dirty="0"/>
              <a:t>(8 marks)</a:t>
            </a:r>
          </a:p>
          <a:p>
            <a:pPr marL="457200" lvl="1" indent="0">
              <a:buNone/>
            </a:pPr>
            <a:r>
              <a:rPr lang="en-GB" dirty="0"/>
              <a:t>Question 2 Write approx. 40 words in response to 4 bullet points </a:t>
            </a:r>
          </a:p>
          <a:p>
            <a:pPr marL="457200" lvl="1" indent="0">
              <a:buNone/>
            </a:pPr>
            <a:r>
              <a:rPr lang="en-GB" dirty="0"/>
              <a:t>(16 marks)</a:t>
            </a:r>
          </a:p>
          <a:p>
            <a:pPr marL="457200" lvl="1" indent="0">
              <a:buNone/>
            </a:pPr>
            <a:r>
              <a:rPr lang="en-GB" dirty="0"/>
              <a:t>Question 3 Translation from English to Spanish (min. 35 words) </a:t>
            </a:r>
          </a:p>
          <a:p>
            <a:pPr marL="457200" lvl="1" indent="0">
              <a:buNone/>
            </a:pPr>
            <a:r>
              <a:rPr lang="en-GB" dirty="0"/>
              <a:t>(10 marks) </a:t>
            </a:r>
          </a:p>
          <a:p>
            <a:pPr marL="457200" lvl="1" indent="0">
              <a:buNone/>
            </a:pPr>
            <a:r>
              <a:rPr lang="en-GB" dirty="0"/>
              <a:t>Question 4 Write approx. 90 words in response to 4 bullet points, choice of 2 (16 marks)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834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4529" y="505217"/>
            <a:ext cx="1103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Assessment: Higher Tier (Grades 4-9)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Writing (25%) 1 hour 15 mins</a:t>
            </a:r>
          </a:p>
          <a:p>
            <a:pPr marL="0" indent="0">
              <a:buNone/>
            </a:pPr>
            <a:r>
              <a:rPr lang="en-GB" dirty="0"/>
              <a:t>60 marks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Question 1 Write approx. 90 words in response to 4 bullet points, choice of 2 (16 marks) </a:t>
            </a:r>
          </a:p>
          <a:p>
            <a:pPr marL="457200" lvl="1" indent="0">
              <a:buNone/>
            </a:pPr>
            <a:r>
              <a:rPr lang="en-GB" dirty="0"/>
              <a:t>Question 2 Write approx. 150 words in response to 2 bullet points, choice of 2 (32 marks) </a:t>
            </a:r>
          </a:p>
          <a:p>
            <a:pPr marL="457200" lvl="1" indent="0">
              <a:buNone/>
            </a:pPr>
            <a:r>
              <a:rPr lang="en-GB" dirty="0"/>
              <a:t>Question 3 Translation from English to Spanish (min. 50 words) (12</a:t>
            </a:r>
          </a:p>
        </p:txBody>
      </p:sp>
    </p:spTree>
    <p:extLst>
      <p:ext uri="{BB962C8B-B14F-4D97-AF65-F5344CB8AC3E}">
        <p14:creationId xmlns:p14="http://schemas.microsoft.com/office/powerpoint/2010/main" val="897385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97565" y="2007094"/>
            <a:ext cx="11887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Translation (for governments, businesses, publishers &amp; more!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Journalism &amp; The media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Marketing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Law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The Police (especially detective work)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Sales executives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Engineering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Tourism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Transport &amp; Logistics industries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Teaching</a:t>
            </a:r>
          </a:p>
          <a:p>
            <a:pPr marL="457200" lvl="0" indent="-342900" algn="just">
              <a:buSzPts val="1800"/>
              <a:buFont typeface="Arial"/>
              <a:buChar char="•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Hospitality &amp; catering industries.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9817" y="1069799"/>
            <a:ext cx="108039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A language is beneficial to any career, however these are some of the most common careers language graduates go into:</a:t>
            </a:r>
          </a:p>
        </p:txBody>
      </p:sp>
      <p:sp>
        <p:nvSpPr>
          <p:cNvPr id="7" name="Rectangle 6"/>
          <p:cNvSpPr/>
          <p:nvPr/>
        </p:nvSpPr>
        <p:spPr>
          <a:xfrm>
            <a:off x="593529" y="452057"/>
            <a:ext cx="2091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Careers: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2053" y="3807660"/>
            <a:ext cx="2738132" cy="1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778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10" name="Picture 6" descr="If you talk to a man in a language he understands, that goes to his head.  If you talk to him in HIS language, that goes … | Language, Nelson mandela,  Language work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06" y="836023"/>
            <a:ext cx="10856234" cy="5340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6013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10" name="c0MlOuOPjfU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805880" y="2054360"/>
            <a:ext cx="4572000" cy="25717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95251" y="514769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685800"/>
            <a:r>
              <a:rPr lang="en-GB" dirty="0">
                <a:solidFill>
                  <a:srgbClr val="EBEBEB">
                    <a:lumMod val="10000"/>
                  </a:srgbClr>
                </a:solidFill>
                <a:latin typeface="Century Gothic" panose="020B0502020202020204"/>
                <a:hlinkClick r:id="rId5"/>
              </a:rPr>
              <a:t>https://www.youtube.com/watch?v=c0MlOuOPjfU&amp;safe=active</a:t>
            </a:r>
            <a:endParaRPr lang="en-GB" dirty="0">
              <a:solidFill>
                <a:srgbClr val="EBEBEB">
                  <a:lumMod val="10000"/>
                </a:srgbClr>
              </a:solidFill>
              <a:latin typeface="Century Gothic" panose="020B0502020202020204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72636" y="458804"/>
            <a:ext cx="2409648" cy="141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13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9716" y="1207291"/>
            <a:ext cx="10515600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Studying any language is a vital asset in the modern world.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 dirty="0">
              <a:latin typeface="Arial"/>
              <a:ea typeface="Arial"/>
              <a:cs typeface="Arial"/>
              <a:sym typeface="Arial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Every industry is desperate for graduates who have the skills and qualities that learning a language grants you. 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 dirty="0"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74% of employers are looking for school-leavers with language skills.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employers do not require complete fluency. They want conversational ability, which will give a good impression, help to build relationships and make new contacts). </a:t>
            </a:r>
            <a:endParaRPr lang="en-GB" sz="24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 dirty="0">
              <a:latin typeface="Arial"/>
              <a:ea typeface="Arial"/>
              <a:cs typeface="Arial"/>
              <a:sym typeface="Arial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Having a second language will set you apart from other job seekers, as well as potentially increasing your salary by up to 20%!!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 dirty="0">
              <a:latin typeface="Arial"/>
              <a:cs typeface="Arial"/>
              <a:sym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9716" y="531816"/>
            <a:ext cx="55562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u="sng" dirty="0"/>
              <a:t>Why GCSE Spanish?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2636" y="563952"/>
            <a:ext cx="2409648" cy="141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73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0964" y="1484182"/>
            <a:ext cx="10515600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 dirty="0">
              <a:latin typeface="Arial"/>
              <a:cs typeface="Arial"/>
              <a:sym typeface="Arial"/>
            </a:endParaRPr>
          </a:p>
          <a:p>
            <a:pPr>
              <a:buFontTx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Our planet has over 6 billion people who speak between 6000 and 7000 different languages. </a:t>
            </a:r>
          </a:p>
          <a:p>
            <a:pPr>
              <a:buFontTx/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Only 6% of the world’s population are native English speakers. </a:t>
            </a:r>
          </a:p>
          <a:p>
            <a:pPr>
              <a:buFontTx/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75% of the world’s population speak no English at all!</a:t>
            </a:r>
          </a:p>
          <a:p>
            <a:pPr>
              <a:buFontTx/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As well as learning the language itself you will learn about the wider Spanish-speaking cultures and nuances to enable you to increase your understanding of the world we live in.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61703" y="766680"/>
            <a:ext cx="55562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u="sng" dirty="0"/>
              <a:t>Why GCSE Spanish?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7146" y="497514"/>
            <a:ext cx="2409648" cy="141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7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4529" y="1583503"/>
            <a:ext cx="10515600" cy="4823328"/>
          </a:xfrm>
        </p:spPr>
        <p:txBody>
          <a:bodyPr/>
          <a:lstStyle/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Some universities now require a language GCSE for certain degree courses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English, History and Law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 GCSE in a language </a:t>
            </a: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help you get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into university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You will need a GCSE in a language to be awarded the English Baccalaureate (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Ebacc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1703" y="766680"/>
            <a:ext cx="55562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u="sng" dirty="0"/>
              <a:t>Why GCSE Spanish?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2636" y="458804"/>
            <a:ext cx="2409648" cy="141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56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u="sng" dirty="0">
                <a:latin typeface="Calibri" panose="020F0502020204030204" pitchFamily="34" charset="0"/>
                <a:cs typeface="Calibri" panose="020F0502020204030204" pitchFamily="34" charset="0"/>
              </a:rPr>
              <a:t>What is involved in GCSE Spanish?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1997839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The content of Spanish GCSE is split across 3 key themes:</a:t>
            </a:r>
          </a:p>
          <a:p>
            <a:pPr lvl="0" algn="just">
              <a:buClr>
                <a:schemeClr val="dk1"/>
              </a:buClr>
              <a:buSzPts val="1100"/>
            </a:pPr>
            <a:endParaRPr lang="en-GB" sz="2400" dirty="0"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Theme 1 - Identity and Culture</a:t>
            </a:r>
          </a:p>
          <a:p>
            <a:pPr lvl="0" algn="just"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Theme 2 - Local, International and Global Areas of interest</a:t>
            </a:r>
          </a:p>
          <a:p>
            <a:pPr lvl="0" algn="just"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Theme 3 - Current and future study and employment</a:t>
            </a:r>
          </a:p>
          <a:p>
            <a:pPr lvl="0" algn="just">
              <a:buClr>
                <a:schemeClr val="dk1"/>
              </a:buClr>
              <a:buSzPts val="1100"/>
            </a:pPr>
            <a:endParaRPr lang="en-GB" sz="2400" dirty="0">
              <a:latin typeface="Arial"/>
              <a:ea typeface="Arial"/>
              <a:cs typeface="Arial"/>
              <a:sym typeface="Arial"/>
            </a:endParaRPr>
          </a:p>
          <a:p>
            <a:pPr lvl="0" algn="just"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All three of these themes directly build and relate to what you have been studying so far over the last three years.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469" y="511133"/>
            <a:ext cx="2738132" cy="1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839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096" y="365125"/>
            <a:ext cx="10562704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GCSE Spanish</a:t>
            </a:r>
            <a:br>
              <a:rPr lang="en-US" sz="3600" dirty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92D9AA-BFFA-492C-8E78-F0BECBFF8933}"/>
              </a:ext>
            </a:extLst>
          </p:cNvPr>
          <p:cNvSpPr txBox="1"/>
          <p:nvPr/>
        </p:nvSpPr>
        <p:spPr>
          <a:xfrm>
            <a:off x="791096" y="1346152"/>
            <a:ext cx="7340587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Theme 1 – Identity and Culture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1: Me, my family and friends - Relationships with family and friends - Marriage/partnership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2: Technology in everyday life - Social media - Mobile technology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3: Free-time activities - Music - Food and eating out - Cinema and TV – Sport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4: Customs and festivals in Spanish speaking countries/communities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7660" y="607435"/>
            <a:ext cx="2738132" cy="1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134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064" y="1052114"/>
            <a:ext cx="2780211" cy="630032"/>
          </a:xfrm>
        </p:spPr>
        <p:txBody>
          <a:bodyPr>
            <a:no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GCSE Spanish</a:t>
            </a:r>
            <a:b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92D9AA-BFFA-492C-8E78-F0BECBFF8933}"/>
              </a:ext>
            </a:extLst>
          </p:cNvPr>
          <p:cNvSpPr txBox="1"/>
          <p:nvPr/>
        </p:nvSpPr>
        <p:spPr>
          <a:xfrm>
            <a:off x="594529" y="1520927"/>
            <a:ext cx="916794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Theme 2 – Local, national, international and 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global areas of interest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1: Home, town, neighbourhood and region 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2: Social issues - Charity/voluntary work - Healthy/unhealthy living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3: Global issues - The environment - Poverty/homelessness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4: Travel and tourism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981" y="510285"/>
            <a:ext cx="2738132" cy="1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517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590" y="365125"/>
            <a:ext cx="10400210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GCSE Spanish</a:t>
            </a:r>
            <a:b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E3EBFC-6D11-4C6B-970D-899DE73CAAD6}"/>
              </a:ext>
            </a:extLst>
          </p:cNvPr>
          <p:cNvSpPr txBox="1"/>
          <p:nvPr/>
        </p:nvSpPr>
        <p:spPr>
          <a:xfrm>
            <a:off x="953590" y="1837426"/>
            <a:ext cx="90003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Theme 3 – Current and future study and employment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1: My studies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2: Life at school/college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3: Education post-16</a:t>
            </a:r>
          </a:p>
          <a:p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Topic 4: Jobs, career choices and ambitions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4152" y="492369"/>
            <a:ext cx="2738132" cy="1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19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11" name="Group 10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12" name="Rectangle 11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206" y="791589"/>
            <a:ext cx="5683344" cy="102414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+mn-lt"/>
                <a:cs typeface="Calibri" panose="020F0502020204030204" pitchFamily="34" charset="0"/>
              </a:rPr>
              <a:t>Who this course will suit:</a:t>
            </a:r>
            <a:br>
              <a:rPr lang="en-US" sz="3200" dirty="0">
                <a:latin typeface="+mn-lt"/>
                <a:cs typeface="Calibri" panose="020F0502020204030204" pitchFamily="34" charset="0"/>
              </a:rPr>
            </a:br>
            <a:endParaRPr lang="en-US" sz="32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53635"/>
            <a:ext cx="10515600" cy="48233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65205" y="2267913"/>
            <a:ext cx="10359845" cy="3878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Those who are curious and like to learn new words and learn about new cultures (21 countries have Spanish as an official language and around 450 million people speak it!)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 dirty="0">
              <a:latin typeface="Arial"/>
              <a:ea typeface="Arial"/>
              <a:cs typeface="Arial"/>
              <a:sym typeface="Arial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dirty="0">
                <a:latin typeface="Arial"/>
                <a:ea typeface="Arial"/>
                <a:cs typeface="Arial"/>
                <a:sym typeface="Arial"/>
              </a:rPr>
              <a:t>You will need to be independent, as you will need to learn vocabulary each week and develop your language skills outside of the classroom!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2400" dirty="0">
              <a:latin typeface="Arial"/>
              <a:ea typeface="Arial"/>
              <a:cs typeface="Arial"/>
              <a:sym typeface="Arial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2400" b="1" i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Remember Spanish is the 2</a:t>
            </a:r>
            <a:r>
              <a:rPr lang="en-GB" sz="2400" b="1" i="1" baseline="30000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GB" sz="2400" b="1" i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most spoken language in the world, after Mandarin Chinese.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4152" y="465717"/>
            <a:ext cx="2738132" cy="168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115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1193</Words>
  <Application>Microsoft Office PowerPoint</Application>
  <PresentationFormat>Widescreen</PresentationFormat>
  <Paragraphs>197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Candara</vt:lpstr>
      <vt:lpstr>Century Gothic</vt:lpstr>
      <vt:lpstr>Comic Sans MS</vt:lpstr>
      <vt:lpstr>Office Theme</vt:lpstr>
      <vt:lpstr>PowerPoint Presentation</vt:lpstr>
      <vt:lpstr> </vt:lpstr>
      <vt:lpstr> </vt:lpstr>
      <vt:lpstr> </vt:lpstr>
      <vt:lpstr>What is involved in GCSE Spanish?</vt:lpstr>
      <vt:lpstr>GCSE Spanish </vt:lpstr>
      <vt:lpstr>GCSE Spanish  </vt:lpstr>
      <vt:lpstr>GCSE Spanish </vt:lpstr>
      <vt:lpstr>Who this course will suit: </vt:lpstr>
      <vt:lpstr> </vt:lpstr>
      <vt:lpstr>Assessment: Foundation Tier (Grades 1-5)           Higher Tier (Grades 4-9)</vt:lpstr>
      <vt:lpstr>Assessment: Foundation Tier (Grades 1-5)            Higher Tier (Grades 4-9)</vt:lpstr>
      <vt:lpstr>Assessment: Foundation Tier (Grades 1-5)            Higher Tier (Grades 4-9)</vt:lpstr>
      <vt:lpstr>Assessment: Foundation Tier (Grades 1-5) </vt:lpstr>
      <vt:lpstr>Assessment: Higher Tier (Grades 4-9) </vt:lpstr>
      <vt:lpstr> </vt:lpstr>
      <vt:lpstr> </vt:lpstr>
      <vt:lpstr> </vt:lpstr>
    </vt:vector>
  </TitlesOfParts>
  <Company>CYA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Ottewell</dc:creator>
  <cp:lastModifiedBy>Lucy Snowden</cp:lastModifiedBy>
  <cp:revision>90</cp:revision>
  <dcterms:created xsi:type="dcterms:W3CDTF">2017-03-16T10:05:27Z</dcterms:created>
  <dcterms:modified xsi:type="dcterms:W3CDTF">2025-02-04T09:58:30Z</dcterms:modified>
</cp:coreProperties>
</file>