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2" r:id="rId4"/>
  </p:sldMasterIdLst>
  <p:sldIdLst>
    <p:sldId id="295" r:id="rId5"/>
    <p:sldId id="271" r:id="rId6"/>
    <p:sldId id="257" r:id="rId7"/>
    <p:sldId id="259" r:id="rId8"/>
    <p:sldId id="263" r:id="rId9"/>
    <p:sldId id="277" r:id="rId10"/>
    <p:sldId id="278" r:id="rId11"/>
    <p:sldId id="291" r:id="rId12"/>
    <p:sldId id="292" r:id="rId13"/>
    <p:sldId id="290" r:id="rId14"/>
    <p:sldId id="296" r:id="rId15"/>
    <p:sldId id="293" r:id="rId16"/>
    <p:sldId id="294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712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9/26/2025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755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763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437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624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9/26/2025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393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058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764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786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9/26/2025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080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339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890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arxmaths.uk/teacher/dashboard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orbettmaths.com/wp-content/uploads/2021/12/Edexcel-Higher-Checklist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Claire.mirmolavi@cyac.org.uk" TargetMode="External"/><Relationship Id="rId2" Type="http://schemas.openxmlformats.org/officeDocument/2006/relationships/hyperlink" Target="mailto:Cheryl.Marshallsay@cyac.org.uk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mailto:Gemma.Chisnall@cyac.org.uk" TargetMode="External"/><Relationship Id="rId4" Type="http://schemas.openxmlformats.org/officeDocument/2006/relationships/hyperlink" Target="mailto:George.frame@cayac.org.uk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-8238"/>
            <a:ext cx="12192000" cy="6886832"/>
            <a:chOff x="0" y="-8238"/>
            <a:chExt cx="12192000" cy="6886832"/>
          </a:xfrm>
        </p:grpSpPr>
        <p:pic>
          <p:nvPicPr>
            <p:cNvPr id="6" name="Picture 5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8238"/>
              <a:ext cx="12192000" cy="3410465"/>
            </a:xfrm>
            <a:prstGeom prst="rect">
              <a:avLst/>
            </a:prstGeom>
          </p:spPr>
        </p:pic>
        <p:grpSp>
          <p:nvGrpSpPr>
            <p:cNvPr id="7" name="Group 6"/>
            <p:cNvGrpSpPr/>
            <p:nvPr/>
          </p:nvGrpSpPr>
          <p:grpSpPr>
            <a:xfrm>
              <a:off x="0" y="181232"/>
              <a:ext cx="12183761" cy="6697362"/>
              <a:chOff x="0" y="181232"/>
              <a:chExt cx="12183761" cy="6697362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172994" y="181232"/>
                <a:ext cx="11837773" cy="6507892"/>
              </a:xfrm>
              <a:prstGeom prst="rect">
                <a:avLst/>
              </a:prstGeom>
              <a:noFill/>
              <a:ln w="355600">
                <a:solidFill>
                  <a:srgbClr val="EFC3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0" y="6478484"/>
                <a:ext cx="1218376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rgbClr val="1B4F20"/>
                    </a:solidFill>
                    <a:latin typeface="Candara" panose="020E0502030303020204" pitchFamily="34" charset="0"/>
                  </a:rPr>
                  <a:t>Join us on our journey….</a:t>
                </a: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2499" y="3914296"/>
            <a:ext cx="7766936" cy="1646302"/>
          </a:xfrm>
        </p:spPr>
        <p:txBody>
          <a:bodyPr>
            <a:normAutofit fontScale="90000"/>
          </a:bodyPr>
          <a:lstStyle/>
          <a:p>
            <a:r>
              <a:rPr lang="en-GB" sz="9600" b="1" dirty="0"/>
              <a:t>Mathematics</a:t>
            </a:r>
            <a:br>
              <a:rPr lang="en-GB" sz="9600" b="1" dirty="0"/>
            </a:br>
            <a:r>
              <a:rPr lang="en-GB" sz="4800" dirty="0"/>
              <a:t>at Caistor Yarborough Academy</a:t>
            </a:r>
          </a:p>
        </p:txBody>
      </p:sp>
    </p:spTree>
    <p:extLst>
      <p:ext uri="{BB962C8B-B14F-4D97-AF65-F5344CB8AC3E}">
        <p14:creationId xmlns:p14="http://schemas.microsoft.com/office/powerpoint/2010/main" val="519232470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20708"/>
            <a:ext cx="12183761" cy="6857886"/>
            <a:chOff x="0" y="20708"/>
            <a:chExt cx="12183761" cy="6857886"/>
          </a:xfrm>
        </p:grpSpPr>
        <p:grpSp>
          <p:nvGrpSpPr>
            <p:cNvPr id="5" name="Group 4"/>
            <p:cNvGrpSpPr/>
            <p:nvPr/>
          </p:nvGrpSpPr>
          <p:grpSpPr>
            <a:xfrm>
              <a:off x="13402" y="20708"/>
              <a:ext cx="11997365" cy="6668416"/>
              <a:chOff x="13402" y="20708"/>
              <a:chExt cx="11997365" cy="6668416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72994" y="181232"/>
                <a:ext cx="11837773" cy="6507892"/>
              </a:xfrm>
              <a:prstGeom prst="rect">
                <a:avLst/>
              </a:prstGeom>
              <a:noFill/>
              <a:ln w="355600">
                <a:solidFill>
                  <a:srgbClr val="EFC3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02" y="20708"/>
                <a:ext cx="1162255" cy="327816"/>
              </a:xfrm>
              <a:prstGeom prst="rect">
                <a:avLst/>
              </a:prstGeom>
            </p:spPr>
          </p:pic>
        </p:grpSp>
        <p:sp>
          <p:nvSpPr>
            <p:cNvPr id="6" name="Rectangle 5"/>
            <p:cNvSpPr/>
            <p:nvPr/>
          </p:nvSpPr>
          <p:spPr>
            <a:xfrm>
              <a:off x="0" y="6478484"/>
              <a:ext cx="1218376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000" dirty="0">
                  <a:solidFill>
                    <a:srgbClr val="1B4F20"/>
                  </a:solidFill>
                  <a:latin typeface="Candara" panose="020E0502030303020204" pitchFamily="34" charset="0"/>
                </a:rPr>
                <a:t>Join us on our journey….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0DDBFDBC-067F-425D-8609-DB99E1E5E62B}"/>
              </a:ext>
            </a:extLst>
          </p:cNvPr>
          <p:cNvSpPr txBox="1"/>
          <p:nvPr/>
        </p:nvSpPr>
        <p:spPr>
          <a:xfrm>
            <a:off x="781755" y="650040"/>
            <a:ext cx="10294040" cy="526297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600" dirty="0"/>
              <a:t> You will be given ;</a:t>
            </a:r>
          </a:p>
          <a:p>
            <a:endParaRPr lang="en-GB" sz="3600" dirty="0"/>
          </a:p>
          <a:p>
            <a:r>
              <a:rPr lang="en-GB" sz="2400" dirty="0"/>
              <a:t>*Access to SPARX Maths</a:t>
            </a:r>
            <a:endParaRPr lang="en-GB" sz="2400" dirty="0">
              <a:cs typeface="Calibri"/>
            </a:endParaRPr>
          </a:p>
          <a:p>
            <a:r>
              <a:rPr lang="en-GB" sz="2400" dirty="0">
                <a:ea typeface="+mn-lt"/>
                <a:cs typeface="+mn-lt"/>
                <a:hlinkClick r:id="rId3"/>
              </a:rPr>
              <a:t>Dashboard - Teacher View | Sparx Maths</a:t>
            </a:r>
            <a:endParaRPr lang="en-GB" dirty="0"/>
          </a:p>
          <a:p>
            <a:endParaRPr lang="en-GB" sz="2400" dirty="0">
              <a:cs typeface="Calibri"/>
            </a:endParaRP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</p:txBody>
      </p:sp>
      <p:pic>
        <p:nvPicPr>
          <p:cNvPr id="2" name="Picture 1" descr="A blue and white logo&#10;&#10;Description automatically generated">
            <a:extLst>
              <a:ext uri="{FF2B5EF4-FFF2-40B4-BE49-F238E27FC236}">
                <a16:creationId xmlns:a16="http://schemas.microsoft.com/office/drawing/2014/main" id="{E56052D1-B227-70A3-D697-16E0483E5E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5390" y="1624477"/>
            <a:ext cx="981075" cy="5238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D67BADA-E1C3-46C3-837B-09DC80261D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769" y="2805644"/>
            <a:ext cx="7675241" cy="2446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546864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20708"/>
            <a:ext cx="12183761" cy="6857886"/>
            <a:chOff x="0" y="20708"/>
            <a:chExt cx="12183761" cy="6857886"/>
          </a:xfrm>
        </p:grpSpPr>
        <p:grpSp>
          <p:nvGrpSpPr>
            <p:cNvPr id="5" name="Group 4"/>
            <p:cNvGrpSpPr/>
            <p:nvPr/>
          </p:nvGrpSpPr>
          <p:grpSpPr>
            <a:xfrm>
              <a:off x="13402" y="20708"/>
              <a:ext cx="11997365" cy="6668416"/>
              <a:chOff x="13402" y="20708"/>
              <a:chExt cx="11997365" cy="6668416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72994" y="181232"/>
                <a:ext cx="11837773" cy="6507892"/>
              </a:xfrm>
              <a:prstGeom prst="rect">
                <a:avLst/>
              </a:prstGeom>
              <a:noFill/>
              <a:ln w="355600">
                <a:solidFill>
                  <a:srgbClr val="EFC3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02" y="20708"/>
                <a:ext cx="1162255" cy="327816"/>
              </a:xfrm>
              <a:prstGeom prst="rect">
                <a:avLst/>
              </a:prstGeom>
            </p:spPr>
          </p:pic>
        </p:grpSp>
        <p:sp>
          <p:nvSpPr>
            <p:cNvPr id="6" name="Rectangle 5"/>
            <p:cNvSpPr/>
            <p:nvPr/>
          </p:nvSpPr>
          <p:spPr>
            <a:xfrm>
              <a:off x="0" y="6478484"/>
              <a:ext cx="1218376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000" dirty="0">
                  <a:solidFill>
                    <a:srgbClr val="1B4F20"/>
                  </a:solidFill>
                  <a:latin typeface="Candara" panose="020E0502030303020204" pitchFamily="34" charset="0"/>
                </a:rPr>
                <a:t>Join us on our journey….</a:t>
              </a:r>
            </a:p>
          </p:txBody>
        </p:sp>
      </p:grpSp>
      <p:pic>
        <p:nvPicPr>
          <p:cNvPr id="2" name="Picture 1" descr="A blue and white logo&#10;&#10;Description automatically generated">
            <a:extLst>
              <a:ext uri="{FF2B5EF4-FFF2-40B4-BE49-F238E27FC236}">
                <a16:creationId xmlns:a16="http://schemas.microsoft.com/office/drawing/2014/main" id="{E56052D1-B227-70A3-D697-16E0483E5E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6723" y="464709"/>
            <a:ext cx="981075" cy="5238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1BD698-46EF-437C-81C8-9BE5A64FA7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894" y="327362"/>
            <a:ext cx="4791743" cy="39057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4FC7EA-45AD-424F-AEBE-A97ED44C6A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9646" y="1317837"/>
            <a:ext cx="4839375" cy="390579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34DD2DA-9C54-4FD3-B1FB-4E367092F1B9}"/>
              </a:ext>
            </a:extLst>
          </p:cNvPr>
          <p:cNvSpPr/>
          <p:nvPr/>
        </p:nvSpPr>
        <p:spPr>
          <a:xfrm>
            <a:off x="947661" y="5616238"/>
            <a:ext cx="1046601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Constant recap of learning and filling in gaps in knowledge throughout the year makes a huge difference to outcomes</a:t>
            </a:r>
          </a:p>
        </p:txBody>
      </p:sp>
    </p:spTree>
    <p:extLst>
      <p:ext uri="{BB962C8B-B14F-4D97-AF65-F5344CB8AC3E}">
        <p14:creationId xmlns:p14="http://schemas.microsoft.com/office/powerpoint/2010/main" val="3671642638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20708"/>
            <a:ext cx="12183761" cy="6857886"/>
            <a:chOff x="0" y="20708"/>
            <a:chExt cx="12183761" cy="6857886"/>
          </a:xfrm>
        </p:grpSpPr>
        <p:grpSp>
          <p:nvGrpSpPr>
            <p:cNvPr id="5" name="Group 4"/>
            <p:cNvGrpSpPr/>
            <p:nvPr/>
          </p:nvGrpSpPr>
          <p:grpSpPr>
            <a:xfrm>
              <a:off x="13402" y="20708"/>
              <a:ext cx="11997365" cy="6668416"/>
              <a:chOff x="13402" y="20708"/>
              <a:chExt cx="11997365" cy="6668416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72994" y="181232"/>
                <a:ext cx="11837773" cy="6507892"/>
              </a:xfrm>
              <a:prstGeom prst="rect">
                <a:avLst/>
              </a:prstGeom>
              <a:noFill/>
              <a:ln w="355600">
                <a:solidFill>
                  <a:srgbClr val="EFC3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02" y="20708"/>
                <a:ext cx="1162255" cy="327816"/>
              </a:xfrm>
              <a:prstGeom prst="rect">
                <a:avLst/>
              </a:prstGeom>
            </p:spPr>
          </p:pic>
        </p:grpSp>
        <p:sp>
          <p:nvSpPr>
            <p:cNvPr id="6" name="Rectangle 5"/>
            <p:cNvSpPr/>
            <p:nvPr/>
          </p:nvSpPr>
          <p:spPr>
            <a:xfrm>
              <a:off x="0" y="6478484"/>
              <a:ext cx="1218376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000" dirty="0">
                  <a:solidFill>
                    <a:srgbClr val="1B4F20"/>
                  </a:solidFill>
                  <a:latin typeface="Candara" panose="020E0502030303020204" pitchFamily="34" charset="0"/>
                </a:rPr>
                <a:t>Join us on our journey….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0DDBFDBC-067F-425D-8609-DB99E1E5E62B}"/>
              </a:ext>
            </a:extLst>
          </p:cNvPr>
          <p:cNvSpPr txBox="1"/>
          <p:nvPr/>
        </p:nvSpPr>
        <p:spPr>
          <a:xfrm>
            <a:off x="925689" y="785507"/>
            <a:ext cx="10294040" cy="67403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600" dirty="0"/>
              <a:t> The best way to LEARN Mathematics is to DO Mathematics ;</a:t>
            </a:r>
          </a:p>
          <a:p>
            <a:endParaRPr lang="en-GB" sz="2400" dirty="0"/>
          </a:p>
          <a:p>
            <a:r>
              <a:rPr lang="en-GB" sz="2400" dirty="0"/>
              <a:t>*SPARX Maths</a:t>
            </a:r>
            <a:endParaRPr lang="en-GB" sz="2400" dirty="0">
              <a:cs typeface="Calibri"/>
            </a:endParaRPr>
          </a:p>
          <a:p>
            <a:endParaRPr lang="en-GB" sz="2400" dirty="0"/>
          </a:p>
          <a:p>
            <a:r>
              <a:rPr lang="en-GB" sz="2400" dirty="0"/>
              <a:t>*Corbett Maths … Videos, Practice exercises and Exam questions </a:t>
            </a:r>
            <a:endParaRPr lang="en-GB" dirty="0">
              <a:cs typeface="Calibri" panose="020F0502020204030204"/>
            </a:endParaRPr>
          </a:p>
          <a:p>
            <a:endParaRPr lang="en-GB" sz="2400" dirty="0"/>
          </a:p>
          <a:p>
            <a:r>
              <a:rPr lang="en-GB" sz="2400" dirty="0">
                <a:ea typeface="+mn-lt"/>
                <a:cs typeface="+mn-lt"/>
                <a:hlinkClick r:id="rId3"/>
              </a:rPr>
              <a:t>Edexcel Higher Checklist 2022 (corbettmaths.com)</a:t>
            </a:r>
            <a:endParaRPr lang="en-GB" dirty="0"/>
          </a:p>
          <a:p>
            <a:endParaRPr lang="en-GB" sz="2400" dirty="0">
              <a:cs typeface="Calibri"/>
            </a:endParaRPr>
          </a:p>
          <a:p>
            <a:r>
              <a:rPr lang="en-GB" sz="2400" dirty="0"/>
              <a:t>*A set of flashcards to help you learn the formulae needed</a:t>
            </a:r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*Revision and Intervention materials</a:t>
            </a:r>
          </a:p>
          <a:p>
            <a:endParaRPr lang="en-GB" sz="2400" dirty="0">
              <a:cs typeface="Calibri"/>
            </a:endParaRPr>
          </a:p>
          <a:p>
            <a:endParaRPr lang="en-GB" sz="2400" dirty="0">
              <a:cs typeface="Calibri"/>
            </a:endParaRPr>
          </a:p>
          <a:p>
            <a:endParaRPr lang="en-GB" sz="2400" dirty="0">
              <a:cs typeface="Calibri"/>
            </a:endParaRPr>
          </a:p>
          <a:p>
            <a:endParaRPr lang="en-GB" sz="2400" dirty="0">
              <a:cs typeface="Calibri"/>
            </a:endParaRPr>
          </a:p>
        </p:txBody>
      </p:sp>
      <p:pic>
        <p:nvPicPr>
          <p:cNvPr id="9" name="Picture 8" descr="A cover of a book&#10;&#10;Description automatically generated">
            <a:extLst>
              <a:ext uri="{FF2B5EF4-FFF2-40B4-BE49-F238E27FC236}">
                <a16:creationId xmlns:a16="http://schemas.microsoft.com/office/drawing/2014/main" id="{34C4E86A-9051-4035-A5CC-40B08ECC5E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1741" y="4184485"/>
            <a:ext cx="1971908" cy="2252282"/>
          </a:xfrm>
          <a:prstGeom prst="rect">
            <a:avLst/>
          </a:prstGeom>
        </p:spPr>
      </p:pic>
      <p:pic>
        <p:nvPicPr>
          <p:cNvPr id="10" name="Picture 9" descr="A cover of a book&#10;&#10;Description automatically generated">
            <a:extLst>
              <a:ext uri="{FF2B5EF4-FFF2-40B4-BE49-F238E27FC236}">
                <a16:creationId xmlns:a16="http://schemas.microsoft.com/office/drawing/2014/main" id="{8E060D2C-8C8B-4ECD-98B7-FFF3E83024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87584" y="1598428"/>
            <a:ext cx="2027664" cy="236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65156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20708"/>
            <a:ext cx="12183761" cy="6857886"/>
            <a:chOff x="0" y="20708"/>
            <a:chExt cx="12183761" cy="6857886"/>
          </a:xfrm>
        </p:grpSpPr>
        <p:grpSp>
          <p:nvGrpSpPr>
            <p:cNvPr id="5" name="Group 4"/>
            <p:cNvGrpSpPr/>
            <p:nvPr/>
          </p:nvGrpSpPr>
          <p:grpSpPr>
            <a:xfrm>
              <a:off x="13402" y="20708"/>
              <a:ext cx="11997365" cy="6668416"/>
              <a:chOff x="13402" y="20708"/>
              <a:chExt cx="11997365" cy="6668416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72994" y="181232"/>
                <a:ext cx="11837773" cy="6507892"/>
              </a:xfrm>
              <a:prstGeom prst="rect">
                <a:avLst/>
              </a:prstGeom>
              <a:noFill/>
              <a:ln w="355600">
                <a:solidFill>
                  <a:srgbClr val="EFC3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02" y="20708"/>
                <a:ext cx="1162255" cy="327816"/>
              </a:xfrm>
              <a:prstGeom prst="rect">
                <a:avLst/>
              </a:prstGeom>
            </p:spPr>
          </p:pic>
        </p:grpSp>
        <p:sp>
          <p:nvSpPr>
            <p:cNvPr id="6" name="Rectangle 5"/>
            <p:cNvSpPr/>
            <p:nvPr/>
          </p:nvSpPr>
          <p:spPr>
            <a:xfrm>
              <a:off x="0" y="6478484"/>
              <a:ext cx="1218376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000" dirty="0">
                  <a:solidFill>
                    <a:srgbClr val="1B4F20"/>
                  </a:solidFill>
                  <a:latin typeface="Candara" panose="020E0502030303020204" pitchFamily="34" charset="0"/>
                </a:rPr>
                <a:t>Join us on our journey….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0DDBFDBC-067F-425D-8609-DB99E1E5E62B}"/>
              </a:ext>
            </a:extLst>
          </p:cNvPr>
          <p:cNvSpPr txBox="1"/>
          <p:nvPr/>
        </p:nvSpPr>
        <p:spPr>
          <a:xfrm>
            <a:off x="377421" y="655410"/>
            <a:ext cx="11325527" cy="249299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600"/>
              <a:t> The best way to LEARN Mathematics is to DO Mathematics;</a:t>
            </a:r>
            <a:endParaRPr lang="en-GB" sz="3600">
              <a:cs typeface="Calibri"/>
            </a:endParaRPr>
          </a:p>
          <a:p>
            <a:r>
              <a:rPr lang="en-GB" sz="2400" dirty="0">
                <a:cs typeface="Calibri"/>
              </a:rPr>
              <a:t>*Personalised assessment grid following exams</a:t>
            </a:r>
          </a:p>
          <a:p>
            <a:endParaRPr lang="en-GB" sz="2400" dirty="0">
              <a:cs typeface="Calibri"/>
            </a:endParaRPr>
          </a:p>
          <a:p>
            <a:endParaRPr lang="en-GB" sz="2400" dirty="0">
              <a:cs typeface="Calibri"/>
            </a:endParaRPr>
          </a:p>
          <a:p>
            <a:endParaRPr lang="en-GB" sz="2400" dirty="0">
              <a:cs typeface="Calibri"/>
            </a:endParaRPr>
          </a:p>
          <a:p>
            <a:endParaRPr lang="en-GB" sz="2400" dirty="0">
              <a:cs typeface="Calibri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468F348-7860-C1B6-5403-96AE7785B4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7302" y="1610855"/>
            <a:ext cx="7259443" cy="490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194042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564" y="70283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sz="6000" dirty="0"/>
              <a:t>Contact us:</a:t>
            </a:r>
            <a:br>
              <a:rPr lang="en-GB" dirty="0">
                <a:cs typeface="Calibri Light"/>
              </a:rPr>
            </a:br>
            <a:r>
              <a:rPr lang="en-GB" sz="3100" dirty="0">
                <a:cs typeface="Calibri Light"/>
              </a:rPr>
              <a:t>with any questions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182" y="2023004"/>
            <a:ext cx="8596668" cy="38807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800" dirty="0">
                <a:hlinkClick r:id="rId2"/>
              </a:rPr>
              <a:t>Cheryl.Marshallsay@cyac.org.uk</a:t>
            </a:r>
            <a:r>
              <a:rPr lang="en-GB" sz="2800" dirty="0"/>
              <a:t>   (Head of Faculty)</a:t>
            </a:r>
          </a:p>
          <a:p>
            <a:pPr marL="0" indent="0">
              <a:buNone/>
            </a:pPr>
            <a:endParaRPr lang="en-GB" sz="2800" dirty="0"/>
          </a:p>
          <a:p>
            <a:r>
              <a:rPr lang="en-GB" dirty="0">
                <a:hlinkClick r:id="rId3"/>
              </a:rPr>
              <a:t>Claire.mirmolavi@cyac.org.uk</a:t>
            </a:r>
            <a:r>
              <a:rPr lang="en-GB" dirty="0"/>
              <a:t>    (Second in Faculty)</a:t>
            </a:r>
            <a:endParaRPr lang="en-GB" sz="2800" dirty="0"/>
          </a:p>
          <a:p>
            <a:endParaRPr lang="en-GB" dirty="0">
              <a:cs typeface="Calibri" panose="020F0502020204030204"/>
            </a:endParaRPr>
          </a:p>
          <a:p>
            <a:r>
              <a:rPr lang="en-GB" dirty="0">
                <a:cs typeface="Calibri" panose="020F0502020204030204"/>
                <a:hlinkClick r:id="rId4"/>
              </a:rPr>
              <a:t>George.frame@cayac.org.uk</a:t>
            </a:r>
            <a:r>
              <a:rPr lang="en-GB" dirty="0">
                <a:cs typeface="Calibri" panose="020F0502020204030204"/>
              </a:rPr>
              <a:t>      </a:t>
            </a:r>
            <a:r>
              <a:rPr lang="en-GB" dirty="0"/>
              <a:t>(Second in Faculty)</a:t>
            </a:r>
            <a:endParaRPr lang="en-GB" sz="2800" dirty="0">
              <a:cs typeface="Calibri" panose="020F0502020204030204"/>
            </a:endParaRPr>
          </a:p>
          <a:p>
            <a:endParaRPr lang="en-GB" sz="2800" dirty="0">
              <a:cs typeface="Calibri" panose="020F0502020204030204"/>
            </a:endParaRPr>
          </a:p>
          <a:p>
            <a:r>
              <a:rPr lang="en-GB" dirty="0">
                <a:cs typeface="Calibri" panose="020F0502020204030204"/>
                <a:hlinkClick r:id="rId5"/>
              </a:rPr>
              <a:t>Gemma.Chisnall@cyac.org.uk</a:t>
            </a:r>
            <a:endParaRPr lang="en-GB" dirty="0">
              <a:cs typeface="Calibri" panose="020F0502020204030204"/>
            </a:endParaRPr>
          </a:p>
          <a:p>
            <a:endParaRPr lang="en-GB" dirty="0">
              <a:cs typeface="Calibri" panose="020F0502020204030204"/>
            </a:endParaRPr>
          </a:p>
          <a:p>
            <a:endParaRPr lang="en-GB" dirty="0">
              <a:cs typeface="Calibri" panose="020F0502020204030204"/>
            </a:endParaRPr>
          </a:p>
          <a:p>
            <a:pPr marL="0" indent="0">
              <a:buNone/>
            </a:pPr>
            <a:endParaRPr lang="en-GB" dirty="0">
              <a:cs typeface="Calibri" panose="020F0502020204030204"/>
            </a:endParaRPr>
          </a:p>
          <a:p>
            <a:pPr marL="0" indent="0">
              <a:buNone/>
            </a:pPr>
            <a:endParaRPr lang="en-GB" dirty="0">
              <a:cs typeface="Calibri" panose="020F0502020204030204"/>
            </a:endParaRPr>
          </a:p>
          <a:p>
            <a:endParaRPr lang="en-GB" dirty="0">
              <a:cs typeface="Calibri" panose="020F0502020204030204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20708"/>
            <a:ext cx="12183761" cy="6857886"/>
            <a:chOff x="0" y="20708"/>
            <a:chExt cx="12183761" cy="6857886"/>
          </a:xfrm>
        </p:grpSpPr>
        <p:grpSp>
          <p:nvGrpSpPr>
            <p:cNvPr id="5" name="Group 4"/>
            <p:cNvGrpSpPr/>
            <p:nvPr/>
          </p:nvGrpSpPr>
          <p:grpSpPr>
            <a:xfrm>
              <a:off x="13402" y="20708"/>
              <a:ext cx="11997365" cy="6668416"/>
              <a:chOff x="13402" y="20708"/>
              <a:chExt cx="11997365" cy="6668416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72994" y="181232"/>
                <a:ext cx="11837773" cy="6507892"/>
              </a:xfrm>
              <a:prstGeom prst="rect">
                <a:avLst/>
              </a:prstGeom>
              <a:noFill/>
              <a:ln w="355600">
                <a:solidFill>
                  <a:srgbClr val="EFC3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02" y="20708"/>
                <a:ext cx="1162255" cy="327816"/>
              </a:xfrm>
              <a:prstGeom prst="rect">
                <a:avLst/>
              </a:prstGeom>
            </p:spPr>
          </p:pic>
        </p:grpSp>
        <p:sp>
          <p:nvSpPr>
            <p:cNvPr id="6" name="Rectangle 5"/>
            <p:cNvSpPr/>
            <p:nvPr/>
          </p:nvSpPr>
          <p:spPr>
            <a:xfrm>
              <a:off x="0" y="6478484"/>
              <a:ext cx="1218376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000" dirty="0">
                  <a:solidFill>
                    <a:srgbClr val="1B4F20"/>
                  </a:solidFill>
                  <a:latin typeface="Candara" panose="020E0502030303020204" pitchFamily="34" charset="0"/>
                </a:rPr>
                <a:t>Join us on our journey….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0492770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Staff</a:t>
            </a:r>
            <a:br>
              <a:rPr lang="en-GB" b="1" dirty="0"/>
            </a:b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5657" y="2144199"/>
            <a:ext cx="8596668" cy="38807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800" dirty="0"/>
              <a:t>Mrs Marshallsay (Head of Mathematics)</a:t>
            </a:r>
          </a:p>
          <a:p>
            <a:r>
              <a:rPr lang="en-GB" sz="2800" dirty="0"/>
              <a:t>Mrs </a:t>
            </a:r>
            <a:r>
              <a:rPr lang="en-GB" dirty="0" err="1"/>
              <a:t>Mirmolavi</a:t>
            </a:r>
            <a:r>
              <a:rPr lang="en-GB" dirty="0"/>
              <a:t>/ Mr Frame (2</a:t>
            </a:r>
            <a:r>
              <a:rPr lang="en-GB" baseline="30000" dirty="0"/>
              <a:t>nd</a:t>
            </a:r>
            <a:r>
              <a:rPr lang="en-GB" dirty="0"/>
              <a:t> Department)</a:t>
            </a:r>
            <a:endParaRPr lang="en-GB" sz="2800" dirty="0">
              <a:cs typeface="Calibri"/>
            </a:endParaRPr>
          </a:p>
          <a:p>
            <a:r>
              <a:rPr lang="en-GB" dirty="0"/>
              <a:t>Mr Mill</a:t>
            </a:r>
          </a:p>
          <a:p>
            <a:r>
              <a:rPr lang="en-GB" dirty="0">
                <a:cs typeface="Calibri"/>
              </a:rPr>
              <a:t>Mrs Hickson</a:t>
            </a:r>
          </a:p>
          <a:p>
            <a:r>
              <a:rPr lang="en-GB" dirty="0">
                <a:cs typeface="Calibri"/>
              </a:rPr>
              <a:t>Mr Taylor</a:t>
            </a:r>
          </a:p>
          <a:p>
            <a:r>
              <a:rPr lang="en-GB" sz="2800" dirty="0"/>
              <a:t>Mrs </a:t>
            </a:r>
            <a:r>
              <a:rPr lang="en-GB" dirty="0"/>
              <a:t>Chisnall</a:t>
            </a:r>
            <a:r>
              <a:rPr lang="en-GB" sz="2800" dirty="0"/>
              <a:t> (department LSA)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20708"/>
            <a:ext cx="12183761" cy="6857886"/>
            <a:chOff x="0" y="20708"/>
            <a:chExt cx="12183761" cy="6857886"/>
          </a:xfrm>
        </p:grpSpPr>
        <p:grpSp>
          <p:nvGrpSpPr>
            <p:cNvPr id="5" name="Group 4"/>
            <p:cNvGrpSpPr/>
            <p:nvPr/>
          </p:nvGrpSpPr>
          <p:grpSpPr>
            <a:xfrm>
              <a:off x="13402" y="20708"/>
              <a:ext cx="11997365" cy="6668416"/>
              <a:chOff x="13402" y="20708"/>
              <a:chExt cx="11997365" cy="6668416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72994" y="181232"/>
                <a:ext cx="11837773" cy="6507892"/>
              </a:xfrm>
              <a:prstGeom prst="rect">
                <a:avLst/>
              </a:prstGeom>
              <a:noFill/>
              <a:ln w="355600">
                <a:solidFill>
                  <a:srgbClr val="EFC3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02" y="20708"/>
                <a:ext cx="1162255" cy="327816"/>
              </a:xfrm>
              <a:prstGeom prst="rect">
                <a:avLst/>
              </a:prstGeom>
            </p:spPr>
          </p:pic>
        </p:grpSp>
        <p:sp>
          <p:nvSpPr>
            <p:cNvPr id="6" name="Rectangle 5"/>
            <p:cNvSpPr/>
            <p:nvPr/>
          </p:nvSpPr>
          <p:spPr>
            <a:xfrm>
              <a:off x="0" y="6478484"/>
              <a:ext cx="1218376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000" dirty="0">
                  <a:solidFill>
                    <a:srgbClr val="1B4F20"/>
                  </a:solidFill>
                  <a:latin typeface="Candara" panose="020E0502030303020204" pitchFamily="34" charset="0"/>
                </a:rPr>
                <a:t>Join us on our journey….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424589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566930"/>
          </a:xfrm>
        </p:spPr>
        <p:txBody>
          <a:bodyPr>
            <a:noAutofit/>
          </a:bodyPr>
          <a:lstStyle/>
          <a:p>
            <a:pPr algn="ctr"/>
            <a:r>
              <a:rPr lang="en-GB" sz="4800" dirty="0"/>
              <a:t>GCSE Mathematics: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729" y="2604898"/>
            <a:ext cx="8596668" cy="333562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3200" dirty="0"/>
              <a:t>Graded from 9-1</a:t>
            </a:r>
          </a:p>
          <a:p>
            <a:r>
              <a:rPr lang="en-GB" sz="3200" dirty="0"/>
              <a:t>All linear exams – 100% external assessment</a:t>
            </a:r>
          </a:p>
          <a:p>
            <a:r>
              <a:rPr lang="en-GB" sz="3200" dirty="0"/>
              <a:t>Pearson Edexcel exam board</a:t>
            </a:r>
          </a:p>
          <a:p>
            <a:r>
              <a:rPr lang="en-GB" sz="2400" dirty="0">
                <a:cs typeface="Calibri" panose="020F0502020204030204"/>
              </a:rPr>
              <a:t>2 tiers    Higher (grades 4 - 9)</a:t>
            </a:r>
            <a:endParaRPr lang="en-US" sz="2400">
              <a:cs typeface="Calibri" panose="020F0502020204030204"/>
            </a:endParaRPr>
          </a:p>
          <a:p>
            <a:r>
              <a:rPr lang="en-GB" sz="2400" dirty="0">
                <a:cs typeface="Calibri" panose="020F0502020204030204"/>
              </a:rPr>
              <a:t>Foundation (grades 1 – 5)</a:t>
            </a:r>
            <a:endParaRPr lang="en-GB" dirty="0"/>
          </a:p>
          <a:p>
            <a:endParaRPr lang="en-GB" dirty="0">
              <a:cs typeface="Calibri" panose="020F0502020204030204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20708"/>
            <a:ext cx="12183761" cy="6857886"/>
            <a:chOff x="0" y="20708"/>
            <a:chExt cx="12183761" cy="6857886"/>
          </a:xfrm>
        </p:grpSpPr>
        <p:grpSp>
          <p:nvGrpSpPr>
            <p:cNvPr id="5" name="Group 4"/>
            <p:cNvGrpSpPr/>
            <p:nvPr/>
          </p:nvGrpSpPr>
          <p:grpSpPr>
            <a:xfrm>
              <a:off x="13402" y="20708"/>
              <a:ext cx="11997365" cy="6668416"/>
              <a:chOff x="13402" y="20708"/>
              <a:chExt cx="11997365" cy="6668416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72994" y="181232"/>
                <a:ext cx="11837773" cy="6507892"/>
              </a:xfrm>
              <a:prstGeom prst="rect">
                <a:avLst/>
              </a:prstGeom>
              <a:noFill/>
              <a:ln w="355600">
                <a:solidFill>
                  <a:srgbClr val="EFC3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02" y="20708"/>
                <a:ext cx="1162255" cy="327816"/>
              </a:xfrm>
              <a:prstGeom prst="rect">
                <a:avLst/>
              </a:prstGeom>
            </p:spPr>
          </p:pic>
        </p:grpSp>
        <p:sp>
          <p:nvSpPr>
            <p:cNvPr id="6" name="Rectangle 5"/>
            <p:cNvSpPr/>
            <p:nvPr/>
          </p:nvSpPr>
          <p:spPr>
            <a:xfrm>
              <a:off x="0" y="6478484"/>
              <a:ext cx="1218376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000" dirty="0">
                  <a:solidFill>
                    <a:srgbClr val="1B4F20"/>
                  </a:solidFill>
                  <a:latin typeface="Candara" panose="020E0502030303020204" pitchFamily="34" charset="0"/>
                </a:rPr>
                <a:t>Join us on our journey….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5160507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7778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GB" sz="6600" dirty="0"/>
              <a:t>Exam Papers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4759" y="1579418"/>
            <a:ext cx="10668936" cy="42430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GB" sz="2800" dirty="0">
              <a:cs typeface="Calibri"/>
            </a:endParaRPr>
          </a:p>
          <a:p>
            <a:r>
              <a:rPr lang="en-GB" dirty="0"/>
              <a:t>3</a:t>
            </a:r>
            <a:r>
              <a:rPr lang="en-GB" sz="2800" dirty="0"/>
              <a:t> exams in May/June</a:t>
            </a:r>
            <a:r>
              <a:rPr lang="en-GB" dirty="0"/>
              <a:t> </a:t>
            </a:r>
            <a:r>
              <a:rPr lang="en-GB" sz="2800" dirty="0"/>
              <a:t> – Paper 1: NON CALCULATOR</a:t>
            </a:r>
            <a:endParaRPr lang="en-GB" sz="2800" dirty="0">
              <a:cs typeface="Calibri"/>
            </a:endParaRPr>
          </a:p>
          <a:p>
            <a:pPr marL="0" indent="0">
              <a:buNone/>
            </a:pPr>
            <a:r>
              <a:rPr lang="en-GB" sz="2800" dirty="0"/>
              <a:t>                                             </a:t>
            </a:r>
            <a:r>
              <a:rPr lang="en-GB" dirty="0"/>
              <a:t> Paper 2: CALCULATOR</a:t>
            </a:r>
          </a:p>
          <a:p>
            <a:pPr marL="0" indent="0">
              <a:buNone/>
            </a:pPr>
            <a:r>
              <a:rPr lang="en-GB" dirty="0"/>
              <a:t>                                              Paper 3: CALCULATOR</a:t>
            </a:r>
            <a:endParaRPr lang="en-GB" dirty="0">
              <a:cs typeface="Calibri"/>
            </a:endParaRPr>
          </a:p>
          <a:p>
            <a:pPr marL="0" indent="0">
              <a:buNone/>
            </a:pPr>
            <a:endParaRPr lang="en-GB" dirty="0"/>
          </a:p>
          <a:p>
            <a:r>
              <a:rPr lang="en-GB" sz="2800" dirty="0"/>
              <a:t>All exams are 1 hour 30 minutes/ 80 marks</a:t>
            </a:r>
          </a:p>
          <a:p>
            <a:endParaRPr lang="en-GB" sz="2800" dirty="0"/>
          </a:p>
          <a:p>
            <a:r>
              <a:rPr lang="en-GB" sz="2800" dirty="0"/>
              <a:t>Each exam is worth 33 </a:t>
            </a:r>
            <a:r>
              <a:rPr lang="en-GB" sz="2000" dirty="0"/>
              <a:t>1/3</a:t>
            </a:r>
            <a:r>
              <a:rPr lang="en-GB" sz="2800" dirty="0"/>
              <a:t> of the final grade (equal weighting)</a:t>
            </a:r>
          </a:p>
          <a:p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20708"/>
            <a:ext cx="12183761" cy="6857886"/>
            <a:chOff x="0" y="20708"/>
            <a:chExt cx="12183761" cy="6857886"/>
          </a:xfrm>
        </p:grpSpPr>
        <p:grpSp>
          <p:nvGrpSpPr>
            <p:cNvPr id="5" name="Group 4"/>
            <p:cNvGrpSpPr/>
            <p:nvPr/>
          </p:nvGrpSpPr>
          <p:grpSpPr>
            <a:xfrm>
              <a:off x="13402" y="20708"/>
              <a:ext cx="11997365" cy="6668416"/>
              <a:chOff x="13402" y="20708"/>
              <a:chExt cx="11997365" cy="6668416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72994" y="181232"/>
                <a:ext cx="11837773" cy="6507892"/>
              </a:xfrm>
              <a:prstGeom prst="rect">
                <a:avLst/>
              </a:prstGeom>
              <a:noFill/>
              <a:ln w="355600">
                <a:solidFill>
                  <a:srgbClr val="EFC3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02" y="20708"/>
                <a:ext cx="1162255" cy="327816"/>
              </a:xfrm>
              <a:prstGeom prst="rect">
                <a:avLst/>
              </a:prstGeom>
            </p:spPr>
          </p:pic>
        </p:grpSp>
        <p:sp>
          <p:nvSpPr>
            <p:cNvPr id="6" name="Rectangle 5"/>
            <p:cNvSpPr/>
            <p:nvPr/>
          </p:nvSpPr>
          <p:spPr>
            <a:xfrm>
              <a:off x="0" y="6478484"/>
              <a:ext cx="1218376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000" dirty="0">
                  <a:solidFill>
                    <a:srgbClr val="1B4F20"/>
                  </a:solidFill>
                  <a:latin typeface="Candara" panose="020E0502030303020204" pitchFamily="34" charset="0"/>
                </a:rPr>
                <a:t>Join us on our journey….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235296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Assessing skills in Mathematics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0286" y="1851212"/>
            <a:ext cx="8596668" cy="47394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Each exam will assess the 6 core strands of Mathematics</a:t>
            </a:r>
          </a:p>
          <a:p>
            <a:r>
              <a:rPr lang="en-GB" dirty="0"/>
              <a:t> Number </a:t>
            </a:r>
          </a:p>
          <a:p>
            <a:r>
              <a:rPr lang="en-GB" dirty="0"/>
              <a:t> Algebra </a:t>
            </a:r>
          </a:p>
          <a:p>
            <a:r>
              <a:rPr lang="en-GB" dirty="0"/>
              <a:t> Ratio, proportion and rates of change </a:t>
            </a:r>
          </a:p>
          <a:p>
            <a:r>
              <a:rPr lang="en-GB" dirty="0"/>
              <a:t> Geometry and measures </a:t>
            </a:r>
          </a:p>
          <a:p>
            <a:r>
              <a:rPr lang="en-GB" dirty="0"/>
              <a:t> Probability</a:t>
            </a:r>
          </a:p>
          <a:p>
            <a:r>
              <a:rPr lang="en-GB" dirty="0"/>
              <a:t> Statistics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20708"/>
            <a:ext cx="12183761" cy="6857886"/>
            <a:chOff x="0" y="20708"/>
            <a:chExt cx="12183761" cy="6857886"/>
          </a:xfrm>
        </p:grpSpPr>
        <p:grpSp>
          <p:nvGrpSpPr>
            <p:cNvPr id="5" name="Group 4"/>
            <p:cNvGrpSpPr/>
            <p:nvPr/>
          </p:nvGrpSpPr>
          <p:grpSpPr>
            <a:xfrm>
              <a:off x="13402" y="20708"/>
              <a:ext cx="11997365" cy="6668416"/>
              <a:chOff x="13402" y="20708"/>
              <a:chExt cx="11997365" cy="6668416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72994" y="181232"/>
                <a:ext cx="11837773" cy="6507892"/>
              </a:xfrm>
              <a:prstGeom prst="rect">
                <a:avLst/>
              </a:prstGeom>
              <a:noFill/>
              <a:ln w="355600">
                <a:solidFill>
                  <a:srgbClr val="EFC3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02" y="20708"/>
                <a:ext cx="1162255" cy="327816"/>
              </a:xfrm>
              <a:prstGeom prst="rect">
                <a:avLst/>
              </a:prstGeom>
            </p:spPr>
          </p:pic>
        </p:grpSp>
        <p:sp>
          <p:nvSpPr>
            <p:cNvPr id="6" name="Rectangle 5"/>
            <p:cNvSpPr/>
            <p:nvPr/>
          </p:nvSpPr>
          <p:spPr>
            <a:xfrm>
              <a:off x="0" y="6478484"/>
              <a:ext cx="1218376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000" dirty="0">
                  <a:solidFill>
                    <a:srgbClr val="1B4F20"/>
                  </a:solidFill>
                  <a:latin typeface="Candara" panose="020E0502030303020204" pitchFamily="34" charset="0"/>
                </a:rPr>
                <a:t>Join us on our journey….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ECA1C8A-C321-4051-87AA-BED8E1E63513}"/>
              </a:ext>
            </a:extLst>
          </p:cNvPr>
          <p:cNvSpPr txBox="1"/>
          <p:nvPr/>
        </p:nvSpPr>
        <p:spPr>
          <a:xfrm>
            <a:off x="3523047" y="5919682"/>
            <a:ext cx="5727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2025 results       4+ 77%    5+ 54%        N.A. 4+ 72%  5+ 53% </a:t>
            </a:r>
          </a:p>
        </p:txBody>
      </p:sp>
    </p:spTree>
    <p:extLst>
      <p:ext uri="{BB962C8B-B14F-4D97-AF65-F5344CB8AC3E}">
        <p14:creationId xmlns:p14="http://schemas.microsoft.com/office/powerpoint/2010/main" val="1010476681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20708"/>
            <a:ext cx="12183761" cy="6857886"/>
            <a:chOff x="0" y="20708"/>
            <a:chExt cx="12183761" cy="6857886"/>
          </a:xfrm>
        </p:grpSpPr>
        <p:grpSp>
          <p:nvGrpSpPr>
            <p:cNvPr id="5" name="Group 4"/>
            <p:cNvGrpSpPr/>
            <p:nvPr/>
          </p:nvGrpSpPr>
          <p:grpSpPr>
            <a:xfrm>
              <a:off x="13402" y="20708"/>
              <a:ext cx="11997365" cy="6668416"/>
              <a:chOff x="13402" y="20708"/>
              <a:chExt cx="11997365" cy="6668416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72994" y="181232"/>
                <a:ext cx="11837773" cy="6507892"/>
              </a:xfrm>
              <a:prstGeom prst="rect">
                <a:avLst/>
              </a:prstGeom>
              <a:noFill/>
              <a:ln w="355600">
                <a:solidFill>
                  <a:srgbClr val="EFC3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02" y="20708"/>
                <a:ext cx="1162255" cy="327816"/>
              </a:xfrm>
              <a:prstGeom prst="rect">
                <a:avLst/>
              </a:prstGeom>
            </p:spPr>
          </p:pic>
        </p:grpSp>
        <p:sp>
          <p:nvSpPr>
            <p:cNvPr id="6" name="Rectangle 5"/>
            <p:cNvSpPr/>
            <p:nvPr/>
          </p:nvSpPr>
          <p:spPr>
            <a:xfrm>
              <a:off x="0" y="6478484"/>
              <a:ext cx="1218376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000" dirty="0">
                  <a:solidFill>
                    <a:srgbClr val="1B4F20"/>
                  </a:solidFill>
                  <a:latin typeface="Candara" panose="020E0502030303020204" pitchFamily="34" charset="0"/>
                </a:rPr>
                <a:t>Join us on our journey….</a:t>
              </a:r>
            </a:p>
          </p:txBody>
        </p:sp>
      </p:grp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71F6F05-425D-4923-B5A5-1DEDF190AC30}"/>
              </a:ext>
            </a:extLst>
          </p:cNvPr>
          <p:cNvSpPr txBox="1">
            <a:spLocks/>
          </p:cNvSpPr>
          <p:nvPr/>
        </p:nvSpPr>
        <p:spPr>
          <a:xfrm>
            <a:off x="365761" y="2160589"/>
            <a:ext cx="11477896" cy="43360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Clr>
                <a:srgbClr val="90C226"/>
              </a:buClr>
              <a:buNone/>
            </a:pPr>
            <a:r>
              <a:rPr lang="en-GB" sz="4000" dirty="0">
                <a:solidFill>
                  <a:srgbClr val="1B4F20"/>
                </a:solidFill>
                <a:latin typeface="Candara" panose="020E0502030303020204" pitchFamily="34" charset="0"/>
              </a:rPr>
              <a:t>Ways to help yourself</a:t>
            </a:r>
          </a:p>
          <a:p>
            <a:pPr marL="0" lvl="0" indent="0" algn="ctr">
              <a:buClr>
                <a:srgbClr val="90C226"/>
              </a:buClr>
              <a:buNone/>
            </a:pPr>
            <a:r>
              <a:rPr lang="en-GB" sz="4000" dirty="0">
                <a:solidFill>
                  <a:srgbClr val="1B4F20"/>
                </a:solidFill>
                <a:latin typeface="Candara" panose="020E0502030303020204" pitchFamily="34" charset="0"/>
              </a:rPr>
              <a:t>And how we help you:</a:t>
            </a:r>
          </a:p>
          <a:p>
            <a:pPr marL="0" lvl="0" indent="0" algn="ctr">
              <a:buClr>
                <a:srgbClr val="90C226"/>
              </a:buClr>
              <a:buNone/>
            </a:pPr>
            <a:endParaRPr lang="en-GB" sz="4000" dirty="0">
              <a:solidFill>
                <a:srgbClr val="1B4F20"/>
              </a:solidFill>
              <a:latin typeface="Candara" panose="020E0502030303020204" pitchFamily="34" charset="0"/>
            </a:endParaRPr>
          </a:p>
          <a:p>
            <a:pPr marL="0" lvl="0" indent="0" algn="ctr">
              <a:buClr>
                <a:srgbClr val="90C226"/>
              </a:buClr>
              <a:buNone/>
            </a:pPr>
            <a:r>
              <a:rPr lang="en-GB" sz="4000" dirty="0">
                <a:solidFill>
                  <a:srgbClr val="1B4F20"/>
                </a:solidFill>
                <a:latin typeface="Candara" panose="020E0502030303020204" pitchFamily="34" charset="0"/>
              </a:rPr>
              <a:t>There is a lot of formulae to be learned</a:t>
            </a:r>
          </a:p>
          <a:p>
            <a:pPr marL="0" lvl="0" indent="0">
              <a:buClr>
                <a:srgbClr val="90C226"/>
              </a:buClr>
              <a:buNone/>
            </a:pPr>
            <a:endParaRPr lang="en-GB" sz="4000" dirty="0">
              <a:solidFill>
                <a:srgbClr val="1B4F20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92500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20708"/>
            <a:ext cx="12183761" cy="6857886"/>
            <a:chOff x="0" y="20708"/>
            <a:chExt cx="12183761" cy="6857886"/>
          </a:xfrm>
        </p:grpSpPr>
        <p:grpSp>
          <p:nvGrpSpPr>
            <p:cNvPr id="5" name="Group 4"/>
            <p:cNvGrpSpPr/>
            <p:nvPr/>
          </p:nvGrpSpPr>
          <p:grpSpPr>
            <a:xfrm>
              <a:off x="13402" y="20708"/>
              <a:ext cx="11997365" cy="6668416"/>
              <a:chOff x="13402" y="20708"/>
              <a:chExt cx="11997365" cy="6668416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72994" y="181232"/>
                <a:ext cx="11837773" cy="6507892"/>
              </a:xfrm>
              <a:prstGeom prst="rect">
                <a:avLst/>
              </a:prstGeom>
              <a:noFill/>
              <a:ln w="355600">
                <a:solidFill>
                  <a:srgbClr val="EFC3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02" y="20708"/>
                <a:ext cx="1162255" cy="327816"/>
              </a:xfrm>
              <a:prstGeom prst="rect">
                <a:avLst/>
              </a:prstGeom>
            </p:spPr>
          </p:pic>
        </p:grpSp>
        <p:sp>
          <p:nvSpPr>
            <p:cNvPr id="6" name="Rectangle 5"/>
            <p:cNvSpPr/>
            <p:nvPr/>
          </p:nvSpPr>
          <p:spPr>
            <a:xfrm>
              <a:off x="0" y="6478484"/>
              <a:ext cx="1218376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000" dirty="0">
                  <a:solidFill>
                    <a:srgbClr val="1B4F20"/>
                  </a:solidFill>
                  <a:latin typeface="Candara" panose="020E0502030303020204" pitchFamily="34" charset="0"/>
                </a:rPr>
                <a:t>Join us on our journey….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82177526-DF33-42C1-8A1D-6F178DECD6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705" y="525110"/>
            <a:ext cx="8663662" cy="569506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3E72599-612D-4B4E-B91C-15250D7EDB1C}"/>
              </a:ext>
            </a:extLst>
          </p:cNvPr>
          <p:cNvSpPr txBox="1"/>
          <p:nvPr/>
        </p:nvSpPr>
        <p:spPr>
          <a:xfrm>
            <a:off x="9271322" y="1015143"/>
            <a:ext cx="252328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Make sure that you learn all the formulae</a:t>
            </a:r>
          </a:p>
          <a:p>
            <a:endParaRPr lang="en-GB" sz="2400" dirty="0"/>
          </a:p>
          <a:p>
            <a:r>
              <a:rPr lang="en-GB" sz="2400" dirty="0"/>
              <a:t>We will give you Flashcards to help</a:t>
            </a:r>
          </a:p>
          <a:p>
            <a:endParaRPr lang="en-GB" sz="2400" dirty="0"/>
          </a:p>
          <a:p>
            <a:r>
              <a:rPr lang="en-GB" sz="2400" dirty="0"/>
              <a:t>You will also get time in form periods to practice</a:t>
            </a:r>
          </a:p>
          <a:p>
            <a:endParaRPr lang="en-GB" sz="2400" dirty="0"/>
          </a:p>
          <a:p>
            <a:r>
              <a:rPr lang="en-GB" sz="2400" dirty="0"/>
              <a:t>Use this time wisely!!!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732A92A-8BF0-4227-88B2-A1A1ADF0B5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7086" y="6009008"/>
            <a:ext cx="2570666" cy="41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149616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20708"/>
            <a:ext cx="12183761" cy="6857886"/>
            <a:chOff x="0" y="20708"/>
            <a:chExt cx="12183761" cy="6857886"/>
          </a:xfrm>
        </p:grpSpPr>
        <p:grpSp>
          <p:nvGrpSpPr>
            <p:cNvPr id="5" name="Group 4"/>
            <p:cNvGrpSpPr/>
            <p:nvPr/>
          </p:nvGrpSpPr>
          <p:grpSpPr>
            <a:xfrm>
              <a:off x="13402" y="20708"/>
              <a:ext cx="11997365" cy="6668416"/>
              <a:chOff x="13402" y="20708"/>
              <a:chExt cx="11997365" cy="6668416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72994" y="181232"/>
                <a:ext cx="11837773" cy="6507892"/>
              </a:xfrm>
              <a:prstGeom prst="rect">
                <a:avLst/>
              </a:prstGeom>
              <a:noFill/>
              <a:ln w="355600">
                <a:solidFill>
                  <a:srgbClr val="EFC3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02" y="20708"/>
                <a:ext cx="1162255" cy="327816"/>
              </a:xfrm>
              <a:prstGeom prst="rect">
                <a:avLst/>
              </a:prstGeom>
            </p:spPr>
          </p:pic>
        </p:grpSp>
        <p:sp>
          <p:nvSpPr>
            <p:cNvPr id="6" name="Rectangle 5"/>
            <p:cNvSpPr/>
            <p:nvPr/>
          </p:nvSpPr>
          <p:spPr>
            <a:xfrm>
              <a:off x="0" y="6478484"/>
              <a:ext cx="1218376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000" dirty="0">
                  <a:solidFill>
                    <a:srgbClr val="1B4F20"/>
                  </a:solidFill>
                  <a:latin typeface="Candara" panose="020E0502030303020204" pitchFamily="34" charset="0"/>
                </a:rPr>
                <a:t>Join us on our journey….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C41AF16-677A-48AA-8714-496B2EDDD947}"/>
              </a:ext>
            </a:extLst>
          </p:cNvPr>
          <p:cNvSpPr txBox="1"/>
          <p:nvPr/>
        </p:nvSpPr>
        <p:spPr>
          <a:xfrm>
            <a:off x="9306047" y="401685"/>
            <a:ext cx="252328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Make sure that you learn all the formulae</a:t>
            </a:r>
          </a:p>
          <a:p>
            <a:endParaRPr lang="en-GB" sz="2400" dirty="0"/>
          </a:p>
          <a:p>
            <a:r>
              <a:rPr lang="en-GB" sz="2400" dirty="0"/>
              <a:t>We will give you Flashcards to help</a:t>
            </a:r>
          </a:p>
          <a:p>
            <a:endParaRPr lang="en-GB" sz="2400" dirty="0"/>
          </a:p>
          <a:p>
            <a:r>
              <a:rPr lang="en-GB" sz="2400" dirty="0"/>
              <a:t>You will also get time in form periods to practice</a:t>
            </a:r>
          </a:p>
          <a:p>
            <a:endParaRPr lang="en-GB" sz="2400" dirty="0"/>
          </a:p>
          <a:p>
            <a:r>
              <a:rPr lang="en-GB" sz="2400" dirty="0"/>
              <a:t>Use this time wisely!!!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5EEFB2-75FB-45B8-B34C-75C3C9ADC9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861" y="477938"/>
            <a:ext cx="8760288" cy="58534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7D5E319-69AE-462F-ADE3-87027F078A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7086" y="6009008"/>
            <a:ext cx="2570666" cy="41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176443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20708"/>
            <a:ext cx="12183761" cy="6857886"/>
            <a:chOff x="0" y="20708"/>
            <a:chExt cx="12183761" cy="6857886"/>
          </a:xfrm>
        </p:grpSpPr>
        <p:grpSp>
          <p:nvGrpSpPr>
            <p:cNvPr id="5" name="Group 4"/>
            <p:cNvGrpSpPr/>
            <p:nvPr/>
          </p:nvGrpSpPr>
          <p:grpSpPr>
            <a:xfrm>
              <a:off x="13402" y="20708"/>
              <a:ext cx="11997365" cy="6668416"/>
              <a:chOff x="13402" y="20708"/>
              <a:chExt cx="11997365" cy="6668416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72994" y="181232"/>
                <a:ext cx="11837773" cy="6507892"/>
              </a:xfrm>
              <a:prstGeom prst="rect">
                <a:avLst/>
              </a:prstGeom>
              <a:noFill/>
              <a:ln w="355600">
                <a:solidFill>
                  <a:srgbClr val="EFC3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02" y="20708"/>
                <a:ext cx="1162255" cy="327816"/>
              </a:xfrm>
              <a:prstGeom prst="rect">
                <a:avLst/>
              </a:prstGeom>
            </p:spPr>
          </p:pic>
        </p:grpSp>
        <p:sp>
          <p:nvSpPr>
            <p:cNvPr id="6" name="Rectangle 5"/>
            <p:cNvSpPr/>
            <p:nvPr/>
          </p:nvSpPr>
          <p:spPr>
            <a:xfrm>
              <a:off x="0" y="6478484"/>
              <a:ext cx="1218376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000" dirty="0">
                  <a:solidFill>
                    <a:srgbClr val="1B4F20"/>
                  </a:solidFill>
                  <a:latin typeface="Candara" panose="020E0502030303020204" pitchFamily="34" charset="0"/>
                </a:rPr>
                <a:t>Join us on our journey….</a:t>
              </a: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7793B12E-4C75-4228-8C16-6EE84D7F1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657" y="655604"/>
            <a:ext cx="8596668" cy="575257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/>
              <a:t>Calculator: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570B295-E158-4957-BEDD-F93E77456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8064" y="1705232"/>
            <a:ext cx="8596668" cy="381411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200" dirty="0">
                <a:latin typeface="Calibri"/>
                <a:ea typeface="Calibri" panose="020F0502020204030204" pitchFamily="34" charset="0"/>
                <a:cs typeface="Times New Roman"/>
              </a:rPr>
              <a:t>Remember, 2 of the 3 exams are calculator papers.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200" dirty="0">
                <a:latin typeface="Calibri"/>
                <a:ea typeface="Calibri" panose="020F0502020204030204" pitchFamily="34" charset="0"/>
                <a:cs typeface="Times New Roman"/>
              </a:rPr>
              <a:t>Get yourself the same calculator we use in school. We can then teach you how to use it effectively.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200" dirty="0">
                <a:latin typeface="Calibri"/>
                <a:ea typeface="Calibri" panose="020F0502020204030204" pitchFamily="34" charset="0"/>
                <a:cs typeface="Times New Roman"/>
              </a:rPr>
              <a:t>You will need it for homework and revision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200" dirty="0">
                <a:latin typeface="Calibri"/>
                <a:ea typeface="Calibri" panose="020F0502020204030204" pitchFamily="34" charset="0"/>
                <a:cs typeface="Times New Roman"/>
              </a:rPr>
              <a:t>Casio </a:t>
            </a:r>
            <a:r>
              <a:rPr lang="en-GB" sz="2200" dirty="0" err="1">
                <a:latin typeface="Calibri"/>
                <a:ea typeface="Calibri" panose="020F0502020204030204" pitchFamily="34" charset="0"/>
                <a:cs typeface="Times New Roman"/>
              </a:rPr>
              <a:t>Fx</a:t>
            </a:r>
            <a:r>
              <a:rPr lang="en-GB" sz="2200" dirty="0">
                <a:latin typeface="Calibri"/>
                <a:ea typeface="Calibri" panose="020F0502020204030204" pitchFamily="34" charset="0"/>
                <a:cs typeface="Times New Roman"/>
              </a:rPr>
              <a:t> 83 GTCW or Casio </a:t>
            </a:r>
            <a:r>
              <a:rPr lang="en-GB" sz="2200" dirty="0" err="1">
                <a:latin typeface="Calibri"/>
                <a:ea typeface="Calibri" panose="020F0502020204030204" pitchFamily="34" charset="0"/>
                <a:cs typeface="Times New Roman"/>
              </a:rPr>
              <a:t>Fx</a:t>
            </a:r>
            <a:r>
              <a:rPr lang="en-GB" sz="2200" dirty="0">
                <a:latin typeface="Calibri"/>
                <a:ea typeface="Calibri" panose="020F0502020204030204" pitchFamily="34" charset="0"/>
                <a:cs typeface="Times New Roman"/>
              </a:rPr>
              <a:t> 85 GTCW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0ED99E-A089-4A38-AE4E-61AD0FBA12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1155" y="2899657"/>
            <a:ext cx="1918857" cy="332052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EC303E2-85B8-4960-989B-D2F56A2147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2093" y="2899657"/>
            <a:ext cx="1660262" cy="332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382644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819F15AD2814438AA860D3ECF10C96" ma:contentTypeVersion="11" ma:contentTypeDescription="Create a new document." ma:contentTypeScope="" ma:versionID="52834ba76708bd911e7adc8adcd9391e">
  <xsd:schema xmlns:xsd="http://www.w3.org/2001/XMLSchema" xmlns:xs="http://www.w3.org/2001/XMLSchema" xmlns:p="http://schemas.microsoft.com/office/2006/metadata/properties" xmlns:ns3="cc8dc979-d633-4cc4-bc95-daa6380224ac" xmlns:ns4="e46196d9-69e0-4428-81d0-a5489f73d1a6" targetNamespace="http://schemas.microsoft.com/office/2006/metadata/properties" ma:root="true" ma:fieldsID="aa19cf38be2047a39f0ce2eb5956c4f2" ns3:_="" ns4:_="">
    <xsd:import namespace="cc8dc979-d633-4cc4-bc95-daa6380224ac"/>
    <xsd:import namespace="e46196d9-69e0-4428-81d0-a5489f73d1a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ingHintHash" minOccurs="0"/>
                <xsd:element ref="ns4:SharedWithDetails" minOccurs="0"/>
                <xsd:element ref="ns4:SharedWithUser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8dc979-d633-4cc4-bc95-daa6380224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6196d9-69e0-4428-81d0-a5489f73d1a6" elementFormDefault="qualified">
    <xsd:import namespace="http://schemas.microsoft.com/office/2006/documentManagement/types"/>
    <xsd:import namespace="http://schemas.microsoft.com/office/infopath/2007/PartnerControls"/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4FCDEB1-76D4-4CBD-BB62-83A681368EE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6885A7D-5BBF-498C-BE1D-4F5EE7915145}">
  <ds:schemaRefs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e46196d9-69e0-4428-81d0-a5489f73d1a6"/>
    <ds:schemaRef ds:uri="http://purl.org/dc/terms/"/>
    <ds:schemaRef ds:uri="http://purl.org/dc/elements/1.1/"/>
    <ds:schemaRef ds:uri="cc8dc979-d633-4cc4-bc95-daa6380224ac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27AAC6C-63CF-4434-8FFB-A776D65AD7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8dc979-d633-4cc4-bc95-daa6380224ac"/>
    <ds:schemaRef ds:uri="e46196d9-69e0-4428-81d0-a5489f73d1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340</TotalTime>
  <Words>606</Words>
  <Application>Microsoft Office PowerPoint</Application>
  <PresentationFormat>Widescreen</PresentationFormat>
  <Paragraphs>110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Candara</vt:lpstr>
      <vt:lpstr>Times New Roman</vt:lpstr>
      <vt:lpstr>Wingdings 3</vt:lpstr>
      <vt:lpstr>Office Theme</vt:lpstr>
      <vt:lpstr>Mathematics at Caistor Yarborough Academy</vt:lpstr>
      <vt:lpstr>Staff </vt:lpstr>
      <vt:lpstr>GCSE Mathematics:</vt:lpstr>
      <vt:lpstr>Exam Papers</vt:lpstr>
      <vt:lpstr>Assessing skills in Mathematics</vt:lpstr>
      <vt:lpstr>PowerPoint Presentation</vt:lpstr>
      <vt:lpstr>PowerPoint Presentation</vt:lpstr>
      <vt:lpstr>PowerPoint Presentation</vt:lpstr>
      <vt:lpstr>Calculator:</vt:lpstr>
      <vt:lpstr>PowerPoint Presentation</vt:lpstr>
      <vt:lpstr>PowerPoint Presentation</vt:lpstr>
      <vt:lpstr>PowerPoint Presentation</vt:lpstr>
      <vt:lpstr>PowerPoint Presentation</vt:lpstr>
      <vt:lpstr>Contact us: with any questions </vt:lpstr>
    </vt:vector>
  </TitlesOfParts>
  <Company>Caistor Yarborough Academy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at Caistor Yarborough Academy</dc:title>
  <dc:creator>Jo Biglands</dc:creator>
  <cp:lastModifiedBy>Cheryl Marshallsay</cp:lastModifiedBy>
  <cp:revision>130</cp:revision>
  <dcterms:created xsi:type="dcterms:W3CDTF">2016-03-12T10:25:01Z</dcterms:created>
  <dcterms:modified xsi:type="dcterms:W3CDTF">2025-09-26T08:57:24Z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0x010100DC819F15AD2814438AA860D3ECF10C96</vt:lpwstr>
  </property>
</Properties>
</file>