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62" r:id="rId4"/>
  </p:sldMasterIdLst>
  <p:sldIdLst>
    <p:sldId id="256" r:id="rId5"/>
    <p:sldId id="272" r:id="rId6"/>
    <p:sldId id="273" r:id="rId7"/>
    <p:sldId id="274" r:id="rId8"/>
    <p:sldId id="275" r:id="rId9"/>
    <p:sldId id="276" r:id="rId10"/>
    <p:sldId id="277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9" d="100"/>
          <a:sy n="79" d="100"/>
        </p:scale>
        <p:origin x="773" y="2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10/17/2025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07125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smtClean="0"/>
              <a:t>10/17/2025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87559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10/17/2025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87636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10/17/2025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94377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10/17/2025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16244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smtClean="0"/>
              <a:t>10/17/2025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33936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10/17/2025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70582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10/17/2025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67648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10/17/2025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97864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/>
              <a:t>10/17/2025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40809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10/17/2025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03391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10/17/2025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98905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3" r:id="rId1"/>
    <p:sldLayoutId id="2147483764" r:id="rId2"/>
    <p:sldLayoutId id="2147483765" r:id="rId3"/>
    <p:sldLayoutId id="2147483766" r:id="rId4"/>
    <p:sldLayoutId id="2147483767" r:id="rId5"/>
    <p:sldLayoutId id="2147483768" r:id="rId6"/>
    <p:sldLayoutId id="2147483769" r:id="rId7"/>
    <p:sldLayoutId id="2147483770" r:id="rId8"/>
    <p:sldLayoutId id="2147483771" r:id="rId9"/>
    <p:sldLayoutId id="2147483772" r:id="rId10"/>
    <p:sldLayoutId id="214748377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/>
        </p:nvGrpSpPr>
        <p:grpSpPr>
          <a:xfrm>
            <a:off x="0" y="-8238"/>
            <a:ext cx="12192000" cy="6886832"/>
            <a:chOff x="0" y="-8238"/>
            <a:chExt cx="12192000" cy="6886832"/>
          </a:xfrm>
        </p:grpSpPr>
        <p:pic>
          <p:nvPicPr>
            <p:cNvPr id="6" name="Picture 5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-8238"/>
              <a:ext cx="12192000" cy="3410465"/>
            </a:xfrm>
            <a:prstGeom prst="rect">
              <a:avLst/>
            </a:prstGeom>
          </p:spPr>
        </p:pic>
        <p:grpSp>
          <p:nvGrpSpPr>
            <p:cNvPr id="7" name="Group 6"/>
            <p:cNvGrpSpPr/>
            <p:nvPr/>
          </p:nvGrpSpPr>
          <p:grpSpPr>
            <a:xfrm>
              <a:off x="0" y="181232"/>
              <a:ext cx="12183761" cy="6697362"/>
              <a:chOff x="0" y="181232"/>
              <a:chExt cx="12183761" cy="6697362"/>
            </a:xfrm>
          </p:grpSpPr>
          <p:sp>
            <p:nvSpPr>
              <p:cNvPr id="8" name="Rectangle 7"/>
              <p:cNvSpPr/>
              <p:nvPr/>
            </p:nvSpPr>
            <p:spPr>
              <a:xfrm>
                <a:off x="172994" y="181232"/>
                <a:ext cx="11837773" cy="6507892"/>
              </a:xfrm>
              <a:prstGeom prst="rect">
                <a:avLst/>
              </a:prstGeom>
              <a:noFill/>
              <a:ln w="355600">
                <a:solidFill>
                  <a:srgbClr val="EFC34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GB"/>
              </a:p>
            </p:txBody>
          </p:sp>
          <p:sp>
            <p:nvSpPr>
              <p:cNvPr id="9" name="Rectangle 8"/>
              <p:cNvSpPr/>
              <p:nvPr/>
            </p:nvSpPr>
            <p:spPr>
              <a:xfrm>
                <a:off x="0" y="6478484"/>
                <a:ext cx="12183761" cy="40011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en-GB" sz="2000" dirty="0">
                    <a:solidFill>
                      <a:srgbClr val="1B4F20"/>
                    </a:solidFill>
                    <a:latin typeface="Candara" panose="020E0502030303020204" pitchFamily="34" charset="0"/>
                  </a:rPr>
                  <a:t>Join us on our journey….</a:t>
                </a:r>
              </a:p>
            </p:txBody>
          </p:sp>
        </p:grp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32499" y="4642712"/>
            <a:ext cx="9897996" cy="1646302"/>
          </a:xfrm>
        </p:spPr>
        <p:txBody>
          <a:bodyPr>
            <a:normAutofit fontScale="90000"/>
          </a:bodyPr>
          <a:lstStyle/>
          <a:p>
            <a:r>
              <a:rPr lang="en-GB" sz="9600" b="1" dirty="0"/>
              <a:t>Photography</a:t>
            </a:r>
            <a:br>
              <a:rPr lang="en-GB" sz="9600" b="1" dirty="0"/>
            </a:br>
            <a:r>
              <a:rPr lang="en-GB" sz="4800" b="1" dirty="0"/>
              <a:t>at Caistor Yarborough Academy</a:t>
            </a:r>
            <a:br>
              <a:rPr lang="en-GB" sz="4800" dirty="0"/>
            </a:br>
            <a:r>
              <a:rPr lang="en-GB" sz="4900" dirty="0">
                <a:solidFill>
                  <a:schemeClr val="accent1"/>
                </a:solidFill>
              </a:rPr>
              <a:t>Year 11 Overview for Parents</a:t>
            </a:r>
            <a:endParaRPr lang="en-GB" sz="4400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1068826"/>
      </p:ext>
    </p:extLst>
  </p:cSld>
  <p:clrMapOvr>
    <a:masterClrMapping/>
  </p:clrMapOvr>
  <p:transition spd="slow">
    <p:wip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20708"/>
            <a:ext cx="12183761" cy="6857886"/>
            <a:chOff x="0" y="20708"/>
            <a:chExt cx="12183761" cy="6857886"/>
          </a:xfrm>
        </p:grpSpPr>
        <p:grpSp>
          <p:nvGrpSpPr>
            <p:cNvPr id="5" name="Group 4"/>
            <p:cNvGrpSpPr/>
            <p:nvPr/>
          </p:nvGrpSpPr>
          <p:grpSpPr>
            <a:xfrm>
              <a:off x="13402" y="20708"/>
              <a:ext cx="11997365" cy="6668416"/>
              <a:chOff x="13402" y="20708"/>
              <a:chExt cx="11997365" cy="6668416"/>
            </a:xfrm>
          </p:grpSpPr>
          <p:sp>
            <p:nvSpPr>
              <p:cNvPr id="7" name="Rectangle 6"/>
              <p:cNvSpPr/>
              <p:nvPr/>
            </p:nvSpPr>
            <p:spPr>
              <a:xfrm>
                <a:off x="172994" y="181232"/>
                <a:ext cx="11837773" cy="6507892"/>
              </a:xfrm>
              <a:prstGeom prst="rect">
                <a:avLst/>
              </a:prstGeom>
              <a:noFill/>
              <a:ln w="355600">
                <a:solidFill>
                  <a:srgbClr val="EFC34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GB"/>
              </a:p>
            </p:txBody>
          </p:sp>
          <p:pic>
            <p:nvPicPr>
              <p:cNvPr id="8" name="Picture 7"/>
              <p:cNvPicPr>
                <a:picLocks noChangeAspect="1"/>
              </p:cNvPicPr>
              <p:nvPr/>
            </p:nvPicPr>
            <p:blipFill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3402" y="20708"/>
                <a:ext cx="1162255" cy="327816"/>
              </a:xfrm>
              <a:prstGeom prst="rect">
                <a:avLst/>
              </a:prstGeom>
            </p:spPr>
          </p:pic>
        </p:grpSp>
        <p:sp>
          <p:nvSpPr>
            <p:cNvPr id="6" name="Rectangle 5"/>
            <p:cNvSpPr/>
            <p:nvPr/>
          </p:nvSpPr>
          <p:spPr>
            <a:xfrm>
              <a:off x="0" y="6478484"/>
              <a:ext cx="12183761" cy="4001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GB" sz="2000" dirty="0">
                  <a:solidFill>
                    <a:srgbClr val="1B4F20"/>
                  </a:solidFill>
                  <a:latin typeface="Candara" panose="020E0502030303020204" pitchFamily="34" charset="0"/>
                </a:rPr>
                <a:t>Join us on our journey….</a:t>
              </a:r>
            </a:p>
          </p:txBody>
        </p:sp>
      </p:grpSp>
      <p:sp>
        <p:nvSpPr>
          <p:cNvPr id="10" name="Title 9">
            <a:extLst>
              <a:ext uri="{FF2B5EF4-FFF2-40B4-BE49-F238E27FC236}">
                <a16:creationId xmlns:a16="http://schemas.microsoft.com/office/drawing/2014/main" id="{C6B1E1E0-ECB3-20F8-EE91-CA6D481714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b="1" dirty="0"/>
              <a:t>Course Overview</a:t>
            </a:r>
            <a:endParaRPr lang="en-GB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4CE4CE9B-E5BE-81F4-7BF2-D227A047F96E}"/>
              </a:ext>
            </a:extLst>
          </p:cNvPr>
          <p:cNvSpPr txBox="1"/>
          <p:nvPr/>
        </p:nvSpPr>
        <p:spPr>
          <a:xfrm>
            <a:off x="838200" y="1362990"/>
            <a:ext cx="9288294" cy="295465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dirty="0"/>
              <a:t>The </a:t>
            </a:r>
            <a:r>
              <a:rPr lang="en-GB" b="1" dirty="0"/>
              <a:t>AQA GCSE Photography</a:t>
            </a:r>
            <a:r>
              <a:rPr lang="en-GB" dirty="0"/>
              <a:t> course encourages students to explore and express their creativity through photographic imagery.</a:t>
            </a:r>
            <a:br>
              <a:rPr lang="en-GB" dirty="0"/>
            </a:br>
            <a:r>
              <a:rPr lang="en-GB" dirty="0"/>
              <a:t>Students learn how to </a:t>
            </a:r>
            <a:r>
              <a:rPr lang="en-GB" b="1" dirty="0"/>
              <a:t>use cameras and editing software</a:t>
            </a:r>
            <a:r>
              <a:rPr lang="en-GB" dirty="0"/>
              <a:t>, experiment with different photographic techniques and styles, and develop their ability to communicate ideas visually.</a:t>
            </a:r>
          </a:p>
          <a:p>
            <a:r>
              <a:rPr lang="en-GB" dirty="0"/>
              <a:t>Throughout the course, students research photographers and artists, explore a range of themes, and produce personal, meaningful outcomes using both </a:t>
            </a:r>
            <a:r>
              <a:rPr lang="en-GB" b="1" dirty="0"/>
              <a:t>digital and traditional photographic processes</a:t>
            </a:r>
            <a:r>
              <a:rPr lang="en-GB" dirty="0"/>
              <a:t>.</a:t>
            </a:r>
          </a:p>
          <a:p>
            <a:r>
              <a:rPr lang="en-GB" dirty="0"/>
              <a:t>This subject builds valuable skills in </a:t>
            </a:r>
            <a:r>
              <a:rPr lang="en-GB" b="1" dirty="0"/>
              <a:t>visual literacy, creative thinking, and independent learning</a:t>
            </a:r>
            <a:r>
              <a:rPr lang="en-GB" dirty="0"/>
              <a:t>, preparing students for further study or careers in the creative industries.</a:t>
            </a:r>
          </a:p>
          <a:p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3660492770"/>
      </p:ext>
    </p:extLst>
  </p:cSld>
  <p:clrMapOvr>
    <a:masterClrMapping/>
  </p:clrMapOvr>
  <p:transition spd="slow">
    <p:wip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7350814-E749-D7EB-AC09-11F35CCF9D8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>
            <a:extLst>
              <a:ext uri="{FF2B5EF4-FFF2-40B4-BE49-F238E27FC236}">
                <a16:creationId xmlns:a16="http://schemas.microsoft.com/office/drawing/2014/main" id="{EFF269A1-0E00-A174-680B-591FE6CB3337}"/>
              </a:ext>
            </a:extLst>
          </p:cNvPr>
          <p:cNvGrpSpPr/>
          <p:nvPr/>
        </p:nvGrpSpPr>
        <p:grpSpPr>
          <a:xfrm>
            <a:off x="0" y="20708"/>
            <a:ext cx="12183761" cy="6857886"/>
            <a:chOff x="0" y="20708"/>
            <a:chExt cx="12183761" cy="6857886"/>
          </a:xfrm>
        </p:grpSpPr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C27058D5-C0C7-E0D2-D0E8-D2316BCA04B7}"/>
                </a:ext>
              </a:extLst>
            </p:cNvPr>
            <p:cNvGrpSpPr/>
            <p:nvPr/>
          </p:nvGrpSpPr>
          <p:grpSpPr>
            <a:xfrm>
              <a:off x="13402" y="20708"/>
              <a:ext cx="11997365" cy="6668416"/>
              <a:chOff x="13402" y="20708"/>
              <a:chExt cx="11997365" cy="6668416"/>
            </a:xfrm>
          </p:grpSpPr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C81B0047-EC6C-0793-3B09-CA8744765465}"/>
                  </a:ext>
                </a:extLst>
              </p:cNvPr>
              <p:cNvSpPr/>
              <p:nvPr/>
            </p:nvSpPr>
            <p:spPr>
              <a:xfrm>
                <a:off x="172994" y="181232"/>
                <a:ext cx="11837773" cy="6507892"/>
              </a:xfrm>
              <a:prstGeom prst="rect">
                <a:avLst/>
              </a:prstGeom>
              <a:noFill/>
              <a:ln w="355600">
                <a:solidFill>
                  <a:srgbClr val="EFC34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GB"/>
              </a:p>
            </p:txBody>
          </p:sp>
          <p:pic>
            <p:nvPicPr>
              <p:cNvPr id="8" name="Picture 7">
                <a:extLst>
                  <a:ext uri="{FF2B5EF4-FFF2-40B4-BE49-F238E27FC236}">
                    <a16:creationId xmlns:a16="http://schemas.microsoft.com/office/drawing/2014/main" id="{42F1C46B-36F2-181B-96D3-9AEF87B972CC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3402" y="20708"/>
                <a:ext cx="1162255" cy="327816"/>
              </a:xfrm>
              <a:prstGeom prst="rect">
                <a:avLst/>
              </a:prstGeom>
            </p:spPr>
          </p:pic>
        </p:grp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314F3814-0B4F-7688-5E07-2949DCA4DF82}"/>
                </a:ext>
              </a:extLst>
            </p:cNvPr>
            <p:cNvSpPr/>
            <p:nvPr/>
          </p:nvSpPr>
          <p:spPr>
            <a:xfrm>
              <a:off x="0" y="6478484"/>
              <a:ext cx="12183761" cy="4001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GB" sz="2000" dirty="0">
                  <a:solidFill>
                    <a:srgbClr val="1B4F20"/>
                  </a:solidFill>
                  <a:latin typeface="Candara" panose="020E0502030303020204" pitchFamily="34" charset="0"/>
                </a:rPr>
                <a:t>Join us on our journey….</a:t>
              </a:r>
            </a:p>
          </p:txBody>
        </p:sp>
      </p:grpSp>
      <p:sp>
        <p:nvSpPr>
          <p:cNvPr id="10" name="Title 9">
            <a:extLst>
              <a:ext uri="{FF2B5EF4-FFF2-40B4-BE49-F238E27FC236}">
                <a16:creationId xmlns:a16="http://schemas.microsoft.com/office/drawing/2014/main" id="{77C974DF-9D66-D1DD-E909-875CD1EB0F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Assessment Overview</a:t>
            </a:r>
            <a:endParaRPr lang="en-GB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FA374FC-59E7-D054-A58C-C047FEDE0F5F}"/>
              </a:ext>
            </a:extLst>
          </p:cNvPr>
          <p:cNvSpPr txBox="1"/>
          <p:nvPr/>
        </p:nvSpPr>
        <p:spPr>
          <a:xfrm>
            <a:off x="838200" y="1443841"/>
            <a:ext cx="8801912" cy="39703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b="1" dirty="0"/>
              <a:t>Component 1: Portfolio (60%)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/>
              <a:t>Completed throughout Year 10 and 11.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/>
              <a:t>Includes a </a:t>
            </a:r>
            <a:r>
              <a:rPr lang="en-GB" b="1" dirty="0"/>
              <a:t>sustained project</a:t>
            </a:r>
            <a:r>
              <a:rPr lang="en-GB" dirty="0"/>
              <a:t> based on a chosen theme (Portraiture) and a </a:t>
            </a:r>
            <a:r>
              <a:rPr lang="en-GB" b="1" dirty="0"/>
              <a:t>selection of additional work</a:t>
            </a:r>
            <a:r>
              <a:rPr lang="en-GB" dirty="0"/>
              <a:t> (Collections) showing technical skill and experimentation.</a:t>
            </a:r>
            <a:endParaRPr lang="en-GB" sz="1600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/>
              <a:t>This is the </a:t>
            </a:r>
            <a:r>
              <a:rPr lang="en-GB" b="1" dirty="0"/>
              <a:t>coursework element</a:t>
            </a:r>
            <a:r>
              <a:rPr lang="en-GB" dirty="0"/>
              <a:t>, developed mainly in lessons but must also be extended at home.</a:t>
            </a:r>
            <a:endParaRPr lang="en-GB" sz="1600" dirty="0"/>
          </a:p>
          <a:p>
            <a:endParaRPr lang="en-GB" dirty="0"/>
          </a:p>
          <a:p>
            <a:r>
              <a:rPr lang="en-GB" b="1" dirty="0"/>
              <a:t>Component 2: Externally Set Assignment (40%)</a:t>
            </a:r>
          </a:p>
          <a:p>
            <a:endParaRPr lang="en-GB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/>
              <a:t>Set by AQA in </a:t>
            </a:r>
            <a:r>
              <a:rPr lang="en-GB" b="1" dirty="0"/>
              <a:t>January of Year 11</a:t>
            </a:r>
            <a:r>
              <a:rPr lang="en-GB" dirty="0"/>
              <a:t>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/>
              <a:t>Students choose one theme from the paper and create preparatory work leading to a </a:t>
            </a:r>
            <a:r>
              <a:rPr lang="en-GB" b="1" dirty="0"/>
              <a:t>10-hour practical exam </a:t>
            </a:r>
            <a:r>
              <a:rPr lang="en-GB" dirty="0"/>
              <a:t>(usually in April).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/>
              <a:t>The final outcome and preparatory studies are assessed together.</a:t>
            </a:r>
          </a:p>
        </p:txBody>
      </p:sp>
    </p:spTree>
    <p:extLst>
      <p:ext uri="{BB962C8B-B14F-4D97-AF65-F5344CB8AC3E}">
        <p14:creationId xmlns:p14="http://schemas.microsoft.com/office/powerpoint/2010/main" val="1751026167"/>
      </p:ext>
    </p:extLst>
  </p:cSld>
  <p:clrMapOvr>
    <a:masterClrMapping/>
  </p:clrMapOvr>
  <p:transition spd="slow">
    <p:wip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0531519-E9A7-D160-7B5E-FA61D94F3E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>
            <a:extLst>
              <a:ext uri="{FF2B5EF4-FFF2-40B4-BE49-F238E27FC236}">
                <a16:creationId xmlns:a16="http://schemas.microsoft.com/office/drawing/2014/main" id="{D32CDA80-7A84-D101-2CF7-1F4C0720F13C}"/>
              </a:ext>
            </a:extLst>
          </p:cNvPr>
          <p:cNvGrpSpPr/>
          <p:nvPr/>
        </p:nvGrpSpPr>
        <p:grpSpPr>
          <a:xfrm>
            <a:off x="0" y="20708"/>
            <a:ext cx="12183761" cy="6857886"/>
            <a:chOff x="0" y="20708"/>
            <a:chExt cx="12183761" cy="6857886"/>
          </a:xfrm>
        </p:grpSpPr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ED963F35-2151-D675-78A8-30D88B38BF16}"/>
                </a:ext>
              </a:extLst>
            </p:cNvPr>
            <p:cNvGrpSpPr/>
            <p:nvPr/>
          </p:nvGrpSpPr>
          <p:grpSpPr>
            <a:xfrm>
              <a:off x="13402" y="20708"/>
              <a:ext cx="11997365" cy="6668416"/>
              <a:chOff x="13402" y="20708"/>
              <a:chExt cx="11997365" cy="6668416"/>
            </a:xfrm>
          </p:grpSpPr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DBF89A07-43AD-ED7A-DC72-6350EEA4B8DC}"/>
                  </a:ext>
                </a:extLst>
              </p:cNvPr>
              <p:cNvSpPr/>
              <p:nvPr/>
            </p:nvSpPr>
            <p:spPr>
              <a:xfrm>
                <a:off x="172994" y="181232"/>
                <a:ext cx="11837773" cy="6507892"/>
              </a:xfrm>
              <a:prstGeom prst="rect">
                <a:avLst/>
              </a:prstGeom>
              <a:noFill/>
              <a:ln w="355600">
                <a:solidFill>
                  <a:srgbClr val="EFC34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GB"/>
              </a:p>
            </p:txBody>
          </p:sp>
          <p:pic>
            <p:nvPicPr>
              <p:cNvPr id="8" name="Picture 7">
                <a:extLst>
                  <a:ext uri="{FF2B5EF4-FFF2-40B4-BE49-F238E27FC236}">
                    <a16:creationId xmlns:a16="http://schemas.microsoft.com/office/drawing/2014/main" id="{2D1D1D98-DDA8-B503-3FFB-4C764E9407BC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3402" y="20708"/>
                <a:ext cx="1162255" cy="327816"/>
              </a:xfrm>
              <a:prstGeom prst="rect">
                <a:avLst/>
              </a:prstGeom>
            </p:spPr>
          </p:pic>
        </p:grp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671EBE00-FC3E-1489-66CE-D32D1638B16B}"/>
                </a:ext>
              </a:extLst>
            </p:cNvPr>
            <p:cNvSpPr/>
            <p:nvPr/>
          </p:nvSpPr>
          <p:spPr>
            <a:xfrm>
              <a:off x="0" y="6478484"/>
              <a:ext cx="12183761" cy="4001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GB" sz="2000" dirty="0">
                  <a:solidFill>
                    <a:srgbClr val="1B4F20"/>
                  </a:solidFill>
                  <a:latin typeface="Candara" panose="020E0502030303020204" pitchFamily="34" charset="0"/>
                </a:rPr>
                <a:t>Join us on our journey….</a:t>
              </a:r>
            </a:p>
          </p:txBody>
        </p:sp>
      </p:grpSp>
      <p:sp>
        <p:nvSpPr>
          <p:cNvPr id="10" name="Title 9">
            <a:extLst>
              <a:ext uri="{FF2B5EF4-FFF2-40B4-BE49-F238E27FC236}">
                <a16:creationId xmlns:a16="http://schemas.microsoft.com/office/drawing/2014/main" id="{15F63C6C-2E07-5D32-E679-640ECD87B3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Key Dates </a:t>
            </a:r>
            <a:endParaRPr lang="en-GB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4048A78-3E6F-1D93-F7E0-CC642DAA6F3D}"/>
              </a:ext>
            </a:extLst>
          </p:cNvPr>
          <p:cNvSpPr txBox="1"/>
          <p:nvPr/>
        </p:nvSpPr>
        <p:spPr>
          <a:xfrm>
            <a:off x="734437" y="1588260"/>
            <a:ext cx="8555477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sz="2400" b="1" dirty="0"/>
              <a:t>Autumn Term (Sept–Dec): </a:t>
            </a:r>
            <a:r>
              <a:rPr lang="en-GB" sz="2400" dirty="0"/>
              <a:t>Coursework refinement, final presentation, and annotation.</a:t>
            </a:r>
            <a:endParaRPr lang="en-GB" sz="3200" dirty="0"/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sz="2400" b="1" dirty="0"/>
              <a:t>January:</a:t>
            </a:r>
            <a:r>
              <a:rPr lang="en-GB" sz="2400" dirty="0"/>
              <a:t> AQA Exam paper released.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sz="2400" b="1" dirty="0"/>
              <a:t>Spring Term (Jan–April): </a:t>
            </a:r>
            <a:r>
              <a:rPr lang="en-GB" sz="2400" dirty="0"/>
              <a:t>Preparatory work for the Externally Set Assignment.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sz="2400" b="1" dirty="0"/>
              <a:t>April:</a:t>
            </a:r>
            <a:r>
              <a:rPr lang="en-GB" sz="2400" dirty="0"/>
              <a:t> 10-hour Photography Exam.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sz="2400" b="1" dirty="0"/>
              <a:t>May:</a:t>
            </a:r>
            <a:r>
              <a:rPr lang="en-GB" sz="2400" dirty="0"/>
              <a:t> Final submission of all coursework and exam projects.</a:t>
            </a:r>
          </a:p>
        </p:txBody>
      </p:sp>
    </p:spTree>
    <p:extLst>
      <p:ext uri="{BB962C8B-B14F-4D97-AF65-F5344CB8AC3E}">
        <p14:creationId xmlns:p14="http://schemas.microsoft.com/office/powerpoint/2010/main" val="2957540294"/>
      </p:ext>
    </p:extLst>
  </p:cSld>
  <p:clrMapOvr>
    <a:masterClrMapping/>
  </p:clrMapOvr>
  <p:transition spd="slow">
    <p:wip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16F284E-21B8-3A66-FD8A-713FF92129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>
            <a:extLst>
              <a:ext uri="{FF2B5EF4-FFF2-40B4-BE49-F238E27FC236}">
                <a16:creationId xmlns:a16="http://schemas.microsoft.com/office/drawing/2014/main" id="{8C65DBD3-1B21-2672-2ACA-7E9D09EA61AE}"/>
              </a:ext>
            </a:extLst>
          </p:cNvPr>
          <p:cNvGrpSpPr/>
          <p:nvPr/>
        </p:nvGrpSpPr>
        <p:grpSpPr>
          <a:xfrm>
            <a:off x="0" y="20708"/>
            <a:ext cx="12183761" cy="6857886"/>
            <a:chOff x="0" y="20708"/>
            <a:chExt cx="12183761" cy="6857886"/>
          </a:xfrm>
        </p:grpSpPr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08212E8A-B19E-3DB9-A3C4-618ACAB87DF9}"/>
                </a:ext>
              </a:extLst>
            </p:cNvPr>
            <p:cNvGrpSpPr/>
            <p:nvPr/>
          </p:nvGrpSpPr>
          <p:grpSpPr>
            <a:xfrm>
              <a:off x="13402" y="20708"/>
              <a:ext cx="11997365" cy="6668416"/>
              <a:chOff x="13402" y="20708"/>
              <a:chExt cx="11997365" cy="6668416"/>
            </a:xfrm>
          </p:grpSpPr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76CEEBA0-B418-2BC5-3500-FB7506F4F503}"/>
                  </a:ext>
                </a:extLst>
              </p:cNvPr>
              <p:cNvSpPr/>
              <p:nvPr/>
            </p:nvSpPr>
            <p:spPr>
              <a:xfrm>
                <a:off x="172994" y="181232"/>
                <a:ext cx="11837773" cy="6507892"/>
              </a:xfrm>
              <a:prstGeom prst="rect">
                <a:avLst/>
              </a:prstGeom>
              <a:noFill/>
              <a:ln w="355600">
                <a:solidFill>
                  <a:srgbClr val="EFC34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GB"/>
              </a:p>
            </p:txBody>
          </p:sp>
          <p:pic>
            <p:nvPicPr>
              <p:cNvPr id="8" name="Picture 7">
                <a:extLst>
                  <a:ext uri="{FF2B5EF4-FFF2-40B4-BE49-F238E27FC236}">
                    <a16:creationId xmlns:a16="http://schemas.microsoft.com/office/drawing/2014/main" id="{120B41B3-A816-FAC8-C55D-D9DDB84D5D54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3402" y="20708"/>
                <a:ext cx="1162255" cy="327816"/>
              </a:xfrm>
              <a:prstGeom prst="rect">
                <a:avLst/>
              </a:prstGeom>
            </p:spPr>
          </p:pic>
        </p:grp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A6E10126-F2BE-1F33-A2FD-EAA82A9C3154}"/>
                </a:ext>
              </a:extLst>
            </p:cNvPr>
            <p:cNvSpPr/>
            <p:nvPr/>
          </p:nvSpPr>
          <p:spPr>
            <a:xfrm>
              <a:off x="0" y="6478484"/>
              <a:ext cx="12183761" cy="4001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GB" sz="2000" dirty="0">
                  <a:solidFill>
                    <a:srgbClr val="1B4F20"/>
                  </a:solidFill>
                  <a:latin typeface="Candara" panose="020E0502030303020204" pitchFamily="34" charset="0"/>
                </a:rPr>
                <a:t>Join us on our journey….</a:t>
              </a:r>
            </a:p>
          </p:txBody>
        </p:sp>
      </p:grpSp>
      <p:sp>
        <p:nvSpPr>
          <p:cNvPr id="10" name="Title 9">
            <a:extLst>
              <a:ext uri="{FF2B5EF4-FFF2-40B4-BE49-F238E27FC236}">
                <a16:creationId xmlns:a16="http://schemas.microsoft.com/office/drawing/2014/main" id="{815A5EF7-4E5A-E156-347E-D4BEE24903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u="sng"/>
              <a:t>Supporting Coursework at Home</a:t>
            </a:r>
            <a:endParaRPr lang="en-GB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5AEC95B-38E9-968A-1A83-6290E74F5F4A}"/>
              </a:ext>
            </a:extLst>
          </p:cNvPr>
          <p:cNvSpPr txBox="1"/>
          <p:nvPr/>
        </p:nvSpPr>
        <p:spPr>
          <a:xfrm>
            <a:off x="958174" y="1473264"/>
            <a:ext cx="9888165" cy="42473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dirty="0"/>
              <a:t>Parents can help their child succeed by encouraging them to: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GB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b="1" dirty="0"/>
              <a:t>Regularly take and review photographs </a:t>
            </a:r>
            <a:r>
              <a:rPr lang="en-GB" dirty="0"/>
              <a:t>— practice with different lighting, subjects, and compositions.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b="1" dirty="0"/>
              <a:t>Keep their digital files organised </a:t>
            </a:r>
            <a:r>
              <a:rPr lang="en-GB" dirty="0"/>
              <a:t>(label folders, save backups).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b="1" dirty="0"/>
              <a:t>Experiment beyond the classroom </a:t>
            </a:r>
            <a:r>
              <a:rPr lang="en-GB" dirty="0"/>
              <a:t>— photograph personal interests, local settings, or textures and forms found at home.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b="1" dirty="0"/>
              <a:t>Reflect and annotate </a:t>
            </a:r>
            <a:r>
              <a:rPr lang="en-GB" dirty="0"/>
              <a:t>— write about what worked, what could be improved, and what they plan to do next.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b="1" dirty="0"/>
              <a:t>Research photographers and artists </a:t>
            </a:r>
            <a:r>
              <a:rPr lang="en-GB" dirty="0"/>
              <a:t>— explore how professionals use composition, light, and editing to convey ideas.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b="1" dirty="0"/>
              <a:t>Edit carefully </a:t>
            </a:r>
            <a:r>
              <a:rPr lang="en-GB" dirty="0"/>
              <a:t>— use photo editing apps to refine images.</a:t>
            </a:r>
          </a:p>
          <a:p>
            <a:endParaRPr lang="en-GB" dirty="0"/>
          </a:p>
          <a:p>
            <a:r>
              <a:rPr lang="en-GB" dirty="0"/>
              <a:t>Encourage short, frequent practice sessions rather than long, infrequent ones. A consistent routine helps students stay on top of deadlines and build confidence.</a:t>
            </a:r>
          </a:p>
        </p:txBody>
      </p:sp>
    </p:spTree>
    <p:extLst>
      <p:ext uri="{BB962C8B-B14F-4D97-AF65-F5344CB8AC3E}">
        <p14:creationId xmlns:p14="http://schemas.microsoft.com/office/powerpoint/2010/main" val="3998981449"/>
      </p:ext>
    </p:extLst>
  </p:cSld>
  <p:clrMapOvr>
    <a:masterClrMapping/>
  </p:clrMapOvr>
  <p:transition spd="slow">
    <p:wip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6BA79B8-8901-0B9C-62A3-64EB0A13052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>
            <a:extLst>
              <a:ext uri="{FF2B5EF4-FFF2-40B4-BE49-F238E27FC236}">
                <a16:creationId xmlns:a16="http://schemas.microsoft.com/office/drawing/2014/main" id="{18CB604F-2AD7-D9BF-3EBC-0EAD46BA2CC7}"/>
              </a:ext>
            </a:extLst>
          </p:cNvPr>
          <p:cNvGrpSpPr/>
          <p:nvPr/>
        </p:nvGrpSpPr>
        <p:grpSpPr>
          <a:xfrm>
            <a:off x="0" y="20708"/>
            <a:ext cx="12183761" cy="6857886"/>
            <a:chOff x="0" y="20708"/>
            <a:chExt cx="12183761" cy="6857886"/>
          </a:xfrm>
        </p:grpSpPr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5A8FB64E-495B-6492-BA6E-B1AA92F906A7}"/>
                </a:ext>
              </a:extLst>
            </p:cNvPr>
            <p:cNvGrpSpPr/>
            <p:nvPr/>
          </p:nvGrpSpPr>
          <p:grpSpPr>
            <a:xfrm>
              <a:off x="13402" y="20708"/>
              <a:ext cx="11997365" cy="6668416"/>
              <a:chOff x="13402" y="20708"/>
              <a:chExt cx="11997365" cy="6668416"/>
            </a:xfrm>
          </p:grpSpPr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A9EC8A63-DDA3-B980-8A4F-8911BC03B676}"/>
                  </a:ext>
                </a:extLst>
              </p:cNvPr>
              <p:cNvSpPr/>
              <p:nvPr/>
            </p:nvSpPr>
            <p:spPr>
              <a:xfrm>
                <a:off x="172994" y="181232"/>
                <a:ext cx="11837773" cy="6507892"/>
              </a:xfrm>
              <a:prstGeom prst="rect">
                <a:avLst/>
              </a:prstGeom>
              <a:noFill/>
              <a:ln w="355600">
                <a:solidFill>
                  <a:srgbClr val="EFC34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GB"/>
              </a:p>
            </p:txBody>
          </p:sp>
          <p:pic>
            <p:nvPicPr>
              <p:cNvPr id="8" name="Picture 7">
                <a:extLst>
                  <a:ext uri="{FF2B5EF4-FFF2-40B4-BE49-F238E27FC236}">
                    <a16:creationId xmlns:a16="http://schemas.microsoft.com/office/drawing/2014/main" id="{30D2C048-3429-04B9-0475-D2F39FB9122E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3402" y="20708"/>
                <a:ext cx="1162255" cy="327816"/>
              </a:xfrm>
              <a:prstGeom prst="rect">
                <a:avLst/>
              </a:prstGeom>
            </p:spPr>
          </p:pic>
        </p:grp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6EEC2226-C58F-6EED-33E7-F2F8E7B5AFF2}"/>
                </a:ext>
              </a:extLst>
            </p:cNvPr>
            <p:cNvSpPr/>
            <p:nvPr/>
          </p:nvSpPr>
          <p:spPr>
            <a:xfrm>
              <a:off x="0" y="6478484"/>
              <a:ext cx="12183761" cy="4001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GB" sz="2000" dirty="0">
                  <a:solidFill>
                    <a:srgbClr val="1B4F20"/>
                  </a:solidFill>
                  <a:latin typeface="Candara" panose="020E0502030303020204" pitchFamily="34" charset="0"/>
                </a:rPr>
                <a:t>Join us on our journey….</a:t>
              </a:r>
            </a:p>
          </p:txBody>
        </p:sp>
      </p:grpSp>
      <p:sp>
        <p:nvSpPr>
          <p:cNvPr id="10" name="Title 9">
            <a:extLst>
              <a:ext uri="{FF2B5EF4-FFF2-40B4-BE49-F238E27FC236}">
                <a16:creationId xmlns:a16="http://schemas.microsoft.com/office/drawing/2014/main" id="{3487FA79-5DE3-DDCB-AA7D-1CC973C738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Recommended Websites &amp; Resources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048177A-D97D-2E35-831B-4333F2307EE8}"/>
              </a:ext>
            </a:extLst>
          </p:cNvPr>
          <p:cNvSpPr txBox="1"/>
          <p:nvPr/>
        </p:nvSpPr>
        <p:spPr>
          <a:xfrm>
            <a:off x="838199" y="1400739"/>
            <a:ext cx="9531485" cy="494641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en-GB" sz="1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Official AQA Resources</a:t>
            </a:r>
            <a:endParaRPr lang="en-GB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742950" lvl="1" indent="-285750">
              <a:lnSpc>
                <a:spcPct val="107000"/>
              </a:lnSpc>
              <a:spcAft>
                <a:spcPts val="800"/>
              </a:spcAft>
              <a:buSzPts val="1000"/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GB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AQA GCSE Art and Design (Photography) specification:</a:t>
            </a:r>
            <a:br>
              <a:rPr lang="en-GB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en-GB" dirty="0">
                <a:effectLst/>
                <a:latin typeface="Segoe UI Emoji" panose="020B0502040204020203" pitchFamily="34" charset="0"/>
                <a:ea typeface="Times New Roman" panose="02020603050405020304" pitchFamily="18" charset="0"/>
                <a:cs typeface="Segoe UI Emoji" panose="020B0502040204020203" pitchFamily="34" charset="0"/>
              </a:rPr>
              <a:t>🔗</a:t>
            </a:r>
            <a:r>
              <a:rPr lang="en-GB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https://www.aqa.org.uk/subjects/art-and-design/gcse/art-and-design-8201-8206</a:t>
            </a:r>
            <a:endParaRPr lang="en-GB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07000"/>
              </a:lnSpc>
              <a:spcAft>
                <a:spcPts val="800"/>
              </a:spcAft>
              <a:buSzPts val="1000"/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GB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Marking criteria and example student portfolios:</a:t>
            </a:r>
            <a:br>
              <a:rPr lang="en-GB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en-GB" dirty="0">
                <a:effectLst/>
                <a:latin typeface="Segoe UI Emoji" panose="020B0502040204020203" pitchFamily="34" charset="0"/>
                <a:ea typeface="Times New Roman" panose="02020603050405020304" pitchFamily="18" charset="0"/>
                <a:cs typeface="Segoe UI Emoji" panose="020B0502040204020203" pitchFamily="34" charset="0"/>
              </a:rPr>
              <a:t>🔗</a:t>
            </a:r>
            <a:r>
              <a:rPr lang="en-GB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AQA Exemplars and Teacher Guidance</a:t>
            </a:r>
            <a:endParaRPr lang="en-GB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  <a:buNone/>
            </a:pPr>
            <a:endParaRPr lang="en-GB" sz="18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en-GB" sz="1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Photography Inspiration &amp; Learning</a:t>
            </a:r>
            <a:endParaRPr lang="en-GB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07000"/>
              </a:lnSpc>
              <a:spcAft>
                <a:spcPts val="800"/>
              </a:spcAft>
              <a:buSzPts val="1000"/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GB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The Student Art Guide</a:t>
            </a:r>
            <a:r>
              <a:rPr lang="en-GB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— exemplar photography sketchbooks, artist research, and project tips.</a:t>
            </a:r>
            <a:br>
              <a:rPr lang="en-GB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en-GB" dirty="0">
                <a:effectLst/>
                <a:latin typeface="Segoe UI Emoji" panose="020B0502040204020203" pitchFamily="34" charset="0"/>
                <a:ea typeface="Times New Roman" panose="02020603050405020304" pitchFamily="18" charset="0"/>
                <a:cs typeface="Segoe UI Emoji" panose="020B0502040204020203" pitchFamily="34" charset="0"/>
              </a:rPr>
              <a:t>🔗</a:t>
            </a:r>
            <a:r>
              <a:rPr lang="en-GB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https://www.studentartguide.com</a:t>
            </a:r>
            <a:endParaRPr lang="en-GB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07000"/>
              </a:lnSpc>
              <a:spcAft>
                <a:spcPts val="800"/>
              </a:spcAft>
              <a:buSzPts val="1000"/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GB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BBC Bitesize: Art &amp; Design</a:t>
            </a:r>
            <a:r>
              <a:rPr lang="en-GB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— guidance on composition, lighting, and project development.</a:t>
            </a:r>
            <a:br>
              <a:rPr lang="en-GB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en-GB" dirty="0">
                <a:effectLst/>
                <a:latin typeface="Segoe UI Emoji" panose="020B0502040204020203" pitchFamily="34" charset="0"/>
                <a:ea typeface="Times New Roman" panose="02020603050405020304" pitchFamily="18" charset="0"/>
                <a:cs typeface="Segoe UI Emoji" panose="020B0502040204020203" pitchFamily="34" charset="0"/>
              </a:rPr>
              <a:t>🔗</a:t>
            </a:r>
            <a:r>
              <a:rPr lang="en-GB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https://www.bbc.co.uk/bitesize/subjects/z6hs34j</a:t>
            </a:r>
            <a:endParaRPr lang="en-GB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07000"/>
              </a:lnSpc>
              <a:spcAft>
                <a:spcPts val="800"/>
              </a:spcAft>
              <a:buSzPts val="1000"/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GB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Pinterest</a:t>
            </a:r>
            <a:r>
              <a:rPr lang="en-GB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— for theme and layout inspiration (ensure work is clearly labelled and personal ideas are developed independently).</a:t>
            </a:r>
            <a:endParaRPr lang="en-GB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16101397"/>
      </p:ext>
    </p:extLst>
  </p:cSld>
  <p:clrMapOvr>
    <a:masterClrMapping/>
  </p:clrMapOvr>
  <p:transition spd="slow">
    <p:wip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B0A6FC3-1A75-8995-0E3B-3C2D4A97C51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>
            <a:extLst>
              <a:ext uri="{FF2B5EF4-FFF2-40B4-BE49-F238E27FC236}">
                <a16:creationId xmlns:a16="http://schemas.microsoft.com/office/drawing/2014/main" id="{A5E62213-6ADA-549A-41E4-4EFF91280B03}"/>
              </a:ext>
            </a:extLst>
          </p:cNvPr>
          <p:cNvGrpSpPr/>
          <p:nvPr/>
        </p:nvGrpSpPr>
        <p:grpSpPr>
          <a:xfrm>
            <a:off x="0" y="20708"/>
            <a:ext cx="12183761" cy="6857886"/>
            <a:chOff x="0" y="20708"/>
            <a:chExt cx="12183761" cy="6857886"/>
          </a:xfrm>
        </p:grpSpPr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3A15B69B-4063-916E-A780-D26242381EA9}"/>
                </a:ext>
              </a:extLst>
            </p:cNvPr>
            <p:cNvGrpSpPr/>
            <p:nvPr/>
          </p:nvGrpSpPr>
          <p:grpSpPr>
            <a:xfrm>
              <a:off x="13402" y="20708"/>
              <a:ext cx="11997365" cy="6668416"/>
              <a:chOff x="13402" y="20708"/>
              <a:chExt cx="11997365" cy="6668416"/>
            </a:xfrm>
          </p:grpSpPr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7E2C5888-AEAF-C4EC-1D2B-37B44ADC3FC1}"/>
                  </a:ext>
                </a:extLst>
              </p:cNvPr>
              <p:cNvSpPr/>
              <p:nvPr/>
            </p:nvSpPr>
            <p:spPr>
              <a:xfrm>
                <a:off x="172994" y="181232"/>
                <a:ext cx="11837773" cy="6507892"/>
              </a:xfrm>
              <a:prstGeom prst="rect">
                <a:avLst/>
              </a:prstGeom>
              <a:noFill/>
              <a:ln w="355600">
                <a:solidFill>
                  <a:srgbClr val="EFC34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GB"/>
              </a:p>
            </p:txBody>
          </p:sp>
          <p:pic>
            <p:nvPicPr>
              <p:cNvPr id="8" name="Picture 7">
                <a:extLst>
                  <a:ext uri="{FF2B5EF4-FFF2-40B4-BE49-F238E27FC236}">
                    <a16:creationId xmlns:a16="http://schemas.microsoft.com/office/drawing/2014/main" id="{A04867BF-D5B3-9F8C-2711-6D896081A45E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3402" y="20708"/>
                <a:ext cx="1162255" cy="327816"/>
              </a:xfrm>
              <a:prstGeom prst="rect">
                <a:avLst/>
              </a:prstGeom>
            </p:spPr>
          </p:pic>
        </p:grp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C8A755F4-D92C-4FE4-666E-260C1B34A778}"/>
                </a:ext>
              </a:extLst>
            </p:cNvPr>
            <p:cNvSpPr/>
            <p:nvPr/>
          </p:nvSpPr>
          <p:spPr>
            <a:xfrm>
              <a:off x="0" y="6478484"/>
              <a:ext cx="12183761" cy="4001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GB" sz="2000" dirty="0">
                  <a:solidFill>
                    <a:srgbClr val="1B4F20"/>
                  </a:solidFill>
                  <a:latin typeface="Candara" panose="020E0502030303020204" pitchFamily="34" charset="0"/>
                </a:rPr>
                <a:t>Join us on our journey….</a:t>
              </a:r>
            </a:p>
          </p:txBody>
        </p:sp>
      </p:grpSp>
      <p:sp>
        <p:nvSpPr>
          <p:cNvPr id="10" name="Title 9">
            <a:extLst>
              <a:ext uri="{FF2B5EF4-FFF2-40B4-BE49-F238E27FC236}">
                <a16:creationId xmlns:a16="http://schemas.microsoft.com/office/drawing/2014/main" id="{8228573D-4331-8E57-3CB0-AF97325319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Tips for Success</a:t>
            </a:r>
            <a:endParaRPr lang="en-GB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1F8799A-D439-886C-10DF-4B3A69DA3434}"/>
              </a:ext>
            </a:extLst>
          </p:cNvPr>
          <p:cNvSpPr txBox="1"/>
          <p:nvPr/>
        </p:nvSpPr>
        <p:spPr>
          <a:xfrm>
            <a:off x="838199" y="1494553"/>
            <a:ext cx="8967281" cy="25853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dirty="0"/>
              <a:t>✅ Keep sketchbooks and digital portfolios up to date.</a:t>
            </a:r>
          </a:p>
          <a:p>
            <a:r>
              <a:rPr lang="en-GB" dirty="0"/>
              <a:t>✅ Make sure every project clearly links to the Assessment Objectives (AO1–AO4):</a:t>
            </a:r>
          </a:p>
          <a:p>
            <a:endParaRPr lang="en-GB" dirty="0"/>
          </a:p>
          <a:p>
            <a:pPr marL="800100" lvl="1" indent="-342900">
              <a:buFont typeface="+mj-lt"/>
              <a:buAutoNum type="arabicPeriod"/>
            </a:pPr>
            <a:r>
              <a:rPr lang="en-GB" dirty="0"/>
              <a:t>Develop ideas through artist/photographer research.</a:t>
            </a:r>
          </a:p>
          <a:p>
            <a:pPr marL="800100" lvl="1" indent="-342900">
              <a:buFont typeface="+mj-lt"/>
              <a:buAutoNum type="arabicPeriod"/>
            </a:pPr>
            <a:r>
              <a:rPr lang="en-GB" dirty="0"/>
              <a:t>Refine work by exploring and experimenting with materials and techniques.</a:t>
            </a:r>
          </a:p>
          <a:p>
            <a:pPr marL="800100" lvl="1" indent="-342900">
              <a:buFont typeface="+mj-lt"/>
              <a:buAutoNum type="arabicPeriod"/>
            </a:pPr>
            <a:r>
              <a:rPr lang="en-GB" dirty="0"/>
              <a:t>Record ideas, observations, and insights.</a:t>
            </a:r>
          </a:p>
          <a:p>
            <a:pPr marL="800100" lvl="1" indent="-342900">
              <a:buFont typeface="+mj-lt"/>
              <a:buAutoNum type="arabicPeriod"/>
            </a:pPr>
            <a:r>
              <a:rPr lang="en-GB" dirty="0"/>
              <a:t>Present a personal and meaningful final piece.</a:t>
            </a:r>
          </a:p>
          <a:p>
            <a:pPr lvl="2"/>
            <a:r>
              <a:rPr lang="en-GB" dirty="0"/>
              <a:t>✅ Keep deadlines — all work contributes to the final grade.</a:t>
            </a:r>
          </a:p>
          <a:p>
            <a:pPr lvl="2"/>
            <a:r>
              <a:rPr lang="en-GB" dirty="0"/>
              <a:t>✅ Be bold and creative — originality and personal expression are highly valued.</a:t>
            </a:r>
          </a:p>
        </p:txBody>
      </p:sp>
    </p:spTree>
    <p:extLst>
      <p:ext uri="{BB962C8B-B14F-4D97-AF65-F5344CB8AC3E}">
        <p14:creationId xmlns:p14="http://schemas.microsoft.com/office/powerpoint/2010/main" val="551617254"/>
      </p:ext>
    </p:extLst>
  </p:cSld>
  <p:clrMapOvr>
    <a:masterClrMapping/>
  </p:clrMapOvr>
  <p:transition spd="slow">
    <p:wipe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cc8dc979-d633-4cc4-bc95-daa6380224ac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C819F15AD2814438AA860D3ECF10C96" ma:contentTypeVersion="15" ma:contentTypeDescription="Create a new document." ma:contentTypeScope="" ma:versionID="54cc8976ae0710daff7cac76a83d1f11">
  <xsd:schema xmlns:xsd="http://www.w3.org/2001/XMLSchema" xmlns:xs="http://www.w3.org/2001/XMLSchema" xmlns:p="http://schemas.microsoft.com/office/2006/metadata/properties" xmlns:ns3="cc8dc979-d633-4cc4-bc95-daa6380224ac" xmlns:ns4="e46196d9-69e0-4428-81d0-a5489f73d1a6" targetNamespace="http://schemas.microsoft.com/office/2006/metadata/properties" ma:root="true" ma:fieldsID="53200530076c0faa5fe918c655358bc6" ns3:_="" ns4:_="">
    <xsd:import namespace="cc8dc979-d633-4cc4-bc95-daa6380224ac"/>
    <xsd:import namespace="e46196d9-69e0-4428-81d0-a5489f73d1a6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4:SharingHintHash" minOccurs="0"/>
                <xsd:element ref="ns4:SharedWithDetails" minOccurs="0"/>
                <xsd:element ref="ns4:SharedWithUsers" minOccurs="0"/>
                <xsd:element ref="ns3:MediaServiceAutoKeyPoints" minOccurs="0"/>
                <xsd:element ref="ns3:MediaServiceKeyPoints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Location" minOccurs="0"/>
                <xsd:element ref="ns3:MediaLengthInSeconds" minOccurs="0"/>
                <xsd:element ref="ns3:_activity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c8dc979-d633-4cc4-bc95-daa6380224a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9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MediaLengthInSeconds" ma:index="21" nillable="true" ma:displayName="Length (seconds)" ma:internalName="MediaLengthInSeconds" ma:readOnly="true">
      <xsd:simpleType>
        <xsd:restriction base="dms:Unknown"/>
      </xsd:simpleType>
    </xsd:element>
    <xsd:element name="_activity" ma:index="22" nillable="true" ma:displayName="_activity" ma:hidden="true" ma:internalName="_activity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46196d9-69e0-4428-81d0-a5489f73d1a6" elementFormDefault="qualified">
    <xsd:import namespace="http://schemas.microsoft.com/office/2006/documentManagement/types"/>
    <xsd:import namespace="http://schemas.microsoft.com/office/infopath/2007/PartnerControls"/>
    <xsd:element name="SharingHintHash" ma:index="10" nillable="true" ma:displayName="Sharing Hint Hash" ma:hidden="true" ma:internalName="SharingHintHash" ma:readOnly="true">
      <xsd:simpleType>
        <xsd:restriction base="dms:Text"/>
      </xsd:simple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E6885A7D-5BBF-498C-BE1D-4F5EE7915145}">
  <ds:schemaRefs>
    <ds:schemaRef ds:uri="http://www.w3.org/XML/1998/namespace"/>
    <ds:schemaRef ds:uri="http://schemas.microsoft.com/office/infopath/2007/PartnerControls"/>
    <ds:schemaRef ds:uri="http://purl.org/dc/elements/1.1/"/>
    <ds:schemaRef ds:uri="http://schemas.microsoft.com/office/2006/documentManagement/types"/>
    <ds:schemaRef ds:uri="e46196d9-69e0-4428-81d0-a5489f73d1a6"/>
    <ds:schemaRef ds:uri="http://purl.org/dc/dcmitype/"/>
    <ds:schemaRef ds:uri="cc8dc979-d633-4cc4-bc95-daa6380224ac"/>
    <ds:schemaRef ds:uri="http://schemas.openxmlformats.org/package/2006/metadata/core-properties"/>
    <ds:schemaRef ds:uri="http://schemas.microsoft.com/office/2006/metadata/properties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9941F574-DC33-4ACB-95EF-C1DC410A63F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c8dc979-d633-4cc4-bc95-daa6380224ac"/>
    <ds:schemaRef ds:uri="e46196d9-69e0-4428-81d0-a5489f73d1a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84FCDEB1-76D4-4CBD-BB62-83A681368EE2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316</TotalTime>
  <Words>692</Words>
  <Application>Microsoft Office PowerPoint</Application>
  <PresentationFormat>Widescreen</PresentationFormat>
  <Paragraphs>60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Arial</vt:lpstr>
      <vt:lpstr>Calibri</vt:lpstr>
      <vt:lpstr>Calibri Light</vt:lpstr>
      <vt:lpstr>Candara</vt:lpstr>
      <vt:lpstr>Segoe UI Emoji</vt:lpstr>
      <vt:lpstr>Office Theme</vt:lpstr>
      <vt:lpstr>Photography at Caistor Yarborough Academy Year 11 Overview for Parents</vt:lpstr>
      <vt:lpstr>Course Overview</vt:lpstr>
      <vt:lpstr>Assessment Overview</vt:lpstr>
      <vt:lpstr>Key Dates </vt:lpstr>
      <vt:lpstr>Supporting Coursework at Home</vt:lpstr>
      <vt:lpstr>Recommended Websites &amp; Resources</vt:lpstr>
      <vt:lpstr>Tips for Success</vt:lpstr>
    </vt:vector>
  </TitlesOfParts>
  <Company>Caistor Yarborough Academy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Science at Caistor Yarborough Academy</dc:title>
  <dc:creator>Jo Biglands</dc:creator>
  <cp:lastModifiedBy>Amir Makni</cp:lastModifiedBy>
  <cp:revision>136</cp:revision>
  <dcterms:created xsi:type="dcterms:W3CDTF">2016-03-12T10:25:01Z</dcterms:created>
  <dcterms:modified xsi:type="dcterms:W3CDTF">2025-10-17T11:20:36Z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0x010100DC819F15AD2814438AA860D3ECF10C96</vt:lpwstr>
  </property>
</Properties>
</file>