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7T10:30:11.082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5341 244 24575,'-119'2'0,"34"1"0,-118-13 0,168 4 0,1-1 0,-43-17 0,49 15 0,0 0 0,0 2 0,0 1 0,-39-2 0,27 3 0,0-1 0,0-2 0,1-2 0,-55-21 0,-57-13 0,143 42 0,-64-16 0,0 4 0,-2 3 0,-106-3 0,-1885 17 0,1082-5 0,957 4 0,0 1 0,0 1 0,1 1 0,-27 8 0,20-4 0,-56 8 0,33-9 0,1 3 0,-65 22 0,24-7 0,81-21 0,0 1 0,1-1 0,-1 2 0,-21 15 0,-21 9 0,50-27 0,7-1 0,21 1 0,40-4 0,-56 0 0,66-2 0,134 3 0,-132 12 0,-51-8 0,37 3 0,345-6 0,-212-4 0,295 2 0,-463 2 0,0 0 0,33 8 0,-30-5 0,36 3 0,97-8 0,23 2 0,-98 10 0,8 1 0,-47-8 0,78 17 0,-82-12 0,0-2 0,49 2 0,431-8 0,-254-5 0,-223 3 0,-23-2 0,-1 2 0,1 1 0,-1 0 0,0 2 0,23 5 0,-12-1 0,0-1 0,0-3 0,0 0 0,0-2 0,42-4 0,75 4 0,-85 11 0,-49-7 0,1-2 0,20 2 0,105-4-4,-96-1-1357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Spanish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400" dirty="0">
                <a:solidFill>
                  <a:schemeClr val="accent1"/>
                </a:solidFill>
              </a:rPr>
              <a:t>Supporting Your Child with GCSE Revision</a:t>
            </a: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4653FD9B-1FE2-8780-3C6A-B08B9CC24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Purpose of this Guide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BA10B0-AAE8-7DA4-D95B-47138B31AA09}"/>
              </a:ext>
            </a:extLst>
          </p:cNvPr>
          <p:cNvSpPr txBox="1"/>
          <p:nvPr/>
        </p:nvSpPr>
        <p:spPr>
          <a:xfrm>
            <a:off x="838199" y="1613010"/>
            <a:ext cx="773186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This leaflet supports parents and carers in helping their child prepare effectively for GCSEs in Spanish. It outlines key content, exam structures, and practical revision approaches that make a difference at home.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D996DC-A877-596F-270F-46945D7F8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6669" y="554293"/>
            <a:ext cx="2889903" cy="206421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F989C4B-F36D-6CF6-3429-F2CAA3F0031B}"/>
              </a:ext>
            </a:extLst>
          </p:cNvPr>
          <p:cNvSpPr txBox="1"/>
          <p:nvPr/>
        </p:nvSpPr>
        <p:spPr>
          <a:xfrm>
            <a:off x="838199" y="5844224"/>
            <a:ext cx="6094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Exam Board: Edexcel</a:t>
            </a:r>
          </a:p>
        </p:txBody>
      </p:sp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19763-E60C-7164-C911-E94141A79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198A194-D3A1-5930-C4E7-6CF0836D5430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6F9E1CA-FF7B-5DAE-92C1-ED3936691838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4B440F0-300D-BABA-9D8F-42D1D875E252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5F27C177-0496-5D25-D6B6-B11BDB2A54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0A5E5E4-EA7C-DC41-18DF-03A6DF8030DA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3E811E94-4D1D-D597-54F2-653A2965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 Structure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4E0C67-0496-7857-BF15-C16C84E4C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388" y="1206957"/>
            <a:ext cx="9531484" cy="532438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B49E9E3-4C20-57FE-DFE3-AF2C5EEFC8D6}"/>
                  </a:ext>
                </a:extLst>
              </p14:cNvPr>
              <p14:cNvContentPartPr/>
              <p14:nvPr/>
            </p14:nvContentPartPr>
            <p14:xfrm>
              <a:off x="1024767" y="1419786"/>
              <a:ext cx="1922760" cy="14688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B49E9E3-4C20-57FE-DFE3-AF2C5EEFC8D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62127" y="1356786"/>
                <a:ext cx="2048400" cy="272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422484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0FD11-9CB1-4ACB-CB7F-32AD17663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EDBAD2C-39CF-F2F9-2606-95048FBDFD76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0F71FF9-D19C-F617-36A7-4B77A0BF3CD6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38B9EA2-34BE-C45B-C5C9-FD84679AF0C9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14DB731F-F11E-F204-7B99-0827F51D24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6F86B4-0EF0-6F05-4D63-A03C9366FBF3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01EE50EB-08C9-0530-6CB3-6AEB705E0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Exam Element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0E91A6-B993-F957-19C9-51AB6BEDF9C0}"/>
              </a:ext>
            </a:extLst>
          </p:cNvPr>
          <p:cNvSpPr txBox="1"/>
          <p:nvPr/>
        </p:nvSpPr>
        <p:spPr>
          <a:xfrm>
            <a:off x="838199" y="1531631"/>
            <a:ext cx="969685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• Students complete </a:t>
            </a:r>
            <a:r>
              <a:rPr lang="en-GB" b="1" dirty="0"/>
              <a:t>four assessments</a:t>
            </a:r>
            <a:r>
              <a:rPr lang="en-GB" dirty="0"/>
              <a:t>: three </a:t>
            </a:r>
            <a:r>
              <a:rPr lang="en-GB" b="1" dirty="0"/>
              <a:t>externally examined papers </a:t>
            </a:r>
            <a:r>
              <a:rPr lang="en-GB" dirty="0"/>
              <a:t>(Listening, Reading, </a:t>
            </a:r>
          </a:p>
          <a:p>
            <a:r>
              <a:rPr lang="en-GB" dirty="0"/>
              <a:t>Writing) and one </a:t>
            </a:r>
            <a:r>
              <a:rPr lang="en-GB" b="1" dirty="0"/>
              <a:t>Speaking assessment </a:t>
            </a:r>
            <a:r>
              <a:rPr lang="en-GB" dirty="0"/>
              <a:t>set by Pearson. </a:t>
            </a:r>
          </a:p>
          <a:p>
            <a:endParaRPr lang="en-GB" dirty="0"/>
          </a:p>
          <a:p>
            <a:r>
              <a:rPr lang="en-GB" dirty="0"/>
              <a:t>• </a:t>
            </a:r>
            <a:r>
              <a:rPr lang="en-GB" b="1" dirty="0"/>
              <a:t>Paper 1: Speaking in Spanish </a:t>
            </a:r>
            <a:r>
              <a:rPr lang="en-GB" dirty="0"/>
              <a:t>— tested by Pearson, designed to assess spontaneous and prepared </a:t>
            </a:r>
          </a:p>
          <a:p>
            <a:r>
              <a:rPr lang="en-GB" dirty="0"/>
              <a:t>speaking tasks. </a:t>
            </a:r>
          </a:p>
          <a:p>
            <a:endParaRPr lang="en-GB" dirty="0"/>
          </a:p>
          <a:p>
            <a:r>
              <a:rPr lang="en-GB" dirty="0"/>
              <a:t>• </a:t>
            </a:r>
            <a:r>
              <a:rPr lang="en-GB" b="1" dirty="0"/>
              <a:t>Paper 2: Listening </a:t>
            </a:r>
            <a:r>
              <a:rPr lang="en-GB" dirty="0"/>
              <a:t>— students listen to spoken Spanish, answer in English and Spanish, including </a:t>
            </a:r>
          </a:p>
          <a:p>
            <a:r>
              <a:rPr lang="en-GB" dirty="0"/>
              <a:t>comprehension and dictation tasks. </a:t>
            </a:r>
          </a:p>
          <a:p>
            <a:endParaRPr lang="en-GB" dirty="0"/>
          </a:p>
          <a:p>
            <a:r>
              <a:rPr lang="en-GB" dirty="0"/>
              <a:t>• </a:t>
            </a:r>
            <a:r>
              <a:rPr lang="en-GB" b="1" dirty="0"/>
              <a:t>Paper 3: Reading </a:t>
            </a:r>
            <a:r>
              <a:rPr lang="en-GB" dirty="0"/>
              <a:t>— includes comprehension of texts, translation from Spanish into English, and </a:t>
            </a:r>
          </a:p>
          <a:p>
            <a:r>
              <a:rPr lang="en-GB" dirty="0"/>
              <a:t>related grammar tasks. </a:t>
            </a:r>
          </a:p>
          <a:p>
            <a:endParaRPr lang="en-GB" dirty="0"/>
          </a:p>
          <a:p>
            <a:r>
              <a:rPr lang="en-GB" dirty="0"/>
              <a:t>• </a:t>
            </a:r>
            <a:r>
              <a:rPr lang="en-GB" b="1" dirty="0"/>
              <a:t>Paper 4: Writing </a:t>
            </a:r>
            <a:r>
              <a:rPr lang="en-GB" dirty="0"/>
              <a:t>— students produce written Spanish responses, including translation from English </a:t>
            </a:r>
          </a:p>
          <a:p>
            <a:r>
              <a:rPr lang="en-GB" dirty="0"/>
              <a:t>into Spanish, and tasks requiring control of grammar, vocabulary and structure. </a:t>
            </a:r>
          </a:p>
        </p:txBody>
      </p:sp>
    </p:spTree>
    <p:extLst>
      <p:ext uri="{BB962C8B-B14F-4D97-AF65-F5344CB8AC3E}">
        <p14:creationId xmlns:p14="http://schemas.microsoft.com/office/powerpoint/2010/main" val="346937648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11167-4A74-669D-0C03-D8387F455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9FFE807-657A-8A05-64F0-1B941A6E7CF6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5CD3897-F62C-FF59-4D58-D7669C30E45C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1BF4530-E108-3EC5-F214-351618B0BBDA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920E4B9-01E4-1859-2448-72D1D81E77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77C460-98D6-D509-D3D5-A18427A1F343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F6E7E427-B29E-276F-FA2A-10DEBCCB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Examples of Revision Tools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C921BE-807C-72F7-E5B8-E5A9285C6C1D}"/>
              </a:ext>
            </a:extLst>
          </p:cNvPr>
          <p:cNvSpPr txBox="1"/>
          <p:nvPr/>
        </p:nvSpPr>
        <p:spPr>
          <a:xfrm>
            <a:off x="838200" y="1344699"/>
            <a:ext cx="995950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750" b="1" dirty="0"/>
              <a:t>Flashcards: </a:t>
            </a:r>
          </a:p>
          <a:p>
            <a:r>
              <a:rPr lang="en-GB" sz="1750" dirty="0"/>
              <a:t>• Identity &amp; Culture – family vocabulary (padre, madre, </a:t>
            </a:r>
            <a:r>
              <a:rPr lang="en-GB" sz="1750" dirty="0" err="1"/>
              <a:t>hermano</a:t>
            </a:r>
            <a:r>
              <a:rPr lang="en-GB" sz="1750" dirty="0"/>
              <a:t>), personality adjectives, phrases like me </a:t>
            </a:r>
            <a:r>
              <a:rPr lang="en-GB" sz="1750" dirty="0" err="1"/>
              <a:t>llevo</a:t>
            </a:r>
            <a:r>
              <a:rPr lang="en-GB" sz="1750" dirty="0"/>
              <a:t> bien con… </a:t>
            </a:r>
          </a:p>
          <a:p>
            <a:endParaRPr lang="en-GB" sz="1750" dirty="0"/>
          </a:p>
          <a:p>
            <a:r>
              <a:rPr lang="en-GB" sz="1750" dirty="0"/>
              <a:t>• Local Area &amp; Travel – holiday vocabulary (hotel, </a:t>
            </a:r>
            <a:r>
              <a:rPr lang="en-GB" sz="1750" dirty="0" err="1"/>
              <a:t>transporte</a:t>
            </a:r>
            <a:r>
              <a:rPr lang="en-GB" sz="1750" dirty="0"/>
              <a:t>, playa), weather and directions. </a:t>
            </a:r>
          </a:p>
          <a:p>
            <a:endParaRPr lang="en-GB" sz="1750" dirty="0"/>
          </a:p>
          <a:p>
            <a:r>
              <a:rPr lang="en-GB" sz="1750" dirty="0"/>
              <a:t>• School &amp; Future Plans – school subjects, future tense verbs (</a:t>
            </a:r>
            <a:r>
              <a:rPr lang="en-GB" sz="1750" dirty="0" err="1"/>
              <a:t>seré</a:t>
            </a:r>
            <a:r>
              <a:rPr lang="en-GB" sz="1750" dirty="0"/>
              <a:t>, </a:t>
            </a:r>
            <a:r>
              <a:rPr lang="en-GB" sz="1750" dirty="0" err="1"/>
              <a:t>estudiaré</a:t>
            </a:r>
            <a:r>
              <a:rPr lang="en-GB" sz="1750" dirty="0"/>
              <a:t>, </a:t>
            </a:r>
            <a:r>
              <a:rPr lang="en-GB" sz="1750" dirty="0" err="1"/>
              <a:t>trabajaré</a:t>
            </a:r>
            <a:r>
              <a:rPr lang="en-GB" sz="1750" dirty="0"/>
              <a:t>). </a:t>
            </a:r>
          </a:p>
          <a:p>
            <a:endParaRPr lang="en-GB" sz="1750" dirty="0"/>
          </a:p>
          <a:p>
            <a:r>
              <a:rPr lang="en-GB" sz="1750" dirty="0"/>
              <a:t>• Global Issues – environment vocabulary (</a:t>
            </a:r>
            <a:r>
              <a:rPr lang="en-GB" sz="1750" dirty="0" err="1"/>
              <a:t>reciclar</a:t>
            </a:r>
            <a:r>
              <a:rPr lang="en-GB" sz="1750" dirty="0"/>
              <a:t>, </a:t>
            </a:r>
            <a:r>
              <a:rPr lang="en-GB" sz="1750" dirty="0" err="1"/>
              <a:t>contaminación</a:t>
            </a:r>
            <a:r>
              <a:rPr lang="en-GB" sz="1750" dirty="0"/>
              <a:t>, </a:t>
            </a:r>
            <a:r>
              <a:rPr lang="en-GB" sz="1750" dirty="0" err="1"/>
              <a:t>energía</a:t>
            </a:r>
            <a:r>
              <a:rPr lang="en-GB" sz="1750" dirty="0"/>
              <a:t> </a:t>
            </a:r>
            <a:r>
              <a:rPr lang="en-GB" sz="1750" dirty="0" err="1"/>
              <a:t>verde</a:t>
            </a:r>
            <a:r>
              <a:rPr lang="en-GB" sz="1750" dirty="0"/>
              <a:t>), opinion phrases (</a:t>
            </a:r>
            <a:r>
              <a:rPr lang="en-GB" sz="1750" dirty="0" err="1"/>
              <a:t>en</a:t>
            </a:r>
            <a:r>
              <a:rPr lang="en-GB" sz="1750" dirty="0"/>
              <a:t> mi </a:t>
            </a:r>
            <a:r>
              <a:rPr lang="en-GB" sz="1750" dirty="0" err="1"/>
              <a:t>opinión</a:t>
            </a:r>
            <a:r>
              <a:rPr lang="en-GB" sz="1750" dirty="0"/>
              <a:t>, es </a:t>
            </a:r>
            <a:r>
              <a:rPr lang="en-GB" sz="1750" dirty="0" err="1"/>
              <a:t>importante</a:t>
            </a:r>
            <a:r>
              <a:rPr lang="en-GB" sz="1750" dirty="0"/>
              <a:t> </a:t>
            </a:r>
            <a:r>
              <a:rPr lang="en-GB" sz="1750" dirty="0" err="1"/>
              <a:t>que</a:t>
            </a:r>
            <a:r>
              <a:rPr lang="en-GB" sz="1750" dirty="0"/>
              <a:t>…). </a:t>
            </a:r>
          </a:p>
          <a:p>
            <a:endParaRPr lang="en-GB" sz="1750" dirty="0"/>
          </a:p>
          <a:p>
            <a:r>
              <a:rPr lang="en-GB" sz="1750" dirty="0"/>
              <a:t>• Grammar Focus – common verbs (</a:t>
            </a:r>
            <a:r>
              <a:rPr lang="en-GB" sz="1750" dirty="0" err="1"/>
              <a:t>tener</a:t>
            </a:r>
            <a:r>
              <a:rPr lang="en-GB" sz="1750" dirty="0"/>
              <a:t>, ser, </a:t>
            </a:r>
            <a:r>
              <a:rPr lang="en-GB" sz="1750" dirty="0" err="1"/>
              <a:t>estar</a:t>
            </a:r>
            <a:r>
              <a:rPr lang="en-GB" sz="1750" dirty="0"/>
              <a:t>), present, </a:t>
            </a:r>
            <a:r>
              <a:rPr lang="en-GB" sz="1750" dirty="0" err="1"/>
              <a:t>preterite</a:t>
            </a:r>
            <a:r>
              <a:rPr lang="en-GB" sz="1750" dirty="0"/>
              <a:t>, and future tense endings. </a:t>
            </a:r>
          </a:p>
          <a:p>
            <a:endParaRPr lang="en-GB" sz="1750" dirty="0"/>
          </a:p>
          <a:p>
            <a:r>
              <a:rPr lang="en-GB" sz="1750" b="1" dirty="0"/>
              <a:t>Mind Maps: </a:t>
            </a:r>
          </a:p>
          <a:p>
            <a:r>
              <a:rPr lang="en-GB" sz="1750" dirty="0"/>
              <a:t>• Identity &amp; Culture – family and friends → technology → free time → festivals. </a:t>
            </a:r>
          </a:p>
          <a:p>
            <a:endParaRPr lang="en-GB" sz="1750" dirty="0"/>
          </a:p>
          <a:p>
            <a:r>
              <a:rPr lang="en-GB" sz="1750" dirty="0"/>
              <a:t>• Local Area &amp; Travel – home, town, region → transport → holidays → environment. </a:t>
            </a:r>
          </a:p>
          <a:p>
            <a:endParaRPr lang="en-GB" sz="1750" dirty="0"/>
          </a:p>
          <a:p>
            <a:r>
              <a:rPr lang="en-GB" sz="1750" dirty="0"/>
              <a:t>• School &amp; Future Plans – subjects → opinions → school rules → post-16 and career aspirations</a:t>
            </a:r>
          </a:p>
        </p:txBody>
      </p:sp>
    </p:spTree>
    <p:extLst>
      <p:ext uri="{BB962C8B-B14F-4D97-AF65-F5344CB8AC3E}">
        <p14:creationId xmlns:p14="http://schemas.microsoft.com/office/powerpoint/2010/main" val="415552693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0176B-C8BE-3FCE-0F43-06C6C01CD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A140BE2-BD18-569E-8B55-F570C4E8E983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B45C56-F708-5002-0CE1-154351A9CDCA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DE698E7-F501-1FA8-8540-6FC99268E988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AD33D3A0-066E-39BA-9651-FFDFB1D69D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C03CF7A-F7EE-060F-699C-643FDB3887D0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AC004826-9716-FEB2-CCB6-9B70FC2F1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Parents Can Help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5CC702-1F6C-4404-997B-F6629DE8A708}"/>
              </a:ext>
            </a:extLst>
          </p:cNvPr>
          <p:cNvSpPr txBox="1"/>
          <p:nvPr/>
        </p:nvSpPr>
        <p:spPr>
          <a:xfrm>
            <a:off x="838199" y="1443001"/>
            <a:ext cx="1096145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• Encourage regular speaking practice: ask your child to teach you a few new Spanish words each day.</a:t>
            </a:r>
          </a:p>
          <a:p>
            <a:r>
              <a:rPr lang="en-GB" dirty="0"/>
              <a:t>• Support weekly revision of vocabulary using flashcards or digital apps such as Duolingo or Language </a:t>
            </a:r>
          </a:p>
          <a:p>
            <a:r>
              <a:rPr lang="en-GB" dirty="0"/>
              <a:t>Nut.</a:t>
            </a:r>
          </a:p>
          <a:p>
            <a:r>
              <a:rPr lang="en-GB" dirty="0"/>
              <a:t>• Encourage your child to watch or listen to Spanish media (songs, short clips, news, or films with subtitles).</a:t>
            </a:r>
          </a:p>
          <a:p>
            <a:r>
              <a:rPr lang="en-GB" dirty="0"/>
              <a:t>• Check written work together – focus on accuracy in tenses and spelling.</a:t>
            </a:r>
          </a:p>
          <a:p>
            <a:r>
              <a:rPr lang="en-GB" dirty="0"/>
              <a:t>• Practise listening tasks aloud using past paper recordings or </a:t>
            </a:r>
            <a:r>
              <a:rPr lang="en-GB" dirty="0" err="1"/>
              <a:t>GCSEPod</a:t>
            </a:r>
            <a:r>
              <a:rPr lang="en-GB" dirty="0"/>
              <a:t> resources.</a:t>
            </a:r>
          </a:p>
          <a:p>
            <a:r>
              <a:rPr lang="en-GB" dirty="0"/>
              <a:t>• Praise small steps of progress — language learning improves most through frequent short sessions.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FEA211-83B9-7F1C-D351-302415C02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863" y="3429000"/>
            <a:ext cx="6813691" cy="304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93592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Props1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498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Candara</vt:lpstr>
      <vt:lpstr>Office Theme</vt:lpstr>
      <vt:lpstr>Spanish at Caistor Yarborough Academy Supporting Your Child with GCSE Revision</vt:lpstr>
      <vt:lpstr>Purpose of this Guide </vt:lpstr>
      <vt:lpstr>Assessment Structure</vt:lpstr>
      <vt:lpstr>The Exam Element</vt:lpstr>
      <vt:lpstr>Examples of Revision Tools</vt:lpstr>
      <vt:lpstr>How Parents Can Help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Amir Makni</cp:lastModifiedBy>
  <cp:revision>135</cp:revision>
  <dcterms:created xsi:type="dcterms:W3CDTF">2016-03-12T10:25:01Z</dcterms:created>
  <dcterms:modified xsi:type="dcterms:W3CDTF">2025-10-17T10:36:47Z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