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346" r:id="rId5"/>
    <p:sldId id="347" r:id="rId6"/>
    <p:sldId id="348" r:id="rId7"/>
    <p:sldId id="350" r:id="rId8"/>
    <p:sldId id="351" r:id="rId9"/>
    <p:sldId id="352" r:id="rId10"/>
    <p:sldId id="353" r:id="rId11"/>
    <p:sldId id="354" r:id="rId12"/>
    <p:sldId id="356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484" autoAdjust="0"/>
  </p:normalViewPr>
  <p:slideViewPr>
    <p:cSldViewPr snapToGrid="0">
      <p:cViewPr varScale="1">
        <p:scale>
          <a:sx n="62" d="100"/>
          <a:sy n="62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89164-5B2C-4BB3-95C8-4223B2BB222B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3B172-D23A-4B75-A6BC-C03AE5ED4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80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3B172-D23A-4B75-A6BC-C03AE5ED478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27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3B172-D23A-4B75-A6BC-C03AE5ED478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284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3B172-D23A-4B75-A6BC-C03AE5ED478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604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3B172-D23A-4B75-A6BC-C03AE5ED478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096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3B172-D23A-4B75-A6BC-C03AE5ED478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395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3B172-D23A-4B75-A6BC-C03AE5ED478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619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3B172-D23A-4B75-A6BC-C03AE5ED478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97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3B172-D23A-4B75-A6BC-C03AE5ED478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709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3B172-D23A-4B75-A6BC-C03AE5ED478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993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B878F-6AC4-4249-8AD9-4C4669CCE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B78AF-B642-4B09-B4DB-8AFC9CA1A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DCC67-1C0D-4C98-9EF5-036173A2A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8748E-20B4-40C2-8A9B-FD8A830A8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A2CFB-4CE8-4E36-B8EE-594A815AB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03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0C599-574D-4F4C-B70F-92F5D9ED6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F1F50-6FE8-4103-924D-AD6DA4A3C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37032-2551-4C4B-BA09-8506CABEE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9441C-FA94-45BE-93DF-639C9A3BA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D6A3C-A13F-4DB0-8452-7DBA75DAA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07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FA68DC-6E1F-4A64-BCE6-83B56EA081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3881CF-677B-4244-8E03-474EB40E0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CA0E5-E380-4CA8-9DB0-9895AE49F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E19A4-1A94-4619-8E3A-9FF52FD89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DC5A0-C695-486D-B9B6-4D7AA2150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1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6161B-7C65-4CB7-938A-E1EACBEE5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88967-0E61-4143-95DD-60E33E49A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A197C-C95A-43BA-8E67-9705FFE68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6117C-F693-4CDF-B0B3-8B0CC520C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66DA1-BD13-4A43-BFBF-796AEC4E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09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20C90-E660-4564-A477-EC3419E7E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4F67F-4634-44A8-8896-A8DBBEEB7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23096-E4E8-4D8D-99FD-059E1C3A2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EF3A3-2276-4C39-ADFD-531E19D48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8A3FA-3B20-4CF2-AC71-6B2D2D35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88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C2E97-4EDC-4B39-AE7B-CD72096F0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348D0-281D-4A31-84EB-18F6B6E73B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4CA4C-4C27-4F15-BBB6-5AEA498D4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AEDD6-9631-4D59-8C9D-D77876202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9EDD2-DC22-44DC-90D0-0359608B0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FCD6A-405B-4EFC-8AC5-7F2F8DD7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811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DC570-2803-4399-B147-677A91838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01774-BBBC-43C8-965E-1B38C860B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889FB-1E22-48CD-81FB-741078F95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00DF97-7B19-4A6A-AEE4-F33D1379C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1D45BC-ECD5-4619-A735-FD93533864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C538B8-D16C-471C-8C6E-91919AB7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40457E-EAEB-4E3E-B723-095685428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1DCB4A-422F-4BFB-BC22-768681DF7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45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E22AE-BE3B-48D0-A358-5D3F2FFB0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DAF151-DAA2-43EC-A5F9-923088972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455091-2C5F-406A-8F33-605B16B58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9C4F5-B59E-4B81-A5CC-ECD0B8E4F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208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A98199-B524-4B7B-83B6-D7CCD2654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54FB48-E8CE-4DE4-B412-748197486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5ED38-CB8A-491F-B0B2-D2D094FDF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041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C10C4-2259-4C59-8030-9B3E551E1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9A82D-5ADF-4206-AA4C-65198F9EB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C4853-B95C-4A80-A3EA-17D6B4686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5D0D1-5410-4835-B7F1-67F19C6D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70693-8A6D-43DB-AB93-22D47A53C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DFB8E-0577-4C43-B5F2-325F710F8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87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848BD-B2D9-48C9-9316-AB14B31FA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D2EFA0-A71C-4EB6-B4F2-EC14C6708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828C67-2B5E-4882-926E-16C99E536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4893E-1796-4969-81D1-82C07439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F73D7-E4D1-49B2-B8AF-3C4B3378B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ACCDC-BD1E-47F6-8061-35E42B366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67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D98FFC-3D66-4CFA-A8ED-A1E13F016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CF7345-26DA-4AB0-AA34-2349B8C17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8B51A-C3A2-48B9-8EEA-FFC78A4B3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A6BB9-3E62-48A1-B6D0-1A05CC7DDC19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31564-275A-46E2-B9F8-A840A4427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D15C0-41CA-4473-BC6A-44E0CCED96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55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689" y="3356992"/>
            <a:ext cx="5490567" cy="3120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90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9F322C-4D60-481D-AD67-C202B277B401}"/>
              </a:ext>
            </a:extLst>
          </p:cNvPr>
          <p:cNvSpPr txBox="1"/>
          <p:nvPr/>
        </p:nvSpPr>
        <p:spPr>
          <a:xfrm>
            <a:off x="1420305" y="3369037"/>
            <a:ext cx="9351390" cy="310854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8800" dirty="0"/>
              <a:t>Year 10 </a:t>
            </a:r>
          </a:p>
          <a:p>
            <a:pPr algn="ctr"/>
            <a:r>
              <a:rPr lang="en-GB" sz="5400" dirty="0"/>
              <a:t>Curriculum Evening</a:t>
            </a:r>
          </a:p>
          <a:p>
            <a:pPr algn="ctr"/>
            <a:endParaRPr lang="en-GB" sz="5400" dirty="0"/>
          </a:p>
        </p:txBody>
      </p:sp>
      <p:sp>
        <p:nvSpPr>
          <p:cNvPr id="5" name="AutoShape 2" descr="https://ukc-powerpoint.officeapps.live.com/pods/GetClipboardImage.ashx?Id=606cc99a-fff6-4bb8-89d8-af82995b9b59&amp;DC=GUK5&amp;pkey=9de0299b-4422-48af-94a7-f78a99fe88ac&amp;wdwaccluster=GUK5">
            <a:extLst>
              <a:ext uri="{FF2B5EF4-FFF2-40B4-BE49-F238E27FC236}">
                <a16:creationId xmlns:a16="http://schemas.microsoft.com/office/drawing/2014/main" id="{262712BA-4490-4A4F-BBA0-C54FDA8984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https://ukc-powerpoint.officeapps.live.com/pods/GetClipboardImage.ashx?Id=a434c1e7-d036-453a-9aef-479e1fd020e9&amp;DC=GUK5&amp;pkey=f94f05bb-25fe-4362-aa4b-dc35a2c25d71&amp;wdwaccluster=GUK5">
            <a:extLst>
              <a:ext uri="{FF2B5EF4-FFF2-40B4-BE49-F238E27FC236}">
                <a16:creationId xmlns:a16="http://schemas.microsoft.com/office/drawing/2014/main" id="{4A7881E4-1061-4414-9F23-D2ED58FFA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https://ukc-powerpoint.officeapps.live.com/pods/GetClipboardImage.ashx?Id=a434c1e7-d036-453a-9aef-479e1fd020e9&amp;DC=GUK5&amp;pkey=f94f05bb-25fe-4362-aa4b-dc35a2c25d71&amp;wdwaccluster=GUK5">
            <a:extLst>
              <a:ext uri="{FF2B5EF4-FFF2-40B4-BE49-F238E27FC236}">
                <a16:creationId xmlns:a16="http://schemas.microsoft.com/office/drawing/2014/main" id="{0138D834-677B-4EF3-B95F-79A5EC3A9A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87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5488530-1E8D-4918-B90D-9DAEF7231DB4}"/>
              </a:ext>
            </a:extLst>
          </p:cNvPr>
          <p:cNvGrpSpPr/>
          <p:nvPr/>
        </p:nvGrpSpPr>
        <p:grpSpPr>
          <a:xfrm>
            <a:off x="7708" y="-1"/>
            <a:ext cx="12199797" cy="6858000"/>
            <a:chOff x="0" y="0"/>
            <a:chExt cx="12199797" cy="6858000"/>
          </a:xfrm>
        </p:grpSpPr>
        <p:pic>
          <p:nvPicPr>
            <p:cNvPr id="2050" name="Picture 2" descr="https://ukc-powerpoint.officeapps.live.com/pods/GetClipboardImage.ashx?Id=4a6f0378-d9ab-4812-89c5-5a08929229fb&amp;DC=GUK3&amp;pkey=916a1948-377f-475d-9424-48bafaa6c652&amp;wdwaccluster=GUK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979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25D9011-1F44-46D5-82A3-C04507A17297}"/>
                </a:ext>
              </a:extLst>
            </p:cNvPr>
            <p:cNvSpPr/>
            <p:nvPr/>
          </p:nvSpPr>
          <p:spPr>
            <a:xfrm>
              <a:off x="795141" y="523189"/>
              <a:ext cx="11029361" cy="5891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DCBCF55-54FD-4D4D-9630-4D6009F16AE1}"/>
              </a:ext>
            </a:extLst>
          </p:cNvPr>
          <p:cNvSpPr txBox="1"/>
          <p:nvPr/>
        </p:nvSpPr>
        <p:spPr>
          <a:xfrm flipH="1">
            <a:off x="856425" y="746133"/>
            <a:ext cx="7684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purpose of the next 2 years: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A3FA7C-9C89-4BA2-9834-4141753755FD}"/>
              </a:ext>
            </a:extLst>
          </p:cNvPr>
          <p:cNvSpPr/>
          <p:nvPr/>
        </p:nvSpPr>
        <p:spPr>
          <a:xfrm>
            <a:off x="1766658" y="2168165"/>
            <a:ext cx="1447882" cy="2601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Vocational Course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College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7E31DE-4FF5-4F8E-84B2-21C30BFAD6C5}"/>
              </a:ext>
            </a:extLst>
          </p:cNvPr>
          <p:cNvSpPr/>
          <p:nvPr/>
        </p:nvSpPr>
        <p:spPr>
          <a:xfrm>
            <a:off x="4203302" y="2168165"/>
            <a:ext cx="1447882" cy="2601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Apprenticeship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 err="1"/>
              <a:t>Heta</a:t>
            </a:r>
            <a:endParaRPr lang="en-GB" sz="1200" dirty="0"/>
          </a:p>
          <a:p>
            <a:pPr algn="ctr"/>
            <a:endParaRPr lang="en-GB" sz="1200" dirty="0"/>
          </a:p>
          <a:p>
            <a:pPr algn="ctr"/>
            <a:r>
              <a:rPr lang="en-GB" sz="1200" dirty="0"/>
              <a:t>Catch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54A15B-51DF-4E4F-9392-EC72BCA23A3A}"/>
              </a:ext>
            </a:extLst>
          </p:cNvPr>
          <p:cNvSpPr/>
          <p:nvPr/>
        </p:nvSpPr>
        <p:spPr>
          <a:xfrm>
            <a:off x="6482499" y="2168165"/>
            <a:ext cx="1447882" cy="2601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A’Levels</a:t>
            </a:r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College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60F91D-BA4B-4DFB-8235-422325D0E88B}"/>
              </a:ext>
            </a:extLst>
          </p:cNvPr>
          <p:cNvSpPr/>
          <p:nvPr/>
        </p:nvSpPr>
        <p:spPr>
          <a:xfrm>
            <a:off x="8884607" y="2168165"/>
            <a:ext cx="1447882" cy="2601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Another pathway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10D63-0194-40DF-929C-69CDA662B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613" y="1958788"/>
            <a:ext cx="1752476" cy="29532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6CC2D1-D111-4EDD-B18F-1F28D2972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538" y="1958787"/>
            <a:ext cx="1752476" cy="29532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3E1DA8-A0B3-43D9-B90A-4C387DA66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530" y="1958787"/>
            <a:ext cx="1752476" cy="29532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B928FF-D12E-4E08-B234-8CE6172BD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2866" y="1952377"/>
            <a:ext cx="1752476" cy="29532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E355941-513A-4A4D-B190-87FF85D3E878}"/>
              </a:ext>
            </a:extLst>
          </p:cNvPr>
          <p:cNvSpPr/>
          <p:nvPr/>
        </p:nvSpPr>
        <p:spPr>
          <a:xfrm>
            <a:off x="2102176" y="5206285"/>
            <a:ext cx="768425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well you do will help determine which doors are open to you </a:t>
            </a:r>
          </a:p>
        </p:txBody>
      </p:sp>
    </p:spTree>
    <p:extLst>
      <p:ext uri="{BB962C8B-B14F-4D97-AF65-F5344CB8AC3E}">
        <p14:creationId xmlns:p14="http://schemas.microsoft.com/office/powerpoint/2010/main" val="325246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How to do your best:&#10;&#10;Work hard in lessons&#10;&#10;Ask for help if needed&#10;&#10;Complete all homework to the BEST or your ability&#10;&#10;REVISE for mock exams&#10;&#10;Attend interventions&#10;&#10;BE AT SCHOOL">
            <a:extLst>
              <a:ext uri="{FF2B5EF4-FFF2-40B4-BE49-F238E27FC236}">
                <a16:creationId xmlns:a16="http://schemas.microsoft.com/office/drawing/2014/main" id="{55488530-1E8D-4918-B90D-9DAEF7231DB4}"/>
              </a:ext>
            </a:extLst>
          </p:cNvPr>
          <p:cNvGrpSpPr/>
          <p:nvPr/>
        </p:nvGrpSpPr>
        <p:grpSpPr>
          <a:xfrm>
            <a:off x="0" y="0"/>
            <a:ext cx="12199797" cy="6858000"/>
            <a:chOff x="0" y="0"/>
            <a:chExt cx="12199797" cy="6858000"/>
          </a:xfrm>
        </p:grpSpPr>
        <p:pic>
          <p:nvPicPr>
            <p:cNvPr id="2050" name="Picture 2" descr="https://ukc-powerpoint.officeapps.live.com/pods/GetClipboardImage.ashx?Id=4a6f0378-d9ab-4812-89c5-5a08929229fb&amp;DC=GUK3&amp;pkey=916a1948-377f-475d-9424-48bafaa6c652&amp;wdwaccluster=GUK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979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25D9011-1F44-46D5-82A3-C04507A17297}"/>
                </a:ext>
              </a:extLst>
            </p:cNvPr>
            <p:cNvSpPr/>
            <p:nvPr/>
          </p:nvSpPr>
          <p:spPr>
            <a:xfrm>
              <a:off x="650449" y="490194"/>
              <a:ext cx="11029361" cy="5891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8776FB2-CFE0-4548-AC2F-12803115FA9D}"/>
              </a:ext>
            </a:extLst>
          </p:cNvPr>
          <p:cNvSpPr/>
          <p:nvPr/>
        </p:nvSpPr>
        <p:spPr>
          <a:xfrm>
            <a:off x="914400" y="716437"/>
            <a:ext cx="6080289" cy="612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B118F5-C14D-4199-B658-2AB39A8BC9FB}"/>
              </a:ext>
            </a:extLst>
          </p:cNvPr>
          <p:cNvSpPr txBox="1"/>
          <p:nvPr/>
        </p:nvSpPr>
        <p:spPr>
          <a:xfrm>
            <a:off x="2036190" y="1555422"/>
            <a:ext cx="76168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can you help yourself?</a:t>
            </a:r>
          </a:p>
          <a:p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Work hard in all lessons  (171 days left in Y10)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Ask for help if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Complete all homework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Attend intervention 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Attend EVERY DAY </a:t>
            </a:r>
          </a:p>
        </p:txBody>
      </p:sp>
    </p:spTree>
    <p:extLst>
      <p:ext uri="{BB962C8B-B14F-4D97-AF65-F5344CB8AC3E}">
        <p14:creationId xmlns:p14="http://schemas.microsoft.com/office/powerpoint/2010/main" val="14839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How to do your best:&#10;&#10;Work hard in lessons&#10;&#10;Ask for help if needed&#10;&#10;Complete all homework to the BEST or your ability&#10;&#10;REVISE for mock exams&#10;&#10;Attend interventions&#10;&#10;BE AT SCHOOL">
            <a:extLst>
              <a:ext uri="{FF2B5EF4-FFF2-40B4-BE49-F238E27FC236}">
                <a16:creationId xmlns:a16="http://schemas.microsoft.com/office/drawing/2014/main" id="{55488530-1E8D-4918-B90D-9DAEF7231DB4}"/>
              </a:ext>
            </a:extLst>
          </p:cNvPr>
          <p:cNvGrpSpPr/>
          <p:nvPr/>
        </p:nvGrpSpPr>
        <p:grpSpPr>
          <a:xfrm>
            <a:off x="44050" y="1588"/>
            <a:ext cx="12199797" cy="6858000"/>
            <a:chOff x="0" y="0"/>
            <a:chExt cx="12199797" cy="6858000"/>
          </a:xfrm>
        </p:grpSpPr>
        <p:pic>
          <p:nvPicPr>
            <p:cNvPr id="2050" name="Picture 2" descr="https://ukc-powerpoint.officeapps.live.com/pods/GetClipboardImage.ashx?Id=4a6f0378-d9ab-4812-89c5-5a08929229fb&amp;DC=GUK3&amp;pkey=916a1948-377f-475d-9424-48bafaa6c652&amp;wdwaccluster=GUK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979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25D9011-1F44-46D5-82A3-C04507A17297}"/>
                </a:ext>
              </a:extLst>
            </p:cNvPr>
            <p:cNvSpPr/>
            <p:nvPr/>
          </p:nvSpPr>
          <p:spPr>
            <a:xfrm>
              <a:off x="650449" y="490194"/>
              <a:ext cx="11029361" cy="5891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8776FB2-CFE0-4548-AC2F-12803115FA9D}"/>
              </a:ext>
            </a:extLst>
          </p:cNvPr>
          <p:cNvSpPr/>
          <p:nvPr/>
        </p:nvSpPr>
        <p:spPr>
          <a:xfrm>
            <a:off x="914400" y="716437"/>
            <a:ext cx="6080289" cy="612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B118F5-C14D-4199-B658-2AB39A8BC9FB}"/>
              </a:ext>
            </a:extLst>
          </p:cNvPr>
          <p:cNvSpPr txBox="1"/>
          <p:nvPr/>
        </p:nvSpPr>
        <p:spPr>
          <a:xfrm>
            <a:off x="959089" y="654791"/>
            <a:ext cx="7616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Attendance</a:t>
            </a:r>
          </a:p>
          <a:p>
            <a:endParaRPr lang="en-GB" dirty="0"/>
          </a:p>
          <a:p>
            <a:r>
              <a:rPr lang="en-GB" dirty="0"/>
              <a:t>If you are not here, you are not learning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C9651BE3-C12D-415D-8F4E-B38F8063A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183" y="1266857"/>
            <a:ext cx="375336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GCSE’S may seem a long way off for you and your child, however all absences can lead to gaps in your child’s learning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in turn can 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Mean that they fall behind in work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Affect their motivation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Affect their desire to attend school regularly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Affect their enjoyment in learning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Potentially lead to poor behaviour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Affect their confidence in school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735252E3-DD19-42A9-B028-E8869325E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8236" y="5483346"/>
            <a:ext cx="1260747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180  days are not spent in school each year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184AF3A3-BD8E-401D-85D1-D50AC780D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948" y="4929308"/>
            <a:ext cx="949325" cy="554038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C000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C67B2B0F-1E63-468D-A159-63680A2B9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0296" y="5538251"/>
            <a:ext cx="261013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 plenty of time for shopping, family holidays and appointments.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DD351BC6-A65C-497E-B0E1-35245CB35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089" y="2201757"/>
            <a:ext cx="5554833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Did you know that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child who is absent a day of school per week misses an equivalent of two years of their school life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90% of young people with absence rates below 85% fail to achieve five or more good grades for GCSE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Poor examination results limit young people’s options and poor attendance suggests to colleges and employers that these students are not reliable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28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How to do your best:&#10;&#10;Work hard in lessons&#10;&#10;Ask for help if needed&#10;&#10;Complete all homework to the BEST or your ability&#10;&#10;REVISE for mock exams&#10;&#10;Attend interventions&#10;&#10;BE AT SCHOOL">
            <a:extLst>
              <a:ext uri="{FF2B5EF4-FFF2-40B4-BE49-F238E27FC236}">
                <a16:creationId xmlns:a16="http://schemas.microsoft.com/office/drawing/2014/main" id="{55488530-1E8D-4918-B90D-9DAEF7231DB4}"/>
              </a:ext>
            </a:extLst>
          </p:cNvPr>
          <p:cNvGrpSpPr/>
          <p:nvPr/>
        </p:nvGrpSpPr>
        <p:grpSpPr>
          <a:xfrm>
            <a:off x="-7797" y="-34654"/>
            <a:ext cx="12199797" cy="6858000"/>
            <a:chOff x="0" y="0"/>
            <a:chExt cx="12199797" cy="6858000"/>
          </a:xfrm>
        </p:grpSpPr>
        <p:pic>
          <p:nvPicPr>
            <p:cNvPr id="2050" name="Picture 2" descr="https://ukc-powerpoint.officeapps.live.com/pods/GetClipboardImage.ashx?Id=4a6f0378-d9ab-4812-89c5-5a08929229fb&amp;DC=GUK3&amp;pkey=916a1948-377f-475d-9424-48bafaa6c652&amp;wdwaccluster=GUK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979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25D9011-1F44-46D5-82A3-C04507A17297}"/>
                </a:ext>
              </a:extLst>
            </p:cNvPr>
            <p:cNvSpPr/>
            <p:nvPr/>
          </p:nvSpPr>
          <p:spPr>
            <a:xfrm>
              <a:off x="612742" y="483124"/>
              <a:ext cx="11029361" cy="5891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8776FB2-CFE0-4548-AC2F-12803115FA9D}"/>
              </a:ext>
            </a:extLst>
          </p:cNvPr>
          <p:cNvSpPr/>
          <p:nvPr/>
        </p:nvSpPr>
        <p:spPr>
          <a:xfrm>
            <a:off x="914400" y="716437"/>
            <a:ext cx="6080289" cy="612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B118F5-C14D-4199-B658-2AB39A8BC9FB}"/>
              </a:ext>
            </a:extLst>
          </p:cNvPr>
          <p:cNvSpPr txBox="1"/>
          <p:nvPr/>
        </p:nvSpPr>
        <p:spPr>
          <a:xfrm>
            <a:off x="968767" y="668867"/>
            <a:ext cx="7616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Attendance</a:t>
            </a:r>
          </a:p>
          <a:p>
            <a:endParaRPr lang="en-GB" dirty="0"/>
          </a:p>
          <a:p>
            <a:r>
              <a:rPr lang="en-GB" dirty="0"/>
              <a:t>If you are not here, you are not learning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2398E3D-7D89-4B2A-B602-752216383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084" y="3255858"/>
            <a:ext cx="6645275" cy="168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100% attendance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97% attendance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90% attendance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85% attendance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80% attendance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75% attendance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C37DEDED-B3A3-42D7-97E7-BB7D10277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921" y="3376507"/>
            <a:ext cx="3657600" cy="195263"/>
          </a:xfrm>
          <a:prstGeom prst="flowChartProcess">
            <a:avLst/>
          </a:prstGeom>
          <a:solidFill>
            <a:srgbClr val="008000"/>
          </a:solidFill>
          <a:ln w="25400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Arial" panose="020B0604020202020204" pitchFamily="34" charset="0"/>
              </a:rPr>
              <a:t>190 days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BDDDBDA8-D2CC-47CA-85B7-EBB02A1F0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921" y="3636857"/>
            <a:ext cx="3384550" cy="196850"/>
          </a:xfrm>
          <a:prstGeom prst="flowChartProcess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184 days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AutoShape 5">
            <a:extLst>
              <a:ext uri="{FF2B5EF4-FFF2-40B4-BE49-F238E27FC236}">
                <a16:creationId xmlns:a16="http://schemas.microsoft.com/office/drawing/2014/main" id="{F8D1F677-6271-464E-A997-5ECB60975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921" y="3898795"/>
            <a:ext cx="2982913" cy="195262"/>
          </a:xfrm>
          <a:prstGeom prst="flowChartProcess">
            <a:avLst/>
          </a:prstGeom>
          <a:solidFill>
            <a:srgbClr val="FFC000"/>
          </a:solidFill>
          <a:ln w="25400" algn="ctr">
            <a:solidFill>
              <a:srgbClr val="FFC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171 days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978625BF-6E33-4C4E-816E-0A36D5F95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921" y="4171845"/>
            <a:ext cx="2492375" cy="217487"/>
          </a:xfrm>
          <a:prstGeom prst="flowChartProcess">
            <a:avLst/>
          </a:prstGeom>
          <a:solidFill>
            <a:srgbClr val="FF9933"/>
          </a:solidFill>
          <a:ln w="25400" algn="ctr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162 days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AutoShape 7">
            <a:extLst>
              <a:ext uri="{FF2B5EF4-FFF2-40B4-BE49-F238E27FC236}">
                <a16:creationId xmlns:a16="http://schemas.microsoft.com/office/drawing/2014/main" id="{A5EC0372-8E85-41E6-82F3-109606518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921" y="4454420"/>
            <a:ext cx="1981200" cy="195262"/>
          </a:xfrm>
          <a:prstGeom prst="flowChartProcess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152 days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AutoShape 8">
            <a:extLst>
              <a:ext uri="{FF2B5EF4-FFF2-40B4-BE49-F238E27FC236}">
                <a16:creationId xmlns:a16="http://schemas.microsoft.com/office/drawing/2014/main" id="{EBF1A2FC-338A-449A-A5B3-11302029C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921" y="4725882"/>
            <a:ext cx="1479550" cy="217488"/>
          </a:xfrm>
          <a:prstGeom prst="flowChartProcess">
            <a:avLst/>
          </a:prstGeom>
          <a:solidFill>
            <a:srgbClr val="C00000"/>
          </a:solidFill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143 days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C59AA400-9859-4414-A8C2-2570927BA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8701" y="3440718"/>
            <a:ext cx="2442441" cy="1687512"/>
          </a:xfrm>
          <a:prstGeom prst="rect">
            <a:avLst/>
          </a:prstGeom>
          <a:noFill/>
          <a:ln w="25400" algn="ctr">
            <a:solidFill>
              <a:srgbClr val="0C0C0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Nationally, pupils that have only </a:t>
            </a:r>
            <a:r>
              <a:rPr kumimoji="0" lang="en-GB" altLang="en-US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91%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attendance or less will drop at least one GCSE grade across their subjects.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8544E-85F9-4D0C-BA7B-1E9FD772E4C8}"/>
              </a:ext>
            </a:extLst>
          </p:cNvPr>
          <p:cNvSpPr txBox="1"/>
          <p:nvPr/>
        </p:nvSpPr>
        <p:spPr>
          <a:xfrm>
            <a:off x="2761307" y="5730844"/>
            <a:ext cx="3981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means 175 days not at school</a:t>
            </a:r>
          </a:p>
        </p:txBody>
      </p:sp>
    </p:spTree>
    <p:extLst>
      <p:ext uri="{BB962C8B-B14F-4D97-AF65-F5344CB8AC3E}">
        <p14:creationId xmlns:p14="http://schemas.microsoft.com/office/powerpoint/2010/main" val="2560150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 descr="How to do your best:&#10;&#10;Work hard in lessons&#10;&#10;Ask for help if needed&#10;&#10;Complete all homework to the BEST or your ability&#10;&#10;REVISE for mock exams&#10;&#10;Attend interventions&#10;&#10;BE AT SCHOOL">
            <a:extLst>
              <a:ext uri="{FF2B5EF4-FFF2-40B4-BE49-F238E27FC236}">
                <a16:creationId xmlns:a16="http://schemas.microsoft.com/office/drawing/2014/main" id="{69DD83AE-50A8-43FC-BB1A-4B047CDEFC78}"/>
              </a:ext>
            </a:extLst>
          </p:cNvPr>
          <p:cNvGrpSpPr/>
          <p:nvPr/>
        </p:nvGrpSpPr>
        <p:grpSpPr>
          <a:xfrm>
            <a:off x="0" y="49167"/>
            <a:ext cx="12199797" cy="6858000"/>
            <a:chOff x="0" y="0"/>
            <a:chExt cx="12199797" cy="6858000"/>
          </a:xfrm>
        </p:grpSpPr>
        <p:pic>
          <p:nvPicPr>
            <p:cNvPr id="20" name="Picture 2" descr="https://ukc-powerpoint.officeapps.live.com/pods/GetClipboardImage.ashx?Id=4a6f0378-d9ab-4812-89c5-5a08929229fb&amp;DC=GUK3&amp;pkey=916a1948-377f-475d-9424-48bafaa6c652&amp;wdwaccluster=GUK3">
              <a:extLst>
                <a:ext uri="{FF2B5EF4-FFF2-40B4-BE49-F238E27FC236}">
                  <a16:creationId xmlns:a16="http://schemas.microsoft.com/office/drawing/2014/main" id="{557CFA6C-FF07-4EE7-BE42-35D7A9ACF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979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E1AB89-A0F9-43C5-961B-5D29C55559B6}"/>
                </a:ext>
              </a:extLst>
            </p:cNvPr>
            <p:cNvSpPr/>
            <p:nvPr/>
          </p:nvSpPr>
          <p:spPr>
            <a:xfrm>
              <a:off x="754144" y="386239"/>
              <a:ext cx="11029361" cy="5891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8776FB2-CFE0-4548-AC2F-12803115FA9D}"/>
              </a:ext>
            </a:extLst>
          </p:cNvPr>
          <p:cNvSpPr/>
          <p:nvPr/>
        </p:nvSpPr>
        <p:spPr>
          <a:xfrm>
            <a:off x="914400" y="716437"/>
            <a:ext cx="6080289" cy="612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B118F5-C14D-4199-B658-2AB39A8BC9FB}"/>
              </a:ext>
            </a:extLst>
          </p:cNvPr>
          <p:cNvSpPr txBox="1"/>
          <p:nvPr/>
        </p:nvSpPr>
        <p:spPr>
          <a:xfrm>
            <a:off x="488000" y="378733"/>
            <a:ext cx="7616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Attendance		If you are not here, you are not learning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16F76F-1D93-462D-8B1C-2C83D4EF387E}"/>
              </a:ext>
            </a:extLst>
          </p:cNvPr>
          <p:cNvSpPr/>
          <p:nvPr/>
        </p:nvSpPr>
        <p:spPr>
          <a:xfrm>
            <a:off x="3608272" y="717229"/>
            <a:ext cx="4027439" cy="5116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Our Year 11 2024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0FCD46-3CF5-429A-86A6-5829071B5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155" y="1228893"/>
            <a:ext cx="7616859" cy="53050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394DB44-A3B3-4B3C-B748-3CF3B9A25A53}"/>
              </a:ext>
            </a:extLst>
          </p:cNvPr>
          <p:cNvSpPr/>
          <p:nvPr/>
        </p:nvSpPr>
        <p:spPr>
          <a:xfrm>
            <a:off x="9690652" y="2161102"/>
            <a:ext cx="1885464" cy="21940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Of the 15 lowest achieving students, only 1 had an attendance of over 95%</a:t>
            </a:r>
          </a:p>
        </p:txBody>
      </p:sp>
    </p:spTree>
    <p:extLst>
      <p:ext uri="{BB962C8B-B14F-4D97-AF65-F5344CB8AC3E}">
        <p14:creationId xmlns:p14="http://schemas.microsoft.com/office/powerpoint/2010/main" val="45342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 descr="How to do your best:&#10;&#10;Work hard in lessons&#10;&#10;Ask for help if needed&#10;&#10;Complete all homework to the BEST or your ability&#10;&#10;REVISE for mock exams&#10;&#10;Attend interventions&#10;&#10;BE AT SCHOOL">
            <a:extLst>
              <a:ext uri="{FF2B5EF4-FFF2-40B4-BE49-F238E27FC236}">
                <a16:creationId xmlns:a16="http://schemas.microsoft.com/office/drawing/2014/main" id="{69DD83AE-50A8-43FC-BB1A-4B047CDEFC78}"/>
              </a:ext>
            </a:extLst>
          </p:cNvPr>
          <p:cNvGrpSpPr/>
          <p:nvPr/>
        </p:nvGrpSpPr>
        <p:grpSpPr>
          <a:xfrm>
            <a:off x="0" y="49167"/>
            <a:ext cx="12199797" cy="6858000"/>
            <a:chOff x="0" y="0"/>
            <a:chExt cx="12199797" cy="6858000"/>
          </a:xfrm>
        </p:grpSpPr>
        <p:pic>
          <p:nvPicPr>
            <p:cNvPr id="20" name="Picture 2" descr="https://ukc-powerpoint.officeapps.live.com/pods/GetClipboardImage.ashx?Id=4a6f0378-d9ab-4812-89c5-5a08929229fb&amp;DC=GUK3&amp;pkey=916a1948-377f-475d-9424-48bafaa6c652&amp;wdwaccluster=GUK3">
              <a:extLst>
                <a:ext uri="{FF2B5EF4-FFF2-40B4-BE49-F238E27FC236}">
                  <a16:creationId xmlns:a16="http://schemas.microsoft.com/office/drawing/2014/main" id="{557CFA6C-FF07-4EE7-BE42-35D7A9ACF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979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E1AB89-A0F9-43C5-961B-5D29C55559B6}"/>
                </a:ext>
              </a:extLst>
            </p:cNvPr>
            <p:cNvSpPr/>
            <p:nvPr/>
          </p:nvSpPr>
          <p:spPr>
            <a:xfrm>
              <a:off x="754144" y="386239"/>
              <a:ext cx="11029361" cy="5891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8776FB2-CFE0-4548-AC2F-12803115FA9D}"/>
              </a:ext>
            </a:extLst>
          </p:cNvPr>
          <p:cNvSpPr/>
          <p:nvPr/>
        </p:nvSpPr>
        <p:spPr>
          <a:xfrm>
            <a:off x="914400" y="716437"/>
            <a:ext cx="6080289" cy="612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B118F5-C14D-4199-B658-2AB39A8BC9FB}"/>
              </a:ext>
            </a:extLst>
          </p:cNvPr>
          <p:cNvSpPr txBox="1"/>
          <p:nvPr/>
        </p:nvSpPr>
        <p:spPr>
          <a:xfrm>
            <a:off x="488000" y="378733"/>
            <a:ext cx="7616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Attendance		If you are not here, you are not learning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16F76F-1D93-462D-8B1C-2C83D4EF387E}"/>
              </a:ext>
            </a:extLst>
          </p:cNvPr>
          <p:cNvSpPr/>
          <p:nvPr/>
        </p:nvSpPr>
        <p:spPr>
          <a:xfrm>
            <a:off x="3608272" y="717229"/>
            <a:ext cx="4027439" cy="5116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Our Year 11 2024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94DB44-A3B3-4B3C-B748-3CF3B9A25A53}"/>
              </a:ext>
            </a:extLst>
          </p:cNvPr>
          <p:cNvSpPr/>
          <p:nvPr/>
        </p:nvSpPr>
        <p:spPr>
          <a:xfrm>
            <a:off x="9690652" y="2161102"/>
            <a:ext cx="1885464" cy="21940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Of the 15 HIGHEST achieving students, only 4 had an attendance of below 95%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5FED5C-86E4-4C79-9184-F2BC8D12D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8375" y="1220907"/>
            <a:ext cx="7058901" cy="51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8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 descr="How to do your best:&#10;&#10;Work hard in lessons&#10;&#10;Ask for help if needed&#10;&#10;Complete all homework to the BEST or your ability&#10;&#10;REVISE for mock exams&#10;&#10;Attend interventions&#10;&#10;BE AT SCHOOL">
            <a:extLst>
              <a:ext uri="{FF2B5EF4-FFF2-40B4-BE49-F238E27FC236}">
                <a16:creationId xmlns:a16="http://schemas.microsoft.com/office/drawing/2014/main" id="{69DD83AE-50A8-43FC-BB1A-4B047CDEFC78}"/>
              </a:ext>
            </a:extLst>
          </p:cNvPr>
          <p:cNvGrpSpPr/>
          <p:nvPr/>
        </p:nvGrpSpPr>
        <p:grpSpPr>
          <a:xfrm>
            <a:off x="0" y="49167"/>
            <a:ext cx="12199797" cy="6858000"/>
            <a:chOff x="0" y="0"/>
            <a:chExt cx="12199797" cy="6858000"/>
          </a:xfrm>
        </p:grpSpPr>
        <p:pic>
          <p:nvPicPr>
            <p:cNvPr id="20" name="Picture 2" descr="https://ukc-powerpoint.officeapps.live.com/pods/GetClipboardImage.ashx?Id=4a6f0378-d9ab-4812-89c5-5a08929229fb&amp;DC=GUK3&amp;pkey=916a1948-377f-475d-9424-48bafaa6c652&amp;wdwaccluster=GUK3">
              <a:extLst>
                <a:ext uri="{FF2B5EF4-FFF2-40B4-BE49-F238E27FC236}">
                  <a16:creationId xmlns:a16="http://schemas.microsoft.com/office/drawing/2014/main" id="{557CFA6C-FF07-4EE7-BE42-35D7A9ACF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979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E1AB89-A0F9-43C5-961B-5D29C55559B6}"/>
                </a:ext>
              </a:extLst>
            </p:cNvPr>
            <p:cNvSpPr/>
            <p:nvPr/>
          </p:nvSpPr>
          <p:spPr>
            <a:xfrm>
              <a:off x="754144" y="386239"/>
              <a:ext cx="11029361" cy="5891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Work will be set on TEAMs, and MUST be completed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8776FB2-CFE0-4548-AC2F-12803115FA9D}"/>
              </a:ext>
            </a:extLst>
          </p:cNvPr>
          <p:cNvSpPr/>
          <p:nvPr/>
        </p:nvSpPr>
        <p:spPr>
          <a:xfrm>
            <a:off x="914400" y="716437"/>
            <a:ext cx="6080289" cy="612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B118F5-C14D-4199-B658-2AB39A8BC9FB}"/>
              </a:ext>
            </a:extLst>
          </p:cNvPr>
          <p:cNvSpPr txBox="1"/>
          <p:nvPr/>
        </p:nvSpPr>
        <p:spPr>
          <a:xfrm>
            <a:off x="914400" y="2225640"/>
            <a:ext cx="7616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Attendance		If you are not here, you are not learning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1122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 descr="How to do your best:&#10;&#10;Work hard in lessons&#10;&#10;Ask for help if needed&#10;&#10;Complete all homework to the BEST or your ability&#10;&#10;REVISE for mock exams&#10;&#10;Attend interventions&#10;&#10;BE AT SCHOOL">
            <a:extLst>
              <a:ext uri="{FF2B5EF4-FFF2-40B4-BE49-F238E27FC236}">
                <a16:creationId xmlns:a16="http://schemas.microsoft.com/office/drawing/2014/main" id="{69DD83AE-50A8-43FC-BB1A-4B047CDEFC78}"/>
              </a:ext>
            </a:extLst>
          </p:cNvPr>
          <p:cNvGrpSpPr/>
          <p:nvPr/>
        </p:nvGrpSpPr>
        <p:grpSpPr>
          <a:xfrm>
            <a:off x="0" y="49167"/>
            <a:ext cx="12199797" cy="6858000"/>
            <a:chOff x="0" y="0"/>
            <a:chExt cx="12199797" cy="6858000"/>
          </a:xfrm>
        </p:grpSpPr>
        <p:pic>
          <p:nvPicPr>
            <p:cNvPr id="20" name="Picture 2" descr="https://ukc-powerpoint.officeapps.live.com/pods/GetClipboardImage.ashx?Id=4a6f0378-d9ab-4812-89c5-5a08929229fb&amp;DC=GUK3&amp;pkey=916a1948-377f-475d-9424-48bafaa6c652&amp;wdwaccluster=GUK3">
              <a:extLst>
                <a:ext uri="{FF2B5EF4-FFF2-40B4-BE49-F238E27FC236}">
                  <a16:creationId xmlns:a16="http://schemas.microsoft.com/office/drawing/2014/main" id="{557CFA6C-FF07-4EE7-BE42-35D7A9ACF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979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E1AB89-A0F9-43C5-961B-5D29C55559B6}"/>
                </a:ext>
              </a:extLst>
            </p:cNvPr>
            <p:cNvSpPr/>
            <p:nvPr/>
          </p:nvSpPr>
          <p:spPr>
            <a:xfrm>
              <a:off x="784966" y="433957"/>
              <a:ext cx="11029361" cy="5891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8776FB2-CFE0-4548-AC2F-12803115FA9D}"/>
              </a:ext>
            </a:extLst>
          </p:cNvPr>
          <p:cNvSpPr/>
          <p:nvPr/>
        </p:nvSpPr>
        <p:spPr>
          <a:xfrm>
            <a:off x="914400" y="716437"/>
            <a:ext cx="6080289" cy="612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CFB944-626C-4915-A069-C5AFDE977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713" y="1635550"/>
            <a:ext cx="10352573" cy="39059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99C047-9E20-4339-8C27-17D32BEDB4C1}"/>
              </a:ext>
            </a:extLst>
          </p:cNvPr>
          <p:cNvSpPr txBox="1"/>
          <p:nvPr/>
        </p:nvSpPr>
        <p:spPr>
          <a:xfrm>
            <a:off x="2887038" y="1022808"/>
            <a:ext cx="701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Option subject talks are all in the T Block with the options staff</a:t>
            </a:r>
          </a:p>
        </p:txBody>
      </p:sp>
    </p:spTree>
    <p:extLst>
      <p:ext uri="{BB962C8B-B14F-4D97-AF65-F5344CB8AC3E}">
        <p14:creationId xmlns:p14="http://schemas.microsoft.com/office/powerpoint/2010/main" val="403050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c8dc979-d633-4cc4-bc95-daa6380224a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19F15AD2814438AA860D3ECF10C96" ma:contentTypeVersion="18" ma:contentTypeDescription="Create a new document." ma:contentTypeScope="" ma:versionID="b4e762b334f636cb15f0d6cd42398a44">
  <xsd:schema xmlns:xsd="http://www.w3.org/2001/XMLSchema" xmlns:xs="http://www.w3.org/2001/XMLSchema" xmlns:p="http://schemas.microsoft.com/office/2006/metadata/properties" xmlns:ns3="cc8dc979-d633-4cc4-bc95-daa6380224ac" xmlns:ns4="e46196d9-69e0-4428-81d0-a5489f73d1a6" targetNamespace="http://schemas.microsoft.com/office/2006/metadata/properties" ma:root="true" ma:fieldsID="d3b9ff1748cf96926f051b959dfea7f0" ns3:_="" ns4:_="">
    <xsd:import namespace="cc8dc979-d633-4cc4-bc95-daa6380224ac"/>
    <xsd:import namespace="e46196d9-69e0-4428-81d0-a5489f73d1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ingHintHash" minOccurs="0"/>
                <xsd:element ref="ns4:SharedWithDetails" minOccurs="0"/>
                <xsd:element ref="ns4:SharedWithUser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dc979-d633-4cc4-bc95-daa6380224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196d9-69e0-4428-81d0-a5489f73d1a6" elementFormDefault="qualified">
    <xsd:import namespace="http://schemas.microsoft.com/office/2006/documentManagement/types"/>
    <xsd:import namespace="http://schemas.microsoft.com/office/infopath/2007/PartnerControls"/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3A15E7-0461-4818-9ED8-481463BA29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A895B1-254E-43FA-8A16-C1A17448B81F}">
  <ds:schemaRefs>
    <ds:schemaRef ds:uri="http://schemas.microsoft.com/office/2006/documentManagement/types"/>
    <ds:schemaRef ds:uri="http://purl.org/dc/elements/1.1/"/>
    <ds:schemaRef ds:uri="http://www.w3.org/XML/1998/namespace"/>
    <ds:schemaRef ds:uri="e46196d9-69e0-4428-81d0-a5489f73d1a6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cc8dc979-d633-4cc4-bc95-daa6380224ac"/>
  </ds:schemaRefs>
</ds:datastoreItem>
</file>

<file path=customXml/itemProps3.xml><?xml version="1.0" encoding="utf-8"?>
<ds:datastoreItem xmlns:ds="http://schemas.openxmlformats.org/officeDocument/2006/customXml" ds:itemID="{24AE2F60-8984-4A2E-8EAA-2D8E5E78D1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8dc979-d633-4cc4-bc95-daa6380224ac"/>
    <ds:schemaRef ds:uri="e46196d9-69e0-4428-81d0-a5489f73d1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416</Words>
  <Application>Microsoft Office PowerPoint</Application>
  <PresentationFormat>Widescreen</PresentationFormat>
  <Paragraphs>94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Aoife Nic Colaim</dc:creator>
  <cp:lastModifiedBy>Cheryl Marshallsay</cp:lastModifiedBy>
  <cp:revision>59</cp:revision>
  <cp:lastPrinted>2022-11-09T11:39:01Z</cp:lastPrinted>
  <dcterms:created xsi:type="dcterms:W3CDTF">2022-07-14T12:26:06Z</dcterms:created>
  <dcterms:modified xsi:type="dcterms:W3CDTF">2025-09-25T16:12:54Z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0x010100DC819F15AD2814438AA860D3ECF10C96</vt:lpwstr>
  </property>
</Properties>
</file>