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46" r:id="rId5"/>
    <p:sldId id="350" r:id="rId6"/>
    <p:sldId id="351" r:id="rId7"/>
    <p:sldId id="352" r:id="rId8"/>
    <p:sldId id="353" r:id="rId9"/>
    <p:sldId id="354" r:id="rId10"/>
    <p:sldId id="349" r:id="rId11"/>
    <p:sldId id="34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84" autoAdjust="0"/>
  </p:normalViewPr>
  <p:slideViewPr>
    <p:cSldViewPr snapToGrid="0">
      <p:cViewPr varScale="1">
        <p:scale>
          <a:sx n="74" d="100"/>
          <a:sy n="74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9164-5B2C-4BB3-95C8-4223B2BB222B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B172-D23A-4B75-A6BC-C03AE5ED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9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1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0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4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0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3356992"/>
            <a:ext cx="5490567" cy="312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0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7C95D-AEB4-4889-AA00-A81B315D305E}"/>
              </a:ext>
            </a:extLst>
          </p:cNvPr>
          <p:cNvSpPr/>
          <p:nvPr/>
        </p:nvSpPr>
        <p:spPr>
          <a:xfrm>
            <a:off x="362139" y="3177766"/>
            <a:ext cx="11706130" cy="339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F322C-4D60-481D-AD67-C202B277B401}"/>
              </a:ext>
            </a:extLst>
          </p:cNvPr>
          <p:cNvSpPr txBox="1"/>
          <p:nvPr/>
        </p:nvSpPr>
        <p:spPr>
          <a:xfrm>
            <a:off x="1420304" y="3516902"/>
            <a:ext cx="10258665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800" dirty="0"/>
              <a:t>Year 11 </a:t>
            </a:r>
          </a:p>
          <a:p>
            <a:pPr algn="ctr"/>
            <a:r>
              <a:rPr lang="en-GB" sz="8000" dirty="0"/>
              <a:t>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8508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44050" y="1588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59089" y="654791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9651BE3-C12D-415D-8F4E-B38F8063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83" y="1266857"/>
            <a:ext cx="37533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GCSE’S may seem a long way off for you and your child, however all absences can lead to gaps in your child’s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 turn can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Mean that they fall behind in 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motivation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desire to attend school regularly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enjoyment in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Potentially lead to poor behaviour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confidence in school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5252E3-DD19-42A9-B028-E8869325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5425"/>
            <a:ext cx="126074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175  days are not spent in school each year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84AF3A3-BD8E-401D-85D1-D50AC78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622" y="4328504"/>
            <a:ext cx="949325" cy="554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67B2B0F-1E63-468D-A159-63680A2B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369" y="4615842"/>
            <a:ext cx="26101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plenty of time for shopping, family holidays and appointments.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351BC6-A65C-497E-B0E1-35245CB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89" y="2201757"/>
            <a:ext cx="555483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 know that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who is absent a day of school per week misses an equivalent of two years of their school life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of young people with absence rates below 85% fail to achieve five or more good grades for GCSE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Poor examination results limit young people’s options and poor attendance suggests to colleges and employers that these students are not reliable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-34654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12742" y="48312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68767" y="668867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398E3D-7D89-4B2A-B602-75221638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84" y="3255858"/>
            <a:ext cx="66452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97%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85%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75% attendance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37DEDED-B3A3-42D7-97E7-BB7D1027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376507"/>
            <a:ext cx="3657600" cy="195263"/>
          </a:xfrm>
          <a:prstGeom prst="flowChartProcess">
            <a:avLst/>
          </a:prstGeom>
          <a:solidFill>
            <a:srgbClr val="008000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Arial" panose="020B0604020202020204" pitchFamily="34" charset="0"/>
              </a:rPr>
              <a:t>190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DDDBDA8-D2CC-47CA-85B7-EBB02A1F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636857"/>
            <a:ext cx="3384550" cy="196850"/>
          </a:xfrm>
          <a:prstGeom prst="flowChartProcess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184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F8D1F677-6271-464E-A997-5ECB6097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898795"/>
            <a:ext cx="2982913" cy="195262"/>
          </a:xfrm>
          <a:prstGeom prst="flowChartProcess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171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78625BF-6E33-4C4E-816E-0A36D5F9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171845"/>
            <a:ext cx="2492375" cy="217487"/>
          </a:xfrm>
          <a:prstGeom prst="flowChartProcess">
            <a:avLst/>
          </a:prstGeom>
          <a:solidFill>
            <a:srgbClr val="FF9933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5EC0372-8E85-41E6-82F3-10960651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454420"/>
            <a:ext cx="1981200" cy="195262"/>
          </a:xfrm>
          <a:prstGeom prst="flowChartProcess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EBF1A2FC-338A-449A-A5B3-1130202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725882"/>
            <a:ext cx="1479550" cy="217488"/>
          </a:xfrm>
          <a:prstGeom prst="flowChartProcess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143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6957C-E4BD-467D-95FB-73261C2B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9" y="1912997"/>
            <a:ext cx="10075387" cy="3215233"/>
          </a:xfrm>
          <a:prstGeom prst="rect">
            <a:avLst/>
          </a:prstGeom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4C4024F9-3BDA-4A7B-932C-F49802CC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25" y="4148653"/>
            <a:ext cx="2442441" cy="1687512"/>
          </a:xfrm>
          <a:prstGeom prst="rect">
            <a:avLst/>
          </a:prstGeom>
          <a:noFill/>
          <a:ln w="25400" algn="ctr">
            <a:solidFill>
              <a:srgbClr val="0C0C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Nationally, pupils that have only 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91%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attendance or less will drop at least one GCSE grade across their subjects.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FCD46-3CF5-429A-86A6-5829071B5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155" y="1228893"/>
            <a:ext cx="7616859" cy="53050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lowest achieving students, only 1 had an attendance of over 95%</a:t>
            </a:r>
          </a:p>
        </p:txBody>
      </p:sp>
    </p:spTree>
    <p:extLst>
      <p:ext uri="{BB962C8B-B14F-4D97-AF65-F5344CB8AC3E}">
        <p14:creationId xmlns:p14="http://schemas.microsoft.com/office/powerpoint/2010/main" val="4534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HIGHEST achieving students, only 4 had an attendance of below 95%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FED5C-86E4-4C79-9184-F2BC8D12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75" y="1220907"/>
            <a:ext cx="7058901" cy="5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63374" y="-68528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Year 11 attendance to date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E1409-EA2B-4B12-98C7-35189568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35" y="1610210"/>
            <a:ext cx="9587682" cy="106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EBBA5-FB6E-4EE1-8919-E513BC9244A4}"/>
              </a:ext>
            </a:extLst>
          </p:cNvPr>
          <p:cNvSpPr txBox="1"/>
          <p:nvPr/>
        </p:nvSpPr>
        <p:spPr>
          <a:xfrm>
            <a:off x="4707394" y="4178549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93.5%  (10</a:t>
            </a:r>
            <a:r>
              <a:rPr lang="en-GB" sz="2800" b="1" baseline="30000" dirty="0">
                <a:solidFill>
                  <a:srgbClr val="FF0000"/>
                </a:solidFill>
              </a:rPr>
              <a:t>th</a:t>
            </a:r>
            <a:r>
              <a:rPr lang="en-GB" sz="2800" b="1" dirty="0">
                <a:solidFill>
                  <a:srgbClr val="FF0000"/>
                </a:solidFill>
              </a:rPr>
              <a:t> Oct) </a:t>
            </a:r>
          </a:p>
        </p:txBody>
      </p:sp>
    </p:spTree>
    <p:extLst>
      <p:ext uri="{BB962C8B-B14F-4D97-AF65-F5344CB8AC3E}">
        <p14:creationId xmlns:p14="http://schemas.microsoft.com/office/powerpoint/2010/main" val="356112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0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B88344-94EC-442F-B8CF-CE87FCB73434}"/>
              </a:ext>
            </a:extLst>
          </p:cNvPr>
          <p:cNvSpPr txBox="1"/>
          <p:nvPr/>
        </p:nvSpPr>
        <p:spPr>
          <a:xfrm>
            <a:off x="1263191" y="970962"/>
            <a:ext cx="9890678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Year 11  Important numbers       (As of today 2</a:t>
            </a:r>
            <a:r>
              <a:rPr lang="en-GB" baseline="30000" dirty="0"/>
              <a:t>nd</a:t>
            </a:r>
            <a:r>
              <a:rPr lang="en-GB" dirty="0"/>
              <a:t>  October)</a:t>
            </a:r>
          </a:p>
          <a:p>
            <a:endParaRPr lang="en-GB" dirty="0"/>
          </a:p>
          <a:p>
            <a:r>
              <a:rPr lang="en-GB" dirty="0"/>
              <a:t>0</a:t>
            </a:r>
          </a:p>
          <a:p>
            <a:endParaRPr lang="en-GB" dirty="0"/>
          </a:p>
          <a:p>
            <a:r>
              <a:rPr lang="en-GB" dirty="0"/>
              <a:t>2              </a:t>
            </a:r>
          </a:p>
          <a:p>
            <a:r>
              <a:rPr lang="en-GB" dirty="0"/>
              <a:t>                                                                                   </a:t>
            </a:r>
          </a:p>
          <a:p>
            <a:r>
              <a:rPr lang="en-GB" dirty="0"/>
              <a:t>68</a:t>
            </a:r>
          </a:p>
          <a:p>
            <a:endParaRPr lang="en-GB" dirty="0"/>
          </a:p>
          <a:p>
            <a:r>
              <a:rPr lang="en-GB" dirty="0"/>
              <a:t>104</a:t>
            </a:r>
          </a:p>
          <a:p>
            <a:endParaRPr lang="en-GB" dirty="0"/>
          </a:p>
          <a:p>
            <a:r>
              <a:rPr lang="en-GB" dirty="0"/>
              <a:t>128</a:t>
            </a:r>
          </a:p>
          <a:p>
            <a:endParaRPr lang="en-GB" dirty="0"/>
          </a:p>
          <a:p>
            <a:r>
              <a:rPr lang="en-GB" dirty="0"/>
              <a:t>133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3600" b="1" dirty="0"/>
              <a:t>1</a:t>
            </a:r>
          </a:p>
          <a:p>
            <a:r>
              <a:rPr lang="en-GB" dirty="0"/>
              <a:t>(Letter to follow with all key dates)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557AF-73FC-4F44-9333-240AF49A554D}"/>
              </a:ext>
            </a:extLst>
          </p:cNvPr>
          <p:cNvSpPr/>
          <p:nvPr/>
        </p:nvSpPr>
        <p:spPr>
          <a:xfrm>
            <a:off x="3271101" y="2094902"/>
            <a:ext cx="5903896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half term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B5AA-C8B9-4366-9B42-1DC71B3D5CF3}"/>
              </a:ext>
            </a:extLst>
          </p:cNvPr>
          <p:cNvSpPr/>
          <p:nvPr/>
        </p:nvSpPr>
        <p:spPr>
          <a:xfrm>
            <a:off x="3261675" y="1564612"/>
            <a:ext cx="5913322" cy="35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MOCK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FF0BD-975B-469C-B4FF-9B1C2097BD76}"/>
              </a:ext>
            </a:extLst>
          </p:cNvPr>
          <p:cNvSpPr/>
          <p:nvPr/>
        </p:nvSpPr>
        <p:spPr>
          <a:xfrm>
            <a:off x="3271100" y="2728685"/>
            <a:ext cx="5913321" cy="26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MOCK 2 (Feb)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B0ECC-CD78-4678-8111-EC864517D5AC}"/>
              </a:ext>
            </a:extLst>
          </p:cNvPr>
          <p:cNvSpPr/>
          <p:nvPr/>
        </p:nvSpPr>
        <p:spPr>
          <a:xfrm>
            <a:off x="3261674" y="3294668"/>
            <a:ext cx="5903895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until GCSEs Start (May)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48B7F-0C59-470B-9940-43E8FE3C1CAC}"/>
              </a:ext>
            </a:extLst>
          </p:cNvPr>
          <p:cNvSpPr/>
          <p:nvPr/>
        </p:nvSpPr>
        <p:spPr>
          <a:xfrm>
            <a:off x="3261675" y="3823183"/>
            <a:ext cx="5922746" cy="312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before you leave!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58B7B-861F-4D1C-A501-43B7688BB65C}"/>
              </a:ext>
            </a:extLst>
          </p:cNvPr>
          <p:cNvSpPr/>
          <p:nvPr/>
        </p:nvSpPr>
        <p:spPr>
          <a:xfrm>
            <a:off x="3271101" y="4403375"/>
            <a:ext cx="5894468" cy="312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 days before prom </a:t>
            </a:r>
          </a:p>
        </p:txBody>
      </p:sp>
    </p:spTree>
    <p:extLst>
      <p:ext uri="{BB962C8B-B14F-4D97-AF65-F5344CB8AC3E}">
        <p14:creationId xmlns:p14="http://schemas.microsoft.com/office/powerpoint/2010/main" val="23426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0" y="0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14400" y="716437"/>
            <a:ext cx="96436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Information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hard in all lessons  (104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all homework SPARX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intervention sessions   (Main ones start after Xmas. Some may start earlier)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Revise (Advice tonight and Revision guides on MCAS)</a:t>
            </a:r>
          </a:p>
          <a:p>
            <a:r>
              <a:rPr lang="en-GB" dirty="0"/>
              <a:t>Other revision sources faculties will let you know GCSE Pod , Active Learn, TEAMS, SPARX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Mock results day and Parents Evening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colleges and careers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EVERY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8" ma:contentTypeDescription="Create a new document." ma:contentTypeScope="" ma:versionID="b4e762b334f636cb15f0d6cd42398a44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d3b9ff1748cf96926f051b959dfea7f0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3A15E7-0461-4818-9ED8-481463BA2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895B1-254E-43FA-8A16-C1A17448B81F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e46196d9-69e0-4428-81d0-a5489f73d1a6"/>
    <ds:schemaRef ds:uri="cc8dc979-d633-4cc4-bc95-daa6380224ac"/>
  </ds:schemaRefs>
</ds:datastoreItem>
</file>

<file path=customXml/itemProps3.xml><?xml version="1.0" encoding="utf-8"?>
<ds:datastoreItem xmlns:ds="http://schemas.openxmlformats.org/officeDocument/2006/customXml" ds:itemID="{24AE2F60-8984-4A2E-8EAA-2D8E5E78D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466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Amir Makni</cp:lastModifiedBy>
  <cp:revision>72</cp:revision>
  <cp:lastPrinted>2022-11-09T11:39:01Z</cp:lastPrinted>
  <dcterms:created xsi:type="dcterms:W3CDTF">2022-07-14T12:26:06Z</dcterms:created>
  <dcterms:modified xsi:type="dcterms:W3CDTF">2025-10-17T10:54:08Z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