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6"/>
  </p:notesMasterIdLst>
  <p:sldIdLst>
    <p:sldId id="346" r:id="rId5"/>
    <p:sldId id="350" r:id="rId6"/>
    <p:sldId id="351" r:id="rId7"/>
    <p:sldId id="352" r:id="rId8"/>
    <p:sldId id="353" r:id="rId9"/>
    <p:sldId id="354" r:id="rId10"/>
    <p:sldId id="355" r:id="rId11"/>
    <p:sldId id="349" r:id="rId12"/>
    <p:sldId id="348" r:id="rId13"/>
    <p:sldId id="359" r:id="rId14"/>
    <p:sldId id="256" r:id="rId15"/>
    <p:sldId id="295" r:id="rId16"/>
    <p:sldId id="278" r:id="rId17"/>
    <p:sldId id="291" r:id="rId18"/>
    <p:sldId id="290" r:id="rId19"/>
    <p:sldId id="298" r:id="rId20"/>
    <p:sldId id="293" r:id="rId21"/>
    <p:sldId id="300" r:id="rId22"/>
    <p:sldId id="301" r:id="rId23"/>
    <p:sldId id="303" r:id="rId24"/>
    <p:sldId id="302" r:id="rId25"/>
    <p:sldId id="357" r:id="rId26"/>
    <p:sldId id="281" r:id="rId27"/>
    <p:sldId id="280" r:id="rId28"/>
    <p:sldId id="279" r:id="rId29"/>
    <p:sldId id="287" r:id="rId30"/>
    <p:sldId id="288" r:id="rId31"/>
    <p:sldId id="285" r:id="rId32"/>
    <p:sldId id="257" r:id="rId33"/>
    <p:sldId id="258" r:id="rId34"/>
    <p:sldId id="282" r:id="rId35"/>
    <p:sldId id="283" r:id="rId36"/>
    <p:sldId id="358" r:id="rId37"/>
    <p:sldId id="273" r:id="rId38"/>
    <p:sldId id="276" r:id="rId39"/>
    <p:sldId id="277" r:id="rId40"/>
    <p:sldId id="356" r:id="rId41"/>
    <p:sldId id="266" r:id="rId42"/>
    <p:sldId id="260" r:id="rId43"/>
    <p:sldId id="275" r:id="rId44"/>
    <p:sldId id="259" r:id="rId4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uise Coulson" initials="LC" lastIdx="1" clrIdx="0">
    <p:extLst>
      <p:ext uri="{19B8F6BF-5375-455C-9EA6-DF929625EA0E}">
        <p15:presenceInfo xmlns:p15="http://schemas.microsoft.com/office/powerpoint/2012/main" userId="S-1-5-21-3650419851-2908292318-3128554887-145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484" autoAdjust="0"/>
  </p:normalViewPr>
  <p:slideViewPr>
    <p:cSldViewPr snapToGrid="0">
      <p:cViewPr varScale="1">
        <p:scale>
          <a:sx n="106" d="100"/>
          <a:sy n="106" d="100"/>
        </p:scale>
        <p:origin x="7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02T21:48:44.758" idx="1">
    <p:pos x="1755" y="868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89164-5B2C-4BB3-95C8-4223B2BB222B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3B172-D23A-4B75-A6BC-C03AE5ED4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806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2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096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395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619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97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709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241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643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604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75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B878F-6AC4-4249-8AD9-4C4669CCE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5B78AF-B642-4B09-B4DB-8AFC9CA1A5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DCC67-1C0D-4C98-9EF5-036173A2A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8748E-20B4-40C2-8A9B-FD8A830A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A2CFB-4CE8-4E36-B8EE-594A815AB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3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6161B-7C65-4CB7-938A-E1EACBEE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88967-0E61-4143-95DD-60E33E49A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A197C-C95A-43BA-8E67-9705FFE68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6117C-F693-4CDF-B0B3-8B0CC520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66DA1-BD13-4A43-BFBF-796AEC4E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9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20C90-E660-4564-A477-EC3419E7E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34F67F-4634-44A8-8896-A8DBBEEB7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23096-E4E8-4D8D-99FD-059E1C3A2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F3A3-2276-4C39-ADFD-531E19D4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8A3FA-3B20-4CF2-AC71-6B2D2D351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88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C2E97-4EDC-4B39-AE7B-CD72096F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348D0-281D-4A31-84EB-18F6B6E73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4CA4C-4C27-4F15-BBB6-5AEA498D4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AEDD6-9631-4D59-8C9D-D77876202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9EDD2-DC22-44DC-90D0-0359608B0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FCD6A-405B-4EFC-8AC5-7F2F8DD7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81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C570-2803-4399-B147-677A91838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01774-BBBC-43C8-965E-1B38C860B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889FB-1E22-48CD-81FB-741078F95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0DF97-7B19-4A6A-AEE4-F33D1379CD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1D45BC-ECD5-4619-A735-FD9353386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C538B8-D16C-471C-8C6E-91919AB7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0457E-EAEB-4E3E-B723-095685428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1DCB4A-422F-4BFB-BC22-768681DF7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45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E22AE-BE3B-48D0-A358-5D3F2FFB0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DAF151-DAA2-43EC-A5F9-923088972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55091-2C5F-406A-8F33-605B16B58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49C4F5-B59E-4B81-A5CC-ECD0B8E4F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20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A98199-B524-4B7B-83B6-D7CCD265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54FB48-E8CE-4DE4-B412-74819748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5ED38-CB8A-491F-B0B2-D2D094FDF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041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C10C4-2259-4C59-8030-9B3E551E1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9A82D-5ADF-4206-AA4C-65198F9E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C4853-B95C-4A80-A3EA-17D6B4686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05D0D1-5410-4835-B7F1-67F19C6D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70693-8A6D-43DB-AB93-22D47A53C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DFB8E-0577-4C43-B5F2-325F710F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7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848BD-B2D9-48C9-9316-AB14B31F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D2EFA0-A71C-4EB6-B4F2-EC14C67084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28C67-2B5E-4882-926E-16C99E536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4893E-1796-4969-81D1-82C07439A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F73D7-E4D1-49B2-B8AF-3C4B337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ACCDC-BD1E-47F6-8061-35E42B366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677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0C599-574D-4F4C-B70F-92F5D9ED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2F1F50-6FE8-4103-924D-AD6DA4A3C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37032-2551-4C4B-BA09-8506CABEE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9441C-FA94-45BE-93DF-639C9A3BA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D6A3C-A13F-4DB0-8452-7DBA75DA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07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FA68DC-6E1F-4A64-BCE6-83B56EA08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881CF-677B-4244-8E03-474EB40E0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CA0E5-E380-4CA8-9DB0-9895AE49F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E19A4-1A94-4619-8E3A-9FF52FD89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DC5A0-C695-486D-B9B6-4D7AA2150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1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D98FFC-3D66-4CFA-A8ED-A1E13F01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F7345-26DA-4AB0-AA34-2349B8C17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8B51A-C3A2-48B9-8EEA-FFC78A4B3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A6BB9-3E62-48A1-B6D0-1A05CC7DDC1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31564-275A-46E2-B9F8-A840A44277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D15C0-41CA-4473-BC6A-44E0CCED96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55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rbettmaths.com/2023/02/15/edexcel-gcse-foundation-revision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rbettmaths.com/wp-content/uploads/2021/12/Edexcel-Higher-Checklist.pdf" TargetMode="Externa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1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mailto:Tony.Edmondson@cyac.org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sionscience.com/gcse-revision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qualifications.pearson.com/en/support/support-topics/exams/past-papers.html?Qualification-Family=GCSE&amp;Qualification-Subject=Sciences%20(2016)&amp;Status=Pearson-UK:Status%2FLive&amp;Specification-Code=Pearson-UK:Specification-Code%2Fgcse16-science" TargetMode="External"/><Relationship Id="rId5" Type="http://schemas.openxmlformats.org/officeDocument/2006/relationships/hyperlink" Target="https://www.youtube.com/@fuseschool" TargetMode="External"/><Relationship Id="rId4" Type="http://schemas.openxmlformats.org/officeDocument/2006/relationships/hyperlink" Target="https://www.bbc.co.uk/bitesize/subjects/zrkw2h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9" y="3356992"/>
            <a:ext cx="5490567" cy="31205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905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67C95D-AEB4-4889-AA00-A81B315D305E}"/>
              </a:ext>
            </a:extLst>
          </p:cNvPr>
          <p:cNvSpPr/>
          <p:nvPr/>
        </p:nvSpPr>
        <p:spPr>
          <a:xfrm>
            <a:off x="362139" y="3177766"/>
            <a:ext cx="11706130" cy="33950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9F322C-4D60-481D-AD67-C202B277B401}"/>
              </a:ext>
            </a:extLst>
          </p:cNvPr>
          <p:cNvSpPr txBox="1"/>
          <p:nvPr/>
        </p:nvSpPr>
        <p:spPr>
          <a:xfrm>
            <a:off x="1420304" y="3516902"/>
            <a:ext cx="10258665" cy="267765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8800" dirty="0"/>
              <a:t>Year 11 </a:t>
            </a:r>
          </a:p>
          <a:p>
            <a:pPr algn="ctr"/>
            <a:r>
              <a:rPr lang="en-GB" sz="8000" dirty="0"/>
              <a:t>Information evening</a:t>
            </a:r>
          </a:p>
        </p:txBody>
      </p:sp>
    </p:spTree>
    <p:extLst>
      <p:ext uri="{BB962C8B-B14F-4D97-AF65-F5344CB8AC3E}">
        <p14:creationId xmlns:p14="http://schemas.microsoft.com/office/powerpoint/2010/main" val="185087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55488530-1E8D-4918-B90D-9DAEF7231DB4}"/>
              </a:ext>
            </a:extLst>
          </p:cNvPr>
          <p:cNvGrpSpPr/>
          <p:nvPr/>
        </p:nvGrpSpPr>
        <p:grpSpPr>
          <a:xfrm>
            <a:off x="44050" y="1588"/>
            <a:ext cx="12199797" cy="6858000"/>
            <a:chOff x="0" y="0"/>
            <a:chExt cx="12199797" cy="6858000"/>
          </a:xfrm>
        </p:grpSpPr>
        <p:pic>
          <p:nvPicPr>
            <p:cNvPr id="2050" name="Picture 2" descr="https://ukc-powerpoint.officeapps.live.com/pods/GetClipboardImage.ashx?Id=4a6f0378-d9ab-4812-89c5-5a08929229fb&amp;DC=GUK3&amp;pkey=916a1948-377f-475d-9424-48bafaa6c652&amp;wdwaccluster=GUK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25D9011-1F44-46D5-82A3-C04507A17297}"/>
                </a:ext>
              </a:extLst>
            </p:cNvPr>
            <p:cNvSpPr/>
            <p:nvPr/>
          </p:nvSpPr>
          <p:spPr>
            <a:xfrm>
              <a:off x="650449" y="490194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959089" y="654791"/>
            <a:ext cx="76168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</a:t>
            </a:r>
          </a:p>
          <a:p>
            <a:endParaRPr lang="en-GB" dirty="0"/>
          </a:p>
          <a:p>
            <a:r>
              <a:rPr lang="en-GB" dirty="0"/>
              <a:t>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C9651BE3-C12D-415D-8F4E-B38F8063A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5183" y="1266857"/>
            <a:ext cx="375336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GCSE’S may seem a long way off for you and your child, however all absences can lead to gaps in your child’s learning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This in turn can 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 that they fall behind in work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Affect their motivation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Affect their desire to attend school regularly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Affect their enjoyment in learning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Potentially lead to poor behaviour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Affect their confidence in school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735252E3-DD19-42A9-B028-E8869325E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875425"/>
            <a:ext cx="1260747" cy="8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175  days are not spent in school each year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184AF3A3-BD8E-401D-85D1-D50AC780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6622" y="4328504"/>
            <a:ext cx="949325" cy="554038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C000"/>
          </a:solidFill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C67B2B0F-1E63-468D-A159-63680A2B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7369" y="4615842"/>
            <a:ext cx="261013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 plenty of time for shopping, family holidays and appointments.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DD351BC6-A65C-497E-B0E1-35245CB35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089" y="2201757"/>
            <a:ext cx="5554833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Did you know that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child who is absent a day of school per week misses an equivalent of two years of their school life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90% of young people with absence rates below 85% fail to achieve five or more good grades for GCSE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Poor examination results limit young people’s options and poor attendance suggests to colleges and employers that these students are not reliable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828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55488530-1E8D-4918-B90D-9DAEF7231DB4}"/>
              </a:ext>
            </a:extLst>
          </p:cNvPr>
          <p:cNvGrpSpPr/>
          <p:nvPr/>
        </p:nvGrpSpPr>
        <p:grpSpPr>
          <a:xfrm>
            <a:off x="-7797" y="-34654"/>
            <a:ext cx="12199797" cy="6858000"/>
            <a:chOff x="0" y="0"/>
            <a:chExt cx="12199797" cy="6858000"/>
          </a:xfrm>
        </p:grpSpPr>
        <p:pic>
          <p:nvPicPr>
            <p:cNvPr id="2050" name="Picture 2" descr="https://ukc-powerpoint.officeapps.live.com/pods/GetClipboardImage.ashx?Id=4a6f0378-d9ab-4812-89c5-5a08929229fb&amp;DC=GUK3&amp;pkey=916a1948-377f-475d-9424-48bafaa6c652&amp;wdwaccluster=GUK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25D9011-1F44-46D5-82A3-C04507A17297}"/>
                </a:ext>
              </a:extLst>
            </p:cNvPr>
            <p:cNvSpPr/>
            <p:nvPr/>
          </p:nvSpPr>
          <p:spPr>
            <a:xfrm>
              <a:off x="612742" y="483124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968767" y="668867"/>
            <a:ext cx="76168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</a:t>
            </a:r>
          </a:p>
          <a:p>
            <a:endParaRPr lang="en-GB" dirty="0"/>
          </a:p>
          <a:p>
            <a:r>
              <a:rPr lang="en-GB" dirty="0"/>
              <a:t>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72398E3D-7D89-4B2A-B602-752216383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084" y="3255858"/>
            <a:ext cx="6645275" cy="168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97%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85%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75% attendance 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C37DEDED-B3A3-42D7-97E7-BB7D10277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3376507"/>
            <a:ext cx="3657600" cy="195263"/>
          </a:xfrm>
          <a:prstGeom prst="flowChartProcess">
            <a:avLst/>
          </a:prstGeom>
          <a:solidFill>
            <a:srgbClr val="008000"/>
          </a:solidFill>
          <a:ln w="25400" algn="ctr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8F8F8"/>
                </a:solidFill>
                <a:effectLst/>
                <a:latin typeface="Arial" panose="020B0604020202020204" pitchFamily="34" charset="0"/>
              </a:rPr>
              <a:t>190 days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AutoShape 4">
            <a:extLst>
              <a:ext uri="{FF2B5EF4-FFF2-40B4-BE49-F238E27FC236}">
                <a16:creationId xmlns:a16="http://schemas.microsoft.com/office/drawing/2014/main" id="{BDDDBDA8-D2CC-47CA-85B7-EBB02A1F0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3636857"/>
            <a:ext cx="3384550" cy="196850"/>
          </a:xfrm>
          <a:prstGeom prst="flowChartProcess">
            <a:avLst/>
          </a:prstGeom>
          <a:solidFill>
            <a:srgbClr val="00B050"/>
          </a:solidFill>
          <a:ln w="25400" algn="ctr">
            <a:solidFill>
              <a:srgbClr val="00B05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184 days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AutoShape 5">
            <a:extLst>
              <a:ext uri="{FF2B5EF4-FFF2-40B4-BE49-F238E27FC236}">
                <a16:creationId xmlns:a16="http://schemas.microsoft.com/office/drawing/2014/main" id="{F8D1F677-6271-464E-A997-5ECB60975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3898795"/>
            <a:ext cx="2982913" cy="195262"/>
          </a:xfrm>
          <a:prstGeom prst="flowChartProcess">
            <a:avLst/>
          </a:prstGeom>
          <a:solidFill>
            <a:srgbClr val="FFC000"/>
          </a:solidFill>
          <a:ln w="25400" algn="ctr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171 days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AutoShape 6">
            <a:extLst>
              <a:ext uri="{FF2B5EF4-FFF2-40B4-BE49-F238E27FC236}">
                <a16:creationId xmlns:a16="http://schemas.microsoft.com/office/drawing/2014/main" id="{978625BF-6E33-4C4E-816E-0A36D5F95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4171845"/>
            <a:ext cx="2492375" cy="217487"/>
          </a:xfrm>
          <a:prstGeom prst="flowChartProcess">
            <a:avLst/>
          </a:prstGeom>
          <a:solidFill>
            <a:srgbClr val="FF9933"/>
          </a:solidFill>
          <a:ln w="25400" algn="ctr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162 days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A5EC0372-8E85-41E6-82F3-109606518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4454420"/>
            <a:ext cx="1981200" cy="195262"/>
          </a:xfrm>
          <a:prstGeom prst="flowChartProcess">
            <a:avLst/>
          </a:prstGeom>
          <a:solidFill>
            <a:srgbClr val="FF0000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152 days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AutoShape 8">
            <a:extLst>
              <a:ext uri="{FF2B5EF4-FFF2-40B4-BE49-F238E27FC236}">
                <a16:creationId xmlns:a16="http://schemas.microsoft.com/office/drawing/2014/main" id="{EBF1A2FC-338A-449A-A5B3-11302029C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4725882"/>
            <a:ext cx="1479550" cy="217488"/>
          </a:xfrm>
          <a:prstGeom prst="flowChartProcess">
            <a:avLst/>
          </a:prstGeom>
          <a:solidFill>
            <a:srgbClr val="C00000"/>
          </a:solidFill>
          <a:ln w="25400" algn="ctr">
            <a:solidFill>
              <a:srgbClr val="C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143 days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86957C-E4BD-467D-95FB-73261C2BA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89" y="1912997"/>
            <a:ext cx="10075387" cy="3215233"/>
          </a:xfrm>
          <a:prstGeom prst="rect">
            <a:avLst/>
          </a:prstGeom>
        </p:spPr>
      </p:pic>
      <p:sp>
        <p:nvSpPr>
          <p:cNvPr id="19" name="Text Box 9">
            <a:extLst>
              <a:ext uri="{FF2B5EF4-FFF2-40B4-BE49-F238E27FC236}">
                <a16:creationId xmlns:a16="http://schemas.microsoft.com/office/drawing/2014/main" id="{4C4024F9-3BDA-4A7B-932C-F49802CCF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5625" y="4148653"/>
            <a:ext cx="2442441" cy="1687512"/>
          </a:xfrm>
          <a:prstGeom prst="rect">
            <a:avLst/>
          </a:prstGeom>
          <a:noFill/>
          <a:ln w="25400" algn="ctr">
            <a:solidFill>
              <a:srgbClr val="0C0C0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Nationally, pupils that have only </a:t>
            </a:r>
            <a:r>
              <a:rPr kumimoji="0" lang="en-GB" altLang="en-US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91%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attendance or less will drop at least one GCSE grade across their subjects.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150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69DD83AE-50A8-43FC-BB1A-4B047CDEFC78}"/>
              </a:ext>
            </a:extLst>
          </p:cNvPr>
          <p:cNvGrpSpPr/>
          <p:nvPr/>
        </p:nvGrpSpPr>
        <p:grpSpPr>
          <a:xfrm>
            <a:off x="0" y="49167"/>
            <a:ext cx="12199797" cy="6858000"/>
            <a:chOff x="0" y="0"/>
            <a:chExt cx="12199797" cy="6858000"/>
          </a:xfrm>
        </p:grpSpPr>
        <p:pic>
          <p:nvPicPr>
            <p:cNvPr id="20" name="Picture 2" descr="https://ukc-powerpoint.officeapps.live.com/pods/GetClipboardImage.ashx?Id=4a6f0378-d9ab-4812-89c5-5a08929229fb&amp;DC=GUK3&amp;pkey=916a1948-377f-475d-9424-48bafaa6c652&amp;wdwaccluster=GUK3">
              <a:extLst>
                <a:ext uri="{FF2B5EF4-FFF2-40B4-BE49-F238E27FC236}">
                  <a16:creationId xmlns:a16="http://schemas.microsoft.com/office/drawing/2014/main" id="{557CFA6C-FF07-4EE7-BE42-35D7A9ACF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E1AB89-A0F9-43C5-961B-5D29C55559B6}"/>
                </a:ext>
              </a:extLst>
            </p:cNvPr>
            <p:cNvSpPr/>
            <p:nvPr/>
          </p:nvSpPr>
          <p:spPr>
            <a:xfrm>
              <a:off x="754144" y="386239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488000" y="378733"/>
            <a:ext cx="7616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		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6F76F-1D93-462D-8B1C-2C83D4EF387E}"/>
              </a:ext>
            </a:extLst>
          </p:cNvPr>
          <p:cNvSpPr/>
          <p:nvPr/>
        </p:nvSpPr>
        <p:spPr>
          <a:xfrm>
            <a:off x="3608272" y="717229"/>
            <a:ext cx="4027439" cy="511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Our Year 11 2024 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0FCD46-3CF5-429A-86A6-5829071B5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155" y="1228893"/>
            <a:ext cx="7616859" cy="530503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394DB44-A3B3-4B3C-B748-3CF3B9A25A53}"/>
              </a:ext>
            </a:extLst>
          </p:cNvPr>
          <p:cNvSpPr/>
          <p:nvPr/>
        </p:nvSpPr>
        <p:spPr>
          <a:xfrm>
            <a:off x="9690652" y="2161102"/>
            <a:ext cx="1885464" cy="21940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Of the 15 lowest achieving students, only 1 had an attendance of over 95%</a:t>
            </a:r>
          </a:p>
        </p:txBody>
      </p:sp>
    </p:spTree>
    <p:extLst>
      <p:ext uri="{BB962C8B-B14F-4D97-AF65-F5344CB8AC3E}">
        <p14:creationId xmlns:p14="http://schemas.microsoft.com/office/powerpoint/2010/main" val="45342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69DD83AE-50A8-43FC-BB1A-4B047CDEFC78}"/>
              </a:ext>
            </a:extLst>
          </p:cNvPr>
          <p:cNvGrpSpPr/>
          <p:nvPr/>
        </p:nvGrpSpPr>
        <p:grpSpPr>
          <a:xfrm>
            <a:off x="0" y="49167"/>
            <a:ext cx="12199797" cy="6858000"/>
            <a:chOff x="0" y="0"/>
            <a:chExt cx="12199797" cy="6858000"/>
          </a:xfrm>
        </p:grpSpPr>
        <p:pic>
          <p:nvPicPr>
            <p:cNvPr id="20" name="Picture 2" descr="https://ukc-powerpoint.officeapps.live.com/pods/GetClipboardImage.ashx?Id=4a6f0378-d9ab-4812-89c5-5a08929229fb&amp;DC=GUK3&amp;pkey=916a1948-377f-475d-9424-48bafaa6c652&amp;wdwaccluster=GUK3">
              <a:extLst>
                <a:ext uri="{FF2B5EF4-FFF2-40B4-BE49-F238E27FC236}">
                  <a16:creationId xmlns:a16="http://schemas.microsoft.com/office/drawing/2014/main" id="{557CFA6C-FF07-4EE7-BE42-35D7A9ACF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E1AB89-A0F9-43C5-961B-5D29C55559B6}"/>
                </a:ext>
              </a:extLst>
            </p:cNvPr>
            <p:cNvSpPr/>
            <p:nvPr/>
          </p:nvSpPr>
          <p:spPr>
            <a:xfrm>
              <a:off x="754144" y="386239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488000" y="378733"/>
            <a:ext cx="7616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		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6F76F-1D93-462D-8B1C-2C83D4EF387E}"/>
              </a:ext>
            </a:extLst>
          </p:cNvPr>
          <p:cNvSpPr/>
          <p:nvPr/>
        </p:nvSpPr>
        <p:spPr>
          <a:xfrm>
            <a:off x="3608272" y="717229"/>
            <a:ext cx="4027439" cy="511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Our Year 11 2024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94DB44-A3B3-4B3C-B748-3CF3B9A25A53}"/>
              </a:ext>
            </a:extLst>
          </p:cNvPr>
          <p:cNvSpPr/>
          <p:nvPr/>
        </p:nvSpPr>
        <p:spPr>
          <a:xfrm>
            <a:off x="9690652" y="2161102"/>
            <a:ext cx="1885464" cy="21940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Of the 15 HIGHEST achieving students, only 4 had an attendance of below 95%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5FED5C-86E4-4C79-9184-F2BC8D12D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375" y="1220907"/>
            <a:ext cx="7058901" cy="51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8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69DD83AE-50A8-43FC-BB1A-4B047CDEFC78}"/>
              </a:ext>
            </a:extLst>
          </p:cNvPr>
          <p:cNvGrpSpPr/>
          <p:nvPr/>
        </p:nvGrpSpPr>
        <p:grpSpPr>
          <a:xfrm>
            <a:off x="63374" y="-68528"/>
            <a:ext cx="12199797" cy="6858000"/>
            <a:chOff x="0" y="0"/>
            <a:chExt cx="12199797" cy="6858000"/>
          </a:xfrm>
        </p:grpSpPr>
        <p:pic>
          <p:nvPicPr>
            <p:cNvPr id="20" name="Picture 2" descr="https://ukc-powerpoint.officeapps.live.com/pods/GetClipboardImage.ashx?Id=4a6f0378-d9ab-4812-89c5-5a08929229fb&amp;DC=GUK3&amp;pkey=916a1948-377f-475d-9424-48bafaa6c652&amp;wdwaccluster=GUK3">
              <a:extLst>
                <a:ext uri="{FF2B5EF4-FFF2-40B4-BE49-F238E27FC236}">
                  <a16:creationId xmlns:a16="http://schemas.microsoft.com/office/drawing/2014/main" id="{557CFA6C-FF07-4EE7-BE42-35D7A9ACF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E1AB89-A0F9-43C5-961B-5D29C55559B6}"/>
                </a:ext>
              </a:extLst>
            </p:cNvPr>
            <p:cNvSpPr/>
            <p:nvPr/>
          </p:nvSpPr>
          <p:spPr>
            <a:xfrm>
              <a:off x="754144" y="386239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chemeClr val="tx1"/>
                  </a:solidFill>
                </a:rPr>
                <a:t>Year 11 attendance to date 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488000" y="378733"/>
            <a:ext cx="7616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		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CE1409-EA2B-4B12-98C7-351895680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935" y="1610210"/>
            <a:ext cx="9587682" cy="10606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1EBBA5-FB6E-4EE1-8919-E513BC9244A4}"/>
              </a:ext>
            </a:extLst>
          </p:cNvPr>
          <p:cNvSpPr txBox="1"/>
          <p:nvPr/>
        </p:nvSpPr>
        <p:spPr>
          <a:xfrm>
            <a:off x="4707394" y="4178549"/>
            <a:ext cx="3249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92.5%  (29</a:t>
            </a:r>
            <a:r>
              <a:rPr lang="en-GB" sz="2800" b="1" baseline="30000" dirty="0">
                <a:solidFill>
                  <a:srgbClr val="FF0000"/>
                </a:solidFill>
              </a:rPr>
              <a:t>th</a:t>
            </a:r>
            <a:r>
              <a:rPr lang="en-GB" sz="2800" b="1" dirty="0">
                <a:solidFill>
                  <a:srgbClr val="FF0000"/>
                </a:solidFill>
              </a:rPr>
              <a:t> Sept) </a:t>
            </a:r>
          </a:p>
        </p:txBody>
      </p:sp>
    </p:spTree>
    <p:extLst>
      <p:ext uri="{BB962C8B-B14F-4D97-AF65-F5344CB8AC3E}">
        <p14:creationId xmlns:p14="http://schemas.microsoft.com/office/powerpoint/2010/main" val="3561122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69DD83AE-50A8-43FC-BB1A-4B047CDEFC78}"/>
              </a:ext>
            </a:extLst>
          </p:cNvPr>
          <p:cNvGrpSpPr/>
          <p:nvPr/>
        </p:nvGrpSpPr>
        <p:grpSpPr>
          <a:xfrm>
            <a:off x="63374" y="-68528"/>
            <a:ext cx="12199797" cy="6858000"/>
            <a:chOff x="0" y="0"/>
            <a:chExt cx="12199797" cy="6858000"/>
          </a:xfrm>
        </p:grpSpPr>
        <p:pic>
          <p:nvPicPr>
            <p:cNvPr id="20" name="Picture 2" descr="https://ukc-powerpoint.officeapps.live.com/pods/GetClipboardImage.ashx?Id=4a6f0378-d9ab-4812-89c5-5a08929229fb&amp;DC=GUK3&amp;pkey=916a1948-377f-475d-9424-48bafaa6c652&amp;wdwaccluster=GUK3">
              <a:extLst>
                <a:ext uri="{FF2B5EF4-FFF2-40B4-BE49-F238E27FC236}">
                  <a16:creationId xmlns:a16="http://schemas.microsoft.com/office/drawing/2014/main" id="{557CFA6C-FF07-4EE7-BE42-35D7A9ACF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E1AB89-A0F9-43C5-961B-5D29C55559B6}"/>
                </a:ext>
              </a:extLst>
            </p:cNvPr>
            <p:cNvSpPr/>
            <p:nvPr/>
          </p:nvSpPr>
          <p:spPr>
            <a:xfrm>
              <a:off x="754144" y="386239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chemeClr val="tx1"/>
                  </a:solidFill>
                </a:rPr>
                <a:t>Year 11 attendance to date 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488000" y="378733"/>
            <a:ext cx="7616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		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CE1409-EA2B-4B12-98C7-351895680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935" y="1610210"/>
            <a:ext cx="9587682" cy="10606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1EBBA5-FB6E-4EE1-8919-E513BC9244A4}"/>
              </a:ext>
            </a:extLst>
          </p:cNvPr>
          <p:cNvSpPr txBox="1"/>
          <p:nvPr/>
        </p:nvSpPr>
        <p:spPr>
          <a:xfrm>
            <a:off x="4707394" y="4178549"/>
            <a:ext cx="3249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92.5%  (29</a:t>
            </a:r>
            <a:r>
              <a:rPr lang="en-GB" sz="2800" b="1" baseline="30000" dirty="0">
                <a:solidFill>
                  <a:srgbClr val="FF0000"/>
                </a:solidFill>
              </a:rPr>
              <a:t>th</a:t>
            </a:r>
            <a:r>
              <a:rPr lang="en-GB" sz="2800" b="1" dirty="0">
                <a:solidFill>
                  <a:srgbClr val="FF0000"/>
                </a:solidFill>
              </a:rPr>
              <a:t> Sept)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D0300D-8A7E-4524-A1CD-49B0A57A5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27" y="260170"/>
            <a:ext cx="10910298" cy="61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50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5488530-1E8D-4918-B90D-9DAEF7231DB4}"/>
              </a:ext>
            </a:extLst>
          </p:cNvPr>
          <p:cNvGrpSpPr/>
          <p:nvPr/>
        </p:nvGrpSpPr>
        <p:grpSpPr>
          <a:xfrm>
            <a:off x="-7797" y="0"/>
            <a:ext cx="12199797" cy="6858000"/>
            <a:chOff x="0" y="0"/>
            <a:chExt cx="12199797" cy="6858000"/>
          </a:xfrm>
        </p:grpSpPr>
        <p:pic>
          <p:nvPicPr>
            <p:cNvPr id="2050" name="Picture 2" descr="https://ukc-powerpoint.officeapps.live.com/pods/GetClipboardImage.ashx?Id=4a6f0378-d9ab-4812-89c5-5a08929229fb&amp;DC=GUK3&amp;pkey=916a1948-377f-475d-9424-48bafaa6c652&amp;wdwaccluster=GUK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25D9011-1F44-46D5-82A3-C04507A17297}"/>
                </a:ext>
              </a:extLst>
            </p:cNvPr>
            <p:cNvSpPr/>
            <p:nvPr/>
          </p:nvSpPr>
          <p:spPr>
            <a:xfrm>
              <a:off x="650449" y="490194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FB88344-94EC-442F-B8CF-CE87FCB73434}"/>
              </a:ext>
            </a:extLst>
          </p:cNvPr>
          <p:cNvSpPr txBox="1"/>
          <p:nvPr/>
        </p:nvSpPr>
        <p:spPr>
          <a:xfrm>
            <a:off x="1263191" y="970962"/>
            <a:ext cx="9890678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/>
              <a:t>Year 11  Important numbers       (As of today 1st  October)</a:t>
            </a:r>
          </a:p>
          <a:p>
            <a:endParaRPr lang="en-GB" dirty="0"/>
          </a:p>
          <a:p>
            <a:r>
              <a:rPr lang="en-GB" dirty="0"/>
              <a:t>9</a:t>
            </a:r>
          </a:p>
          <a:p>
            <a:endParaRPr lang="en-GB" dirty="0"/>
          </a:p>
          <a:p>
            <a:r>
              <a:rPr lang="en-GB" dirty="0"/>
              <a:t>11              </a:t>
            </a:r>
          </a:p>
          <a:p>
            <a:r>
              <a:rPr lang="en-GB" dirty="0"/>
              <a:t>                                                                                   </a:t>
            </a:r>
          </a:p>
          <a:p>
            <a:r>
              <a:rPr lang="en-GB" dirty="0"/>
              <a:t>72</a:t>
            </a:r>
          </a:p>
          <a:p>
            <a:endParaRPr lang="en-GB" dirty="0"/>
          </a:p>
          <a:p>
            <a:r>
              <a:rPr lang="en-GB" dirty="0"/>
              <a:t>109</a:t>
            </a:r>
          </a:p>
          <a:p>
            <a:endParaRPr lang="en-GB" dirty="0"/>
          </a:p>
          <a:p>
            <a:r>
              <a:rPr lang="en-GB" dirty="0"/>
              <a:t>138</a:t>
            </a:r>
          </a:p>
          <a:p>
            <a:endParaRPr lang="en-GB" dirty="0"/>
          </a:p>
          <a:p>
            <a:r>
              <a:rPr lang="en-GB" dirty="0"/>
              <a:t>???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Final exam Friday 18</a:t>
            </a:r>
            <a:r>
              <a:rPr lang="en-GB" baseline="30000" dirty="0"/>
              <a:t>th</a:t>
            </a:r>
            <a:r>
              <a:rPr lang="en-GB" dirty="0"/>
              <a:t> June                   </a:t>
            </a:r>
          </a:p>
          <a:p>
            <a:r>
              <a:rPr lang="en-GB" dirty="0"/>
              <a:t>Contingency date (Must be here for) Wednesday 23</a:t>
            </a:r>
            <a:r>
              <a:rPr lang="en-GB" baseline="30000" dirty="0"/>
              <a:t>rd</a:t>
            </a:r>
            <a:r>
              <a:rPr lang="en-GB" dirty="0"/>
              <a:t> June </a:t>
            </a:r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1557AF-73FC-4F44-9333-240AF49A554D}"/>
              </a:ext>
            </a:extLst>
          </p:cNvPr>
          <p:cNvSpPr/>
          <p:nvPr/>
        </p:nvSpPr>
        <p:spPr>
          <a:xfrm>
            <a:off x="3271101" y="2094902"/>
            <a:ext cx="5903896" cy="2828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School days until half term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F4B5AA-C8B9-4366-9B42-1DC71B3D5CF3}"/>
              </a:ext>
            </a:extLst>
          </p:cNvPr>
          <p:cNvSpPr/>
          <p:nvPr/>
        </p:nvSpPr>
        <p:spPr>
          <a:xfrm>
            <a:off x="3261675" y="1564612"/>
            <a:ext cx="5913322" cy="352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School days until MOCK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CFF0BD-975B-469C-B4FF-9B1C2097BD76}"/>
              </a:ext>
            </a:extLst>
          </p:cNvPr>
          <p:cNvSpPr/>
          <p:nvPr/>
        </p:nvSpPr>
        <p:spPr>
          <a:xfrm>
            <a:off x="3271100" y="2728685"/>
            <a:ext cx="5913321" cy="2685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School days until MOCK 2 (Feb)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8B0ECC-CD78-4678-8111-EC864517D5AC}"/>
              </a:ext>
            </a:extLst>
          </p:cNvPr>
          <p:cNvSpPr/>
          <p:nvPr/>
        </p:nvSpPr>
        <p:spPr>
          <a:xfrm>
            <a:off x="3261674" y="3294668"/>
            <a:ext cx="5903895" cy="2828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School days until GCSEs Start (May)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548B7F-0C59-470B-9940-43E8FE3C1CAC}"/>
              </a:ext>
            </a:extLst>
          </p:cNvPr>
          <p:cNvSpPr/>
          <p:nvPr/>
        </p:nvSpPr>
        <p:spPr>
          <a:xfrm>
            <a:off x="3261675" y="3823183"/>
            <a:ext cx="5922746" cy="312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School days before you leave!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558B7B-861F-4D1C-A501-43B7688BB65C}"/>
              </a:ext>
            </a:extLst>
          </p:cNvPr>
          <p:cNvSpPr/>
          <p:nvPr/>
        </p:nvSpPr>
        <p:spPr>
          <a:xfrm>
            <a:off x="3271101" y="4403375"/>
            <a:ext cx="5894468" cy="3122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School days before prom </a:t>
            </a:r>
          </a:p>
        </p:txBody>
      </p:sp>
    </p:spTree>
    <p:extLst>
      <p:ext uri="{BB962C8B-B14F-4D97-AF65-F5344CB8AC3E}">
        <p14:creationId xmlns:p14="http://schemas.microsoft.com/office/powerpoint/2010/main" val="234264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55488530-1E8D-4918-B90D-9DAEF7231DB4}"/>
              </a:ext>
            </a:extLst>
          </p:cNvPr>
          <p:cNvGrpSpPr/>
          <p:nvPr/>
        </p:nvGrpSpPr>
        <p:grpSpPr>
          <a:xfrm>
            <a:off x="0" y="0"/>
            <a:ext cx="12199797" cy="6858000"/>
            <a:chOff x="0" y="0"/>
            <a:chExt cx="12199797" cy="6858000"/>
          </a:xfrm>
        </p:grpSpPr>
        <p:pic>
          <p:nvPicPr>
            <p:cNvPr id="2050" name="Picture 2" descr="https://ukc-powerpoint.officeapps.live.com/pods/GetClipboardImage.ashx?Id=4a6f0378-d9ab-4812-89c5-5a08929229fb&amp;DC=GUK3&amp;pkey=916a1948-377f-475d-9424-48bafaa6c652&amp;wdwaccluster=GUK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25D9011-1F44-46D5-82A3-C04507A17297}"/>
                </a:ext>
              </a:extLst>
            </p:cNvPr>
            <p:cNvSpPr/>
            <p:nvPr/>
          </p:nvSpPr>
          <p:spPr>
            <a:xfrm>
              <a:off x="650449" y="490194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914400" y="716437"/>
            <a:ext cx="964362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Information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Work hard in all lessons  (109 days)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Complete all homework SPARX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Attend intervention sessions   (Main ones start after Xmas. Some may start earlier)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Revise (Advice tonight and Revision guides on MCAS)</a:t>
            </a:r>
          </a:p>
          <a:p>
            <a:r>
              <a:rPr lang="en-GB" dirty="0"/>
              <a:t>Other revision sources faculties will let you know GCSE Pod , Active Learn, TEAMS, SPARX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Mock results day and Parents Evening 3</a:t>
            </a:r>
            <a:r>
              <a:rPr lang="en-GB" baseline="30000" dirty="0"/>
              <a:t>rd</a:t>
            </a:r>
            <a:r>
              <a:rPr lang="en-GB" dirty="0"/>
              <a:t> Dec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Local colleges and careers advice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Attend EVERY DAY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39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55488530-1E8D-4918-B90D-9DAEF7231DB4}"/>
              </a:ext>
            </a:extLst>
          </p:cNvPr>
          <p:cNvGrpSpPr/>
          <p:nvPr/>
        </p:nvGrpSpPr>
        <p:grpSpPr>
          <a:xfrm>
            <a:off x="0" y="0"/>
            <a:ext cx="12199797" cy="6858000"/>
            <a:chOff x="0" y="0"/>
            <a:chExt cx="12199797" cy="6858000"/>
          </a:xfrm>
        </p:grpSpPr>
        <p:pic>
          <p:nvPicPr>
            <p:cNvPr id="2050" name="Picture 2" descr="https://ukc-powerpoint.officeapps.live.com/pods/GetClipboardImage.ashx?Id=4a6f0378-d9ab-4812-89c5-5a08929229fb&amp;DC=GUK3&amp;pkey=916a1948-377f-475d-9424-48bafaa6c652&amp;wdwaccluster=GUK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25D9011-1F44-46D5-82A3-C04507A17297}"/>
                </a:ext>
              </a:extLst>
            </p:cNvPr>
            <p:cNvSpPr/>
            <p:nvPr/>
          </p:nvSpPr>
          <p:spPr>
            <a:xfrm>
              <a:off x="650449" y="490194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914400" y="716437"/>
            <a:ext cx="964362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Interventions</a:t>
            </a:r>
          </a:p>
          <a:p>
            <a:endParaRPr lang="en-GB" sz="2000" b="1" dirty="0"/>
          </a:p>
          <a:p>
            <a:r>
              <a:rPr lang="en-GB" sz="2000" dirty="0"/>
              <a:t>Interventions will be communicated with parents.</a:t>
            </a:r>
          </a:p>
          <a:p>
            <a:endParaRPr lang="en-GB" sz="2000" dirty="0"/>
          </a:p>
          <a:p>
            <a:r>
              <a:rPr lang="en-GB" sz="2000" dirty="0"/>
              <a:t>Most half terms</a:t>
            </a:r>
          </a:p>
          <a:p>
            <a:endParaRPr lang="en-GB" sz="2000" dirty="0"/>
          </a:p>
          <a:p>
            <a:r>
              <a:rPr lang="en-GB" sz="2000" dirty="0"/>
              <a:t>Starting January 	Afterschool Monday to Thursday 1 hour sessions </a:t>
            </a:r>
          </a:p>
          <a:p>
            <a:r>
              <a:rPr lang="en-GB" sz="2000" dirty="0"/>
              <a:t>			Considered compulsory</a:t>
            </a:r>
          </a:p>
          <a:p>
            <a:r>
              <a:rPr lang="en-GB" sz="2000" dirty="0"/>
              <a:t>			Attendance will make a difference</a:t>
            </a:r>
          </a:p>
          <a:p>
            <a:r>
              <a:rPr lang="en-GB" sz="2000" dirty="0"/>
              <a:t>			We will support with any issues where we can</a:t>
            </a:r>
          </a:p>
          <a:p>
            <a:r>
              <a:rPr lang="en-GB" sz="2000" dirty="0"/>
              <a:t>			Letter to be sent prior to the sessions </a:t>
            </a:r>
          </a:p>
          <a:p>
            <a:endParaRPr lang="en-GB" sz="2000" b="1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628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8238"/>
            <a:ext cx="12192000" cy="6886832"/>
            <a:chOff x="0" y="-8238"/>
            <a:chExt cx="12192000" cy="6886832"/>
          </a:xfrm>
        </p:grpSpPr>
        <p:pic>
          <p:nvPicPr>
            <p:cNvPr id="6" name="Picture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238"/>
              <a:ext cx="12192000" cy="3410465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/>
          </p:nvGrpSpPr>
          <p:grpSpPr>
            <a:xfrm>
              <a:off x="0" y="181232"/>
              <a:ext cx="12183761" cy="6697362"/>
              <a:chOff x="0" y="181232"/>
              <a:chExt cx="12183761" cy="669736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0" y="6478484"/>
                <a:ext cx="121837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dirty="0">
                    <a:solidFill>
                      <a:srgbClr val="1B4F20"/>
                    </a:solidFill>
                    <a:latin typeface="Candara" panose="020E0502030303020204" pitchFamily="34" charset="0"/>
                  </a:rPr>
                  <a:t>Join us on our journey….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499" y="4642712"/>
            <a:ext cx="9897996" cy="1646302"/>
          </a:xfrm>
        </p:spPr>
        <p:txBody>
          <a:bodyPr>
            <a:normAutofit fontScale="90000"/>
          </a:bodyPr>
          <a:lstStyle/>
          <a:p>
            <a:r>
              <a:rPr lang="en-GB" sz="9600" b="1" dirty="0"/>
              <a:t>Mathematics</a:t>
            </a:r>
            <a:br>
              <a:rPr lang="en-GB" sz="9600" b="1" dirty="0"/>
            </a:br>
            <a:r>
              <a:rPr lang="en-GB" sz="4800" b="1" dirty="0"/>
              <a:t>at Caistor Yarborough Academy</a:t>
            </a:r>
            <a:br>
              <a:rPr lang="en-GB" sz="4800" dirty="0"/>
            </a:br>
            <a:r>
              <a:rPr lang="en-GB" sz="4400" dirty="0">
                <a:solidFill>
                  <a:srgbClr val="0070C0"/>
                </a:solidFill>
              </a:rPr>
              <a:t>How to help your child achieve the best grade</a:t>
            </a:r>
          </a:p>
        </p:txBody>
      </p:sp>
    </p:spTree>
    <p:extLst>
      <p:ext uri="{BB962C8B-B14F-4D97-AF65-F5344CB8AC3E}">
        <p14:creationId xmlns:p14="http://schemas.microsoft.com/office/powerpoint/2010/main" val="183106882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75F65149-5EA6-4895-80B6-6DC4CD0FB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79" y="509048"/>
            <a:ext cx="10106647" cy="599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244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82177526-DF33-42C1-8A1D-6F178DECD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05" y="525110"/>
            <a:ext cx="8663662" cy="56950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E72599-612D-4B4E-B91C-15250D7EDB1C}"/>
              </a:ext>
            </a:extLst>
          </p:cNvPr>
          <p:cNvSpPr txBox="1"/>
          <p:nvPr/>
        </p:nvSpPr>
        <p:spPr>
          <a:xfrm>
            <a:off x="9271322" y="1015143"/>
            <a:ext cx="2523282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2400" dirty="0">
              <a:cs typeface="Calibri"/>
            </a:endParaRPr>
          </a:p>
          <a:p>
            <a:endParaRPr lang="en-GB" sz="2400" dirty="0"/>
          </a:p>
          <a:p>
            <a:r>
              <a:rPr lang="en-GB" sz="2400" dirty="0"/>
              <a:t>We will give you Flashcards to help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32A92A-8BF0-4227-88B2-A1A1ADF0B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7086" y="6009008"/>
            <a:ext cx="2570666" cy="41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4961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C41AF16-677A-48AA-8714-496B2EDDD947}"/>
              </a:ext>
            </a:extLst>
          </p:cNvPr>
          <p:cNvSpPr txBox="1"/>
          <p:nvPr/>
        </p:nvSpPr>
        <p:spPr>
          <a:xfrm>
            <a:off x="9371096" y="1907100"/>
            <a:ext cx="2523282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/>
              <a:t>Make sure that you learn all the formulae</a:t>
            </a:r>
          </a:p>
          <a:p>
            <a:endParaRPr lang="en-GB" sz="2400" dirty="0"/>
          </a:p>
          <a:p>
            <a:r>
              <a:rPr lang="en-GB" sz="2400" dirty="0"/>
              <a:t>We will give you Flashcards to help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5EEFB2-75FB-45B8-B34C-75C3C9ADC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61" y="477938"/>
            <a:ext cx="8760288" cy="58534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D5E319-69AE-462F-ADE3-87027F078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7086" y="6009008"/>
            <a:ext cx="2570666" cy="41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7644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DBFDBC-067F-425D-8609-DB99E1E5E62B}"/>
              </a:ext>
            </a:extLst>
          </p:cNvPr>
          <p:cNvSpPr txBox="1"/>
          <p:nvPr/>
        </p:nvSpPr>
        <p:spPr>
          <a:xfrm>
            <a:off x="410300" y="172309"/>
            <a:ext cx="1029404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 </a:t>
            </a:r>
            <a:r>
              <a:rPr lang="en-GB" sz="2800" b="1" dirty="0"/>
              <a:t>You will be given: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Homework designed to fill gaps in knowledge and reinforce the common topics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Every student will be given a set of Assessment grids to show their personal strengths and weaknesses from the previous exam 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4C9E6B-0148-435A-B121-94D573311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02" y="2194613"/>
            <a:ext cx="5165087" cy="465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46864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DBFDBC-067F-425D-8609-DB99E1E5E62B}"/>
              </a:ext>
            </a:extLst>
          </p:cNvPr>
          <p:cNvSpPr txBox="1"/>
          <p:nvPr/>
        </p:nvSpPr>
        <p:spPr>
          <a:xfrm>
            <a:off x="925689" y="785507"/>
            <a:ext cx="5854490" cy="61863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/>
              <a:t> </a:t>
            </a:r>
            <a:r>
              <a:rPr lang="en-GB" sz="3600" b="1" dirty="0"/>
              <a:t>You will be given: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Homework designed to fill gaps in knowledge and reinforce the common topics</a:t>
            </a:r>
          </a:p>
          <a:p>
            <a:endParaRPr lang="en-GB" sz="2400" dirty="0"/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Revision and Intervention materials</a:t>
            </a: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D79496-8E21-DFCA-BE30-A06729E19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74" y="600858"/>
            <a:ext cx="3989974" cy="568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23048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DBFDBC-067F-425D-8609-DB99E1E5E62B}"/>
              </a:ext>
            </a:extLst>
          </p:cNvPr>
          <p:cNvSpPr txBox="1"/>
          <p:nvPr/>
        </p:nvSpPr>
        <p:spPr>
          <a:xfrm>
            <a:off x="594529" y="348524"/>
            <a:ext cx="10294040" cy="36009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/>
              <a:t> You will be given ;</a:t>
            </a:r>
          </a:p>
          <a:p>
            <a:r>
              <a:rPr lang="en-GB" sz="2400" dirty="0"/>
              <a:t>*Corbett Maths</a:t>
            </a:r>
          </a:p>
          <a:p>
            <a:endParaRPr lang="en-GB" sz="2400" dirty="0">
              <a:ea typeface="Calibri"/>
              <a:cs typeface="Calibri"/>
            </a:endParaRPr>
          </a:p>
          <a:p>
            <a:r>
              <a:rPr lang="en-GB" sz="2400" dirty="0"/>
              <a:t>  </a:t>
            </a:r>
            <a:endParaRPr lang="en-GB" sz="2400">
              <a:cs typeface="Calibri"/>
            </a:endParaRP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>
                <a:ea typeface="+mn-lt"/>
                <a:cs typeface="+mn-lt"/>
                <a:hlinkClick r:id="rId3"/>
              </a:rPr>
              <a:t>Edexcel Foundation Revision - Corbettmaths</a:t>
            </a:r>
            <a:endParaRPr lang="en-GB"/>
          </a:p>
        </p:txBody>
      </p:sp>
      <p:pic>
        <p:nvPicPr>
          <p:cNvPr id="2" name="Picture 1" descr="A screenshot of a checklist&#10;&#10;Description automatically generated">
            <a:extLst>
              <a:ext uri="{FF2B5EF4-FFF2-40B4-BE49-F238E27FC236}">
                <a16:creationId xmlns:a16="http://schemas.microsoft.com/office/drawing/2014/main" id="{B75709C7-DB47-EFD4-5CB4-CE95FE6EE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496" y="360113"/>
            <a:ext cx="8935962" cy="61498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45442B-67E7-97D3-F139-478B81DAC8E3}"/>
              </a:ext>
            </a:extLst>
          </p:cNvPr>
          <p:cNvSpPr txBox="1"/>
          <p:nvPr/>
        </p:nvSpPr>
        <p:spPr>
          <a:xfrm>
            <a:off x="8860971" y="122887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5"/>
              </a:rPr>
              <a:t>Edexcel Higher Checklist 2022 (corbettmaths.com)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6D34D7-C2A2-6D44-2771-15D96D8D857C}"/>
              </a:ext>
            </a:extLst>
          </p:cNvPr>
          <p:cNvSpPr txBox="1"/>
          <p:nvPr/>
        </p:nvSpPr>
        <p:spPr>
          <a:xfrm>
            <a:off x="8921448" y="3127829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3"/>
              </a:rPr>
              <a:t>Edexcel Foundation Revision - Corbettmaths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55341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DBFDBC-067F-425D-8609-DB99E1E5E62B}"/>
              </a:ext>
            </a:extLst>
          </p:cNvPr>
          <p:cNvSpPr txBox="1"/>
          <p:nvPr/>
        </p:nvSpPr>
        <p:spPr>
          <a:xfrm>
            <a:off x="648305" y="447121"/>
            <a:ext cx="1029404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b="1" dirty="0"/>
              <a:t>You will be given:</a:t>
            </a:r>
          </a:p>
          <a:p>
            <a:r>
              <a:rPr lang="en-GB" sz="2400" dirty="0"/>
              <a:t>Access to SPARX Maths</a:t>
            </a:r>
            <a:endParaRPr lang="en-GB" sz="2400" dirty="0">
              <a:ea typeface="Calibri"/>
              <a:cs typeface="Calibri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DB3F7C0-232B-4392-2F9C-F52E49C89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05" y="1561381"/>
            <a:ext cx="10972192" cy="471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34747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F01B6C6E-848F-F60C-9901-E3AF1094B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06" y="998652"/>
            <a:ext cx="11430588" cy="50065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5AA701-B1C5-4242-B03D-320409E16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170" y="348524"/>
            <a:ext cx="3666124" cy="295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75380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7793B12E-4C75-4228-8C16-6EE84D7F1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657" y="655604"/>
            <a:ext cx="8596668" cy="57525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Calculator: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570B295-E158-4957-BEDD-F93E77456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064" y="1705232"/>
            <a:ext cx="8596668" cy="381411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Remember, 2 of the 3 exams are calculator papers.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Get yourself the same calculator we use in school. We can then teach you how to use it effectively.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You will need it for homework and revision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Casio </a:t>
            </a:r>
            <a:r>
              <a:rPr lang="en-GB" sz="2200" dirty="0" err="1">
                <a:latin typeface="Calibri"/>
                <a:ea typeface="Calibri" panose="020F0502020204030204" pitchFamily="34" charset="0"/>
                <a:cs typeface="Times New Roman"/>
              </a:rPr>
              <a:t>Fx</a:t>
            </a: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 83 GT CW or Casio </a:t>
            </a:r>
            <a:r>
              <a:rPr lang="en-GB" sz="2200" dirty="0" err="1">
                <a:latin typeface="Calibri"/>
                <a:ea typeface="Calibri" panose="020F0502020204030204" pitchFamily="34" charset="0"/>
                <a:cs typeface="Times New Roman"/>
              </a:rPr>
              <a:t>Fx</a:t>
            </a: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 85 GT CW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200" dirty="0">
              <a:latin typeface="Calibri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Higher trialling </a:t>
            </a:r>
            <a:r>
              <a:rPr lang="en-GB" sz="2200" dirty="0" err="1">
                <a:latin typeface="Calibri"/>
                <a:ea typeface="Calibri" panose="020F0502020204030204" pitchFamily="34" charset="0"/>
                <a:cs typeface="Times New Roman"/>
              </a:rPr>
              <a:t>fx</a:t>
            </a: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 991 CW+UK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0ED99E-A089-4A38-AE4E-61AD0FBA1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155" y="2899657"/>
            <a:ext cx="1918857" cy="33205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C303E2-85B8-4960-989B-D2F56A214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93" y="2899657"/>
            <a:ext cx="1660262" cy="332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51605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DBFDBC-067F-425D-8609-DB99E1E5E62B}"/>
              </a:ext>
            </a:extLst>
          </p:cNvPr>
          <p:cNvSpPr txBox="1"/>
          <p:nvPr/>
        </p:nvSpPr>
        <p:spPr>
          <a:xfrm>
            <a:off x="671209" y="710119"/>
            <a:ext cx="10548520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/>
              <a:t>Recommended revisions guides.</a:t>
            </a:r>
          </a:p>
          <a:p>
            <a:endParaRPr lang="en-GB" sz="3600" b="1" dirty="0"/>
          </a:p>
          <a:p>
            <a:endParaRPr lang="en-GB" sz="3600" b="1" dirty="0"/>
          </a:p>
          <a:p>
            <a:endParaRPr lang="en-GB" sz="3600" b="1" dirty="0"/>
          </a:p>
        </p:txBody>
      </p:sp>
      <p:pic>
        <p:nvPicPr>
          <p:cNvPr id="3" name="Picture 2" descr="A cover of a book&#10;&#10;Description automatically generated">
            <a:extLst>
              <a:ext uri="{FF2B5EF4-FFF2-40B4-BE49-F238E27FC236}">
                <a16:creationId xmlns:a16="http://schemas.microsoft.com/office/drawing/2014/main" id="{4B44C916-8A89-867B-411A-9AF0EF91D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3" y="1424161"/>
            <a:ext cx="4257908" cy="4864853"/>
          </a:xfrm>
          <a:prstGeom prst="rect">
            <a:avLst/>
          </a:prstGeom>
        </p:spPr>
      </p:pic>
      <p:pic>
        <p:nvPicPr>
          <p:cNvPr id="9" name="Picture 8" descr="A cover of a book&#10;&#10;Description automatically generated">
            <a:extLst>
              <a:ext uri="{FF2B5EF4-FFF2-40B4-BE49-F238E27FC236}">
                <a16:creationId xmlns:a16="http://schemas.microsoft.com/office/drawing/2014/main" id="{5D02A864-203A-1930-6189-07F28B495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244" y="1336131"/>
            <a:ext cx="4325759" cy="507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17614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8238"/>
            <a:ext cx="12192000" cy="6886832"/>
            <a:chOff x="0" y="-8238"/>
            <a:chExt cx="12192000" cy="6886832"/>
          </a:xfrm>
        </p:grpSpPr>
        <p:pic>
          <p:nvPicPr>
            <p:cNvPr id="6" name="Picture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238"/>
              <a:ext cx="12192000" cy="3410465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/>
          </p:nvGrpSpPr>
          <p:grpSpPr>
            <a:xfrm>
              <a:off x="0" y="181232"/>
              <a:ext cx="12183761" cy="6697362"/>
              <a:chOff x="0" y="181232"/>
              <a:chExt cx="12183761" cy="669736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0" y="6478484"/>
                <a:ext cx="121837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dirty="0">
                    <a:solidFill>
                      <a:srgbClr val="1B4F20"/>
                    </a:solidFill>
                    <a:latin typeface="Candara" panose="020E0502030303020204" pitchFamily="34" charset="0"/>
                  </a:rPr>
                  <a:t>Join us on our journey….</a:t>
                </a: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B59F008-E8CD-49B3-9A27-9875F16C374D}"/>
              </a:ext>
            </a:extLst>
          </p:cNvPr>
          <p:cNvSpPr txBox="1"/>
          <p:nvPr/>
        </p:nvSpPr>
        <p:spPr>
          <a:xfrm>
            <a:off x="446089" y="3509194"/>
            <a:ext cx="112915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Revising GCSE </a:t>
            </a:r>
          </a:p>
          <a:p>
            <a:pPr algn="ctr"/>
            <a:r>
              <a:rPr lang="en-GB" sz="6000" dirty="0"/>
              <a:t>English </a:t>
            </a:r>
            <a:r>
              <a:rPr lang="en-GB" sz="6000" b="1" dirty="0"/>
              <a:t>Language</a:t>
            </a:r>
            <a:r>
              <a:rPr lang="en-GB" sz="6000" dirty="0"/>
              <a:t> and </a:t>
            </a:r>
          </a:p>
          <a:p>
            <a:pPr algn="ctr"/>
            <a:r>
              <a:rPr lang="en-GB" sz="6000" dirty="0"/>
              <a:t>English </a:t>
            </a:r>
            <a:r>
              <a:rPr lang="en-GB" sz="6000" b="1" dirty="0"/>
              <a:t>Literature</a:t>
            </a:r>
          </a:p>
        </p:txBody>
      </p:sp>
    </p:spTree>
    <p:extLst>
      <p:ext uri="{BB962C8B-B14F-4D97-AF65-F5344CB8AC3E}">
        <p14:creationId xmlns:p14="http://schemas.microsoft.com/office/powerpoint/2010/main" val="1836463922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58A858-4562-417B-AB7C-8381AA3003D4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2050" name="Picture 2" descr="Common Irregularities in English to Know | Grammarly Blog">
            <a:extLst>
              <a:ext uri="{FF2B5EF4-FFF2-40B4-BE49-F238E27FC236}">
                <a16:creationId xmlns:a16="http://schemas.microsoft.com/office/drawing/2014/main" id="{E457AB24-A73A-4314-879B-9F995EB44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995" y="1132963"/>
            <a:ext cx="2476500" cy="206591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ree literature - Vector Art">
            <a:extLst>
              <a:ext uri="{FF2B5EF4-FFF2-40B4-BE49-F238E27FC236}">
                <a16:creationId xmlns:a16="http://schemas.microsoft.com/office/drawing/2014/main" id="{F0D71236-C2FB-4427-A54E-D5CB56BC4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2"/>
          <a:stretch/>
        </p:blipFill>
        <p:spPr bwMode="auto">
          <a:xfrm>
            <a:off x="1527995" y="3659122"/>
            <a:ext cx="2476500" cy="2065915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B0D74EA-C29F-4510-8214-FF8C2D62175F}"/>
              </a:ext>
            </a:extLst>
          </p:cNvPr>
          <p:cNvSpPr/>
          <p:nvPr/>
        </p:nvSpPr>
        <p:spPr>
          <a:xfrm>
            <a:off x="4203315" y="1132963"/>
            <a:ext cx="2625324" cy="8435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English Language Component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61070E-FE1C-4372-A9C4-9A4E39FCBAF2}"/>
              </a:ext>
            </a:extLst>
          </p:cNvPr>
          <p:cNvSpPr/>
          <p:nvPr/>
        </p:nvSpPr>
        <p:spPr>
          <a:xfrm>
            <a:off x="4203315" y="2376338"/>
            <a:ext cx="2625324" cy="843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English Language Component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5FFDB4-7BF7-42E5-887F-9A76E5598C00}"/>
              </a:ext>
            </a:extLst>
          </p:cNvPr>
          <p:cNvSpPr/>
          <p:nvPr/>
        </p:nvSpPr>
        <p:spPr>
          <a:xfrm>
            <a:off x="4203315" y="3693263"/>
            <a:ext cx="2625324" cy="84356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English Literature Component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955CF5-7B46-423C-9C94-50AA5229D6A3}"/>
              </a:ext>
            </a:extLst>
          </p:cNvPr>
          <p:cNvSpPr/>
          <p:nvPr/>
        </p:nvSpPr>
        <p:spPr>
          <a:xfrm>
            <a:off x="4203315" y="4881469"/>
            <a:ext cx="2625324" cy="843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English Literature Component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B83B6E-5DD2-4E76-8AC2-AC2AAA3D71E4}"/>
              </a:ext>
            </a:extLst>
          </p:cNvPr>
          <p:cNvSpPr/>
          <p:nvPr/>
        </p:nvSpPr>
        <p:spPr>
          <a:xfrm>
            <a:off x="7027459" y="1132963"/>
            <a:ext cx="3709776" cy="8435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1 hour 45 minute exam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A6B4F9-0A54-40D1-9E1C-E6C2E634EDBB}"/>
              </a:ext>
            </a:extLst>
          </p:cNvPr>
          <p:cNvSpPr/>
          <p:nvPr/>
        </p:nvSpPr>
        <p:spPr>
          <a:xfrm>
            <a:off x="7027459" y="3686074"/>
            <a:ext cx="3709776" cy="8435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2 hour exam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2F5C15-4B5C-4676-BE96-F126CD75F786}"/>
              </a:ext>
            </a:extLst>
          </p:cNvPr>
          <p:cNvSpPr/>
          <p:nvPr/>
        </p:nvSpPr>
        <p:spPr>
          <a:xfrm>
            <a:off x="7027459" y="2376338"/>
            <a:ext cx="3709776" cy="843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2 hour exam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DFB59C-64E0-46BF-924D-B552736C02F6}"/>
              </a:ext>
            </a:extLst>
          </p:cNvPr>
          <p:cNvSpPr/>
          <p:nvPr/>
        </p:nvSpPr>
        <p:spPr>
          <a:xfrm>
            <a:off x="7027459" y="4881469"/>
            <a:ext cx="3709776" cy="843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2 hours 30 minute exam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2732C4-3E9F-3AB0-3BA1-4837DD2A58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6"/>
            <a:ext cx="1162255" cy="32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509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72E894-8425-4650-B252-678A516E49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35" t="21488" r="16413" b="15767"/>
          <a:stretch/>
        </p:blipFill>
        <p:spPr>
          <a:xfrm>
            <a:off x="7578436" y="1625883"/>
            <a:ext cx="3896139" cy="4227445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4051910-1299-4626-A146-17CC456C1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200" y="190941"/>
            <a:ext cx="11463597" cy="1325563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+mn-lt"/>
              </a:rPr>
              <a:t>English Language Component 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8A2922-BE42-43D4-B340-222AD85728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09" t="22982" r="26414" b="15345"/>
          <a:stretch/>
        </p:blipFill>
        <p:spPr>
          <a:xfrm>
            <a:off x="786719" y="1579453"/>
            <a:ext cx="2857335" cy="4227444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B26227-8FE4-45F9-B23C-EA6E1EA952F7}"/>
              </a:ext>
            </a:extLst>
          </p:cNvPr>
          <p:cNvSpPr txBox="1"/>
          <p:nvPr/>
        </p:nvSpPr>
        <p:spPr>
          <a:xfrm rot="16200000">
            <a:off x="-1588124" y="3368707"/>
            <a:ext cx="4227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Section 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2252B7-CFEB-4FDE-9935-3DD5D4F614A0}"/>
              </a:ext>
            </a:extLst>
          </p:cNvPr>
          <p:cNvSpPr txBox="1"/>
          <p:nvPr/>
        </p:nvSpPr>
        <p:spPr>
          <a:xfrm rot="16200000">
            <a:off x="5116227" y="3176189"/>
            <a:ext cx="4227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Section 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0F3F49-995E-4F40-A616-73CC96CF4E95}"/>
              </a:ext>
            </a:extLst>
          </p:cNvPr>
          <p:cNvSpPr/>
          <p:nvPr/>
        </p:nvSpPr>
        <p:spPr>
          <a:xfrm>
            <a:off x="3792255" y="1602513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Q1: Retrieval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CFDFC2-771F-4A65-B2F5-F066C39E0B15}"/>
              </a:ext>
            </a:extLst>
          </p:cNvPr>
          <p:cNvSpPr/>
          <p:nvPr/>
        </p:nvSpPr>
        <p:spPr>
          <a:xfrm>
            <a:off x="3822226" y="2354405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Q2 Impressions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E365F3-B93D-45F5-95F1-CDAD0CBA2034}"/>
              </a:ext>
            </a:extLst>
          </p:cNvPr>
          <p:cNvSpPr/>
          <p:nvPr/>
        </p:nvSpPr>
        <p:spPr>
          <a:xfrm>
            <a:off x="3822226" y="3106297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Q3 Lang &amp; Structure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8BAF57-3893-4253-9882-142D60D278FF}"/>
              </a:ext>
            </a:extLst>
          </p:cNvPr>
          <p:cNvSpPr/>
          <p:nvPr/>
        </p:nvSpPr>
        <p:spPr>
          <a:xfrm>
            <a:off x="3822226" y="3858189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Q4: Language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335CE9-291F-4DD2-A7E3-548AB986622C}"/>
              </a:ext>
            </a:extLst>
          </p:cNvPr>
          <p:cNvSpPr/>
          <p:nvPr/>
        </p:nvSpPr>
        <p:spPr>
          <a:xfrm>
            <a:off x="3833987" y="4610081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Q5: Evaluation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133F45-3AE7-4550-B44D-58E96D4FC8FA}"/>
              </a:ext>
            </a:extLst>
          </p:cNvPr>
          <p:cNvSpPr/>
          <p:nvPr/>
        </p:nvSpPr>
        <p:spPr>
          <a:xfrm>
            <a:off x="8348333" y="5658569"/>
            <a:ext cx="2857334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Q6: Write a Narrative!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1FA936-A407-4460-8B25-9535469CFB9F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2C43F6-3FCF-C91D-1A3A-F4C27FC793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6"/>
            <a:ext cx="1162255" cy="32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01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1E05FF-9669-4CCE-A7BA-750ADA9A8E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56" t="24641" r="26413" b="27229"/>
          <a:stretch/>
        </p:blipFill>
        <p:spPr>
          <a:xfrm>
            <a:off x="7361008" y="1568184"/>
            <a:ext cx="4247023" cy="4204422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48C232-493A-4AAC-8E61-F227A0B059F7}"/>
              </a:ext>
            </a:extLst>
          </p:cNvPr>
          <p:cNvSpPr txBox="1"/>
          <p:nvPr/>
        </p:nvSpPr>
        <p:spPr>
          <a:xfrm rot="16200000">
            <a:off x="-1487456" y="3132966"/>
            <a:ext cx="4227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Section 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4064A8-E397-4DCF-A9CC-C800426D930E}"/>
              </a:ext>
            </a:extLst>
          </p:cNvPr>
          <p:cNvSpPr txBox="1"/>
          <p:nvPr/>
        </p:nvSpPr>
        <p:spPr>
          <a:xfrm rot="16200000">
            <a:off x="4962406" y="3169239"/>
            <a:ext cx="4227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Section 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931962-EBA3-4574-B771-FFE389F9F1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282" t="24641" r="26740" b="10705"/>
          <a:stretch/>
        </p:blipFill>
        <p:spPr>
          <a:xfrm>
            <a:off x="949657" y="1593082"/>
            <a:ext cx="2112006" cy="2955234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FAB358-FD39-4A40-BABF-167EEDDDE0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609" t="24641" r="26630" b="13687"/>
          <a:stretch/>
        </p:blipFill>
        <p:spPr>
          <a:xfrm>
            <a:off x="1867891" y="3055865"/>
            <a:ext cx="2112006" cy="2867557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8B5B9D-2345-4205-A00E-BC6A1DC47957}"/>
              </a:ext>
            </a:extLst>
          </p:cNvPr>
          <p:cNvSpPr/>
          <p:nvPr/>
        </p:nvSpPr>
        <p:spPr>
          <a:xfrm>
            <a:off x="3245622" y="1579485"/>
            <a:ext cx="3528893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Q1.1: Retrieval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A13018-D571-4854-A920-2A3E2114B399}"/>
              </a:ext>
            </a:extLst>
          </p:cNvPr>
          <p:cNvSpPr/>
          <p:nvPr/>
        </p:nvSpPr>
        <p:spPr>
          <a:xfrm>
            <a:off x="3224822" y="2311547"/>
            <a:ext cx="3528893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Q1.2: Language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7721DF-5CA0-451B-AD34-542137E279A9}"/>
              </a:ext>
            </a:extLst>
          </p:cNvPr>
          <p:cNvSpPr/>
          <p:nvPr/>
        </p:nvSpPr>
        <p:spPr>
          <a:xfrm>
            <a:off x="4144124" y="3063169"/>
            <a:ext cx="260766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Q1.3: Retrieval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69D3F0-7985-43FE-A86B-011B803A2254}"/>
              </a:ext>
            </a:extLst>
          </p:cNvPr>
          <p:cNvSpPr/>
          <p:nvPr/>
        </p:nvSpPr>
        <p:spPr>
          <a:xfrm>
            <a:off x="4125980" y="3794831"/>
            <a:ext cx="260766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Q1.4: Evaluation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EA63F2-70FE-45C0-96F0-EBC426A1866C}"/>
              </a:ext>
            </a:extLst>
          </p:cNvPr>
          <p:cNvSpPr/>
          <p:nvPr/>
        </p:nvSpPr>
        <p:spPr>
          <a:xfrm>
            <a:off x="4116026" y="4533021"/>
            <a:ext cx="260766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Q1.5: Brief Explanation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ED8EA3-8734-4271-B44C-9424525FD92A}"/>
              </a:ext>
            </a:extLst>
          </p:cNvPr>
          <p:cNvSpPr/>
          <p:nvPr/>
        </p:nvSpPr>
        <p:spPr>
          <a:xfrm>
            <a:off x="4116026" y="5271211"/>
            <a:ext cx="260766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Q1.6: Comparison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31DEE7-7350-4427-8889-9D5DC33204D5}"/>
              </a:ext>
            </a:extLst>
          </p:cNvPr>
          <p:cNvSpPr/>
          <p:nvPr/>
        </p:nvSpPr>
        <p:spPr>
          <a:xfrm>
            <a:off x="177113" y="175051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A3D3BE-FF79-4FC0-BCA2-485CBB51ACEB}"/>
              </a:ext>
            </a:extLst>
          </p:cNvPr>
          <p:cNvSpPr/>
          <p:nvPr/>
        </p:nvSpPr>
        <p:spPr>
          <a:xfrm>
            <a:off x="8286750" y="5539076"/>
            <a:ext cx="2857334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Transactional Writing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FF08562-99B0-4E2C-B540-FD8040B2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06" y="265760"/>
            <a:ext cx="11463597" cy="1325563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+mn-lt"/>
              </a:rPr>
              <a:t>English Language Component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59536E-009F-0E55-2CDE-69BCC344F1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6"/>
            <a:ext cx="1162255" cy="32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50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61948-1988-095F-64EE-E219B83FD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F0DA2C6-C361-CD0F-2A0F-05BD7166B3DF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9FBCC3F-F801-9A1B-A8B0-01E6D058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365125"/>
            <a:ext cx="1146359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dirty="0">
                <a:latin typeface="+mn-lt"/>
              </a:rPr>
              <a:t>REVISING GCSE ENGLISH LANGUAGE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A323ECE-518F-7BE6-78E5-9525C68DFC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54A9348-2868-DF48-0C26-7AF49E7B7C41}"/>
              </a:ext>
            </a:extLst>
          </p:cNvPr>
          <p:cNvSpPr txBox="1"/>
          <p:nvPr/>
        </p:nvSpPr>
        <p:spPr>
          <a:xfrm>
            <a:off x="946867" y="1536174"/>
            <a:ext cx="1006702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400" dirty="0"/>
              <a:t>Use past exam papers to practice under timed conditions.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Break revision into manageable chunks with specific goals.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Create flashcards for key vocabulary and language techniques.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Annotate texts to highlight important ideas and techniques.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Write short practice answers and get feedback.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Read a variety of texts to improve understanding and vocabulary.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Use mind maps to organize ideas and themes.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Teach someone else what you’ve learned to reinforce knowledge.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Take regular breaks to stay focused and avoid burnout.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Review spelling, punctuation, and grammar regularly</a:t>
            </a:r>
          </a:p>
        </p:txBody>
      </p:sp>
      <p:pic>
        <p:nvPicPr>
          <p:cNvPr id="1026" name="Picture 2" descr="How to Revise for Your GCSEs — U2 Tuition">
            <a:extLst>
              <a:ext uri="{FF2B5EF4-FFF2-40B4-BE49-F238E27FC236}">
                <a16:creationId xmlns:a16="http://schemas.microsoft.com/office/drawing/2014/main" id="{0647D0CE-F4E9-CBB7-BBC4-2BAE4426F9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8" t="16855" r="15975" b="12327"/>
          <a:stretch>
            <a:fillRect/>
          </a:stretch>
        </p:blipFill>
        <p:spPr bwMode="auto">
          <a:xfrm>
            <a:off x="9297173" y="4529730"/>
            <a:ext cx="2486475" cy="188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CE2C257-CADF-4965-30FC-6BC73E86C195}"/>
              </a:ext>
            </a:extLst>
          </p:cNvPr>
          <p:cNvSpPr/>
          <p:nvPr/>
        </p:nvSpPr>
        <p:spPr>
          <a:xfrm>
            <a:off x="1027367" y="5448586"/>
            <a:ext cx="8038568" cy="8435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Remember, revision that takes place daily will enable you to independently build the skills you need for the linear exams!</a:t>
            </a:r>
          </a:p>
        </p:txBody>
      </p:sp>
    </p:spTree>
    <p:extLst>
      <p:ext uri="{BB962C8B-B14F-4D97-AF65-F5344CB8AC3E}">
        <p14:creationId xmlns:p14="http://schemas.microsoft.com/office/powerpoint/2010/main" val="742347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61948-1988-095F-64EE-E219B83FD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F0DA2C6-C361-CD0F-2A0F-05BD7166B3DF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9FBCC3F-F801-9A1B-A8B0-01E6D058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365125"/>
            <a:ext cx="1146359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dirty="0">
                <a:latin typeface="+mn-lt"/>
              </a:rPr>
              <a:t>REVISING GCSE ENGLISH LITERATURE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A323ECE-518F-7BE6-78E5-9525C68DFC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0" y="365125"/>
            <a:ext cx="1162255" cy="327816"/>
          </a:xfrm>
          <a:prstGeom prst="rect">
            <a:avLst/>
          </a:prstGeom>
        </p:spPr>
      </p:pic>
      <p:pic>
        <p:nvPicPr>
          <p:cNvPr id="1026" name="Picture 2" descr="How to Revise for Your GCSEs — U2 Tuition">
            <a:extLst>
              <a:ext uri="{FF2B5EF4-FFF2-40B4-BE49-F238E27FC236}">
                <a16:creationId xmlns:a16="http://schemas.microsoft.com/office/drawing/2014/main" id="{0647D0CE-F4E9-CBB7-BBC4-2BAE4426F9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8" t="16855" r="15975" b="12327"/>
          <a:stretch>
            <a:fillRect/>
          </a:stretch>
        </p:blipFill>
        <p:spPr bwMode="auto">
          <a:xfrm>
            <a:off x="9297173" y="4529730"/>
            <a:ext cx="2486475" cy="188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CE2C257-CADF-4965-30FC-6BC73E86C195}"/>
              </a:ext>
            </a:extLst>
          </p:cNvPr>
          <p:cNvSpPr/>
          <p:nvPr/>
        </p:nvSpPr>
        <p:spPr>
          <a:xfrm>
            <a:off x="1165831" y="5487604"/>
            <a:ext cx="8038568" cy="84356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Remember, the literature exams are entirely closed-book. </a:t>
            </a:r>
          </a:p>
          <a:p>
            <a:pPr algn="ctr"/>
            <a:r>
              <a:rPr lang="en-GB" sz="2000" b="1" dirty="0">
                <a:solidFill>
                  <a:schemeClr val="tx1"/>
                </a:solidFill>
              </a:rPr>
              <a:t>You will need to remember key quotations and ideas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4553F-8A5E-22A2-BC38-3815B4CB0E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90"/>
          <a:stretch/>
        </p:blipFill>
        <p:spPr>
          <a:xfrm>
            <a:off x="2419879" y="1320031"/>
            <a:ext cx="6691745" cy="405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00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D6E1F-ED43-7E72-F146-33D4935EC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30 Common Grammar Mistakes to Avoid | Grammarly">
            <a:extLst>
              <a:ext uri="{FF2B5EF4-FFF2-40B4-BE49-F238E27FC236}">
                <a16:creationId xmlns:a16="http://schemas.microsoft.com/office/drawing/2014/main" id="{620365C3-BF68-8B56-352F-44193CFD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06" y="365125"/>
            <a:ext cx="11479122" cy="612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48A468C-AA92-0C4B-4C1C-E1790D2F9522}"/>
              </a:ext>
            </a:extLst>
          </p:cNvPr>
          <p:cNvSpPr/>
          <p:nvPr/>
        </p:nvSpPr>
        <p:spPr>
          <a:xfrm>
            <a:off x="177113" y="175051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5796F435-598A-8278-DC72-33C59EE25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06" y="265760"/>
            <a:ext cx="11463597" cy="1325563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+mn-lt"/>
              </a:rPr>
              <a:t>English Language: </a:t>
            </a:r>
            <a:r>
              <a:rPr lang="en-GB" b="1" dirty="0">
                <a:latin typeface="+mn-lt"/>
              </a:rPr>
              <a:t>Writing Skills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1BBB1CB-3FB3-33C9-753E-151FDCAD8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62255" cy="327816"/>
          </a:xfrm>
          <a:prstGeom prst="rect">
            <a:avLst/>
          </a:prstGeom>
        </p:spPr>
      </p:pic>
      <p:pic>
        <p:nvPicPr>
          <p:cNvPr id="1026" name="Picture 2" descr="Pen ink writing symbol cartoon Royalty Free Vector Image">
            <a:extLst>
              <a:ext uri="{FF2B5EF4-FFF2-40B4-BE49-F238E27FC236}">
                <a16:creationId xmlns:a16="http://schemas.microsoft.com/office/drawing/2014/main" id="{93512BB3-A342-A317-FAFE-193A05DE42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72"/>
          <a:stretch>
            <a:fillRect/>
          </a:stretch>
        </p:blipFill>
        <p:spPr bwMode="auto">
          <a:xfrm>
            <a:off x="9773728" y="451389"/>
            <a:ext cx="1957478" cy="18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0 Common English Grammar Mistakes And How To Avoid Them">
            <a:extLst>
              <a:ext uri="{FF2B5EF4-FFF2-40B4-BE49-F238E27FC236}">
                <a16:creationId xmlns:a16="http://schemas.microsoft.com/office/drawing/2014/main" id="{B130519F-78C2-CE84-6506-48BCADB10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102" y="1669092"/>
            <a:ext cx="6519793" cy="365353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5942FC-DE2C-C394-8F16-3C129E9DECC9}"/>
              </a:ext>
            </a:extLst>
          </p:cNvPr>
          <p:cNvSpPr txBox="1"/>
          <p:nvPr/>
        </p:nvSpPr>
        <p:spPr>
          <a:xfrm>
            <a:off x="4718649" y="3326583"/>
            <a:ext cx="114731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GRAMMAR</a:t>
            </a:r>
          </a:p>
        </p:txBody>
      </p:sp>
    </p:spTree>
    <p:extLst>
      <p:ext uri="{BB962C8B-B14F-4D97-AF65-F5344CB8AC3E}">
        <p14:creationId xmlns:p14="http://schemas.microsoft.com/office/powerpoint/2010/main" val="2556164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2CD74C-EA50-4B58-BE62-CF4C4FA8A2A7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A588C-0C5A-4D21-8AB5-741D6DEBE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6"/>
            <a:ext cx="1162255" cy="32781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A6327B-7FDC-4F1A-BC1E-7F3903B783F4}"/>
              </a:ext>
            </a:extLst>
          </p:cNvPr>
          <p:cNvSpPr txBox="1">
            <a:spLocks/>
          </p:cNvSpPr>
          <p:nvPr/>
        </p:nvSpPr>
        <p:spPr>
          <a:xfrm>
            <a:off x="364200" y="175054"/>
            <a:ext cx="1146359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dirty="0">
                <a:latin typeface="+mn-lt"/>
              </a:rPr>
              <a:t>English Literature Component 1</a:t>
            </a:r>
          </a:p>
        </p:txBody>
      </p:sp>
      <p:pic>
        <p:nvPicPr>
          <p:cNvPr id="5122" name="Picture 2" descr="Macbeth | Bristol Old Vic">
            <a:extLst>
              <a:ext uri="{FF2B5EF4-FFF2-40B4-BE49-F238E27FC236}">
                <a16:creationId xmlns:a16="http://schemas.microsoft.com/office/drawing/2014/main" id="{ADA6DB4C-BC0A-4C2D-93BB-118BE365A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118" y="2276956"/>
            <a:ext cx="3926448" cy="2135654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oetry anthology - Saint Bede's Academy English Department">
            <a:extLst>
              <a:ext uri="{FF2B5EF4-FFF2-40B4-BE49-F238E27FC236}">
                <a16:creationId xmlns:a16="http://schemas.microsoft.com/office/drawing/2014/main" id="{E2A16827-9365-4A58-9258-20C962366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970" y="1956809"/>
            <a:ext cx="1977249" cy="2944382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GCSE English WJEC Eduqas Anthology Poetry Guide includes Online Edition,  Audio and Quizzes: ideal for the 2024 and 2025 exams (CGP WJEC Eduqas GCSE  Poetry): Amazon.co.uk: CGP Books, CGP Books: 9781782943631: Books">
            <a:extLst>
              <a:ext uri="{FF2B5EF4-FFF2-40B4-BE49-F238E27FC236}">
                <a16:creationId xmlns:a16="http://schemas.microsoft.com/office/drawing/2014/main" id="{5623CDA2-7881-4FD7-8464-F3DD28869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002" y="3733100"/>
            <a:ext cx="1696799" cy="2400187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GCSE English Shakespeare Text Guide - Macbeth includes Online Edition &amp;  Quizzes: perfect for the 2024 and 2025 exams (CGP GCSE English Text Guides):  Amazon.co.uk: CGP Books, CGP Books: 8601200716801: Books">
            <a:extLst>
              <a:ext uri="{FF2B5EF4-FFF2-40B4-BE49-F238E27FC236}">
                <a16:creationId xmlns:a16="http://schemas.microsoft.com/office/drawing/2014/main" id="{F403EB34-3452-4398-8E20-02633F43B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841" y="3897622"/>
            <a:ext cx="1580492" cy="2235666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C058D0-A884-484B-869C-DBFA03B4C377}"/>
              </a:ext>
            </a:extLst>
          </p:cNvPr>
          <p:cNvSpPr/>
          <p:nvPr/>
        </p:nvSpPr>
        <p:spPr>
          <a:xfrm>
            <a:off x="1607008" y="1872806"/>
            <a:ext cx="2268706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Macbeth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99E637-5664-4AAD-957F-72C1A687D1C2}"/>
              </a:ext>
            </a:extLst>
          </p:cNvPr>
          <p:cNvSpPr/>
          <p:nvPr/>
        </p:nvSpPr>
        <p:spPr>
          <a:xfrm>
            <a:off x="8413270" y="1681340"/>
            <a:ext cx="2268706" cy="6082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Poetry Anthology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552DC1-9265-FF80-2B35-BEACE5A671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657" y="435568"/>
            <a:ext cx="1217196" cy="122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12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2CD74C-EA50-4B58-BE62-CF4C4FA8A2A7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A588C-0C5A-4D21-8AB5-741D6DEBE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6"/>
            <a:ext cx="1162255" cy="32781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DE5AF0-8A24-4092-AAA9-41E317CD0192}"/>
              </a:ext>
            </a:extLst>
          </p:cNvPr>
          <p:cNvSpPr txBox="1">
            <a:spLocks/>
          </p:cNvSpPr>
          <p:nvPr/>
        </p:nvSpPr>
        <p:spPr>
          <a:xfrm>
            <a:off x="364200" y="175054"/>
            <a:ext cx="1146359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dirty="0">
                <a:latin typeface="+mn-lt"/>
              </a:rPr>
              <a:t>English Literature Component 2</a:t>
            </a:r>
          </a:p>
        </p:txBody>
      </p:sp>
      <p:pic>
        <p:nvPicPr>
          <p:cNvPr id="6146" name="Picture 2" descr="An Inspector Calls and Other Plays x 30 - Scholastic Shop">
            <a:extLst>
              <a:ext uri="{FF2B5EF4-FFF2-40B4-BE49-F238E27FC236}">
                <a16:creationId xmlns:a16="http://schemas.microsoft.com/office/drawing/2014/main" id="{47F8A63E-C24E-4D64-A5D1-4FFEE5D53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257" y="2026248"/>
            <a:ext cx="2691955" cy="381000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 Christmas Carol (with an introduction by Anthony Horowitz) by Charles  Dickens (9780141324524/Paperback) | LoveReading4Kids">
            <a:extLst>
              <a:ext uri="{FF2B5EF4-FFF2-40B4-BE49-F238E27FC236}">
                <a16:creationId xmlns:a16="http://schemas.microsoft.com/office/drawing/2014/main" id="{7A86A31E-87B8-4177-B3B7-DBD4F05B3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871" y="2026248"/>
            <a:ext cx="2691955" cy="381000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New GCSE English WJEC Eduqas Unseen Poetry Guide includes Online Edition |  Classic Books Company">
            <a:extLst>
              <a:ext uri="{FF2B5EF4-FFF2-40B4-BE49-F238E27FC236}">
                <a16:creationId xmlns:a16="http://schemas.microsoft.com/office/drawing/2014/main" id="{1877BE28-33DD-4D72-B2CC-6DFD1C6E0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485" y="2024630"/>
            <a:ext cx="2691955" cy="3811618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257C91-1011-48EC-A0FC-AB9F2C805CB5}"/>
              </a:ext>
            </a:extLst>
          </p:cNvPr>
          <p:cNvSpPr/>
          <p:nvPr/>
        </p:nvSpPr>
        <p:spPr>
          <a:xfrm>
            <a:off x="2090881" y="1720492"/>
            <a:ext cx="2268706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An Inspector Calls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250B6B-639A-495F-BF37-51AD3558F962}"/>
              </a:ext>
            </a:extLst>
          </p:cNvPr>
          <p:cNvSpPr/>
          <p:nvPr/>
        </p:nvSpPr>
        <p:spPr>
          <a:xfrm>
            <a:off x="5032496" y="1720492"/>
            <a:ext cx="2268706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A Christmas Carol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F12ADE-3F4C-4ACA-9108-F523DACB8244}"/>
              </a:ext>
            </a:extLst>
          </p:cNvPr>
          <p:cNvSpPr/>
          <p:nvPr/>
        </p:nvSpPr>
        <p:spPr>
          <a:xfrm>
            <a:off x="7974109" y="1720491"/>
            <a:ext cx="2268706" cy="6082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Unseen Poetry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60BA72-2818-84C8-EE33-3101409E3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16" y="502870"/>
            <a:ext cx="1380277" cy="13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195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9596AD-A096-4CBF-8033-56CBA9CEC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83" y="365125"/>
            <a:ext cx="10959517" cy="1325563"/>
          </a:xfrm>
        </p:spPr>
        <p:txBody>
          <a:bodyPr/>
          <a:lstStyle/>
          <a:p>
            <a:pPr algn="ctr"/>
            <a:r>
              <a:rPr lang="en-GB" dirty="0">
                <a:latin typeface="+mn-lt"/>
              </a:rPr>
              <a:t>The most effective way to revise &amp; prepare? </a:t>
            </a:r>
          </a:p>
        </p:txBody>
      </p:sp>
      <p:pic>
        <p:nvPicPr>
          <p:cNvPr id="2050" name="Picture 2" descr="Eduqas | Cardiff">
            <a:extLst>
              <a:ext uri="{FF2B5EF4-FFF2-40B4-BE49-F238E27FC236}">
                <a16:creationId xmlns:a16="http://schemas.microsoft.com/office/drawing/2014/main" id="{5D32E9FD-67AB-4EA0-8259-9D56C6340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84" b="21401"/>
          <a:stretch/>
        </p:blipFill>
        <p:spPr bwMode="auto">
          <a:xfrm>
            <a:off x="838200" y="1438941"/>
            <a:ext cx="287373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422135-FFA3-49FB-84B5-A1AC848775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1" t="54282" r="35434" b="31470"/>
          <a:stretch/>
        </p:blipFill>
        <p:spPr>
          <a:xfrm>
            <a:off x="3711935" y="1645952"/>
            <a:ext cx="7460975" cy="9766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DCBF4D-95A0-48FF-9CF1-6F788D36E1E0}"/>
              </a:ext>
            </a:extLst>
          </p:cNvPr>
          <p:cNvSpPr txBox="1"/>
          <p:nvPr/>
        </p:nvSpPr>
        <p:spPr>
          <a:xfrm>
            <a:off x="3816626" y="2570922"/>
            <a:ext cx="7222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A full range of past papers and mark schemes are readily available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E625AC-86A1-42EA-BAE7-9829F7F86C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52" t="23988" r="3370" b="19956"/>
          <a:stretch/>
        </p:blipFill>
        <p:spPr>
          <a:xfrm>
            <a:off x="3692405" y="3312827"/>
            <a:ext cx="5685183" cy="2524337"/>
          </a:xfrm>
          <a:prstGeom prst="rect">
            <a:avLst/>
          </a:prstGeom>
        </p:spPr>
      </p:pic>
      <p:pic>
        <p:nvPicPr>
          <p:cNvPr id="2052" name="Picture 4" descr="Microsoft Teams – Apps on Google Play">
            <a:extLst>
              <a:ext uri="{FF2B5EF4-FFF2-40B4-BE49-F238E27FC236}">
                <a16:creationId xmlns:a16="http://schemas.microsoft.com/office/drawing/2014/main" id="{66BFC106-050B-4DCA-93FF-B222574EF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6" t="13438" r="12500" b="15421"/>
          <a:stretch/>
        </p:blipFill>
        <p:spPr bwMode="auto">
          <a:xfrm>
            <a:off x="9554701" y="3429000"/>
            <a:ext cx="2110497" cy="219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AC7682A-3247-43BC-B954-9F3BE00F175B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675502-BAC1-4370-9CEB-3D142FE6D5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6"/>
            <a:ext cx="1162255" cy="3278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9DA989-1A9D-150B-4C50-C8030633DF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558" y="3269724"/>
            <a:ext cx="2873734" cy="288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290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1E81B6-3D95-42DC-B224-22AEED4C9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015" r="1630" b="27332"/>
          <a:stretch/>
        </p:blipFill>
        <p:spPr>
          <a:xfrm>
            <a:off x="375654" y="1526037"/>
            <a:ext cx="11440695" cy="3404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8E30E3-BF8B-44BB-A92F-B3111D417D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13" t="30522" r="64022" b="60778"/>
          <a:stretch/>
        </p:blipFill>
        <p:spPr>
          <a:xfrm>
            <a:off x="547858" y="5058323"/>
            <a:ext cx="2690192" cy="6993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9A32DE-7F98-4600-B877-D2514B5C6D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39" t="30909" r="65000" b="58888"/>
          <a:stretch/>
        </p:blipFill>
        <p:spPr>
          <a:xfrm>
            <a:off x="3388033" y="5058323"/>
            <a:ext cx="2531166" cy="6993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E61C2F-3417-4EAD-A308-96DE143B54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457" t="34775" r="63478" b="55022"/>
          <a:stretch/>
        </p:blipFill>
        <p:spPr>
          <a:xfrm>
            <a:off x="6095998" y="5058323"/>
            <a:ext cx="2690192" cy="6993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9F3804-70B7-4A4F-A89B-67676ADB069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13" t="34002" r="64022" b="55795"/>
          <a:stretch/>
        </p:blipFill>
        <p:spPr>
          <a:xfrm>
            <a:off x="8936173" y="5058322"/>
            <a:ext cx="2690192" cy="6993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01960A-105B-4FBE-97F5-F3B5A5C9BDD6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58DF3FF-1EE7-4549-9028-4F0DDC30F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83" y="365125"/>
            <a:ext cx="11422063" cy="1325563"/>
          </a:xfrm>
        </p:spPr>
        <p:txBody>
          <a:bodyPr/>
          <a:lstStyle/>
          <a:p>
            <a:pPr algn="ctr"/>
            <a:r>
              <a:rPr lang="en-GB" dirty="0">
                <a:latin typeface="+mn-lt"/>
              </a:rPr>
              <a:t>The most effective way to revise &amp; Prepare?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C86310-2234-F471-EC7E-583F4BC989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6"/>
            <a:ext cx="1162255" cy="32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05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2CD74C-EA50-4B58-BE62-CF4C4FA8A2A7}"/>
              </a:ext>
            </a:extLst>
          </p:cNvPr>
          <p:cNvSpPr/>
          <p:nvPr/>
        </p:nvSpPr>
        <p:spPr>
          <a:xfrm>
            <a:off x="177113" y="175054"/>
            <a:ext cx="11837773" cy="6507892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EA7ED43-47E6-4DB5-BE94-4C650B714A59}"/>
              </a:ext>
            </a:extLst>
          </p:cNvPr>
          <p:cNvSpPr txBox="1">
            <a:spLocks/>
          </p:cNvSpPr>
          <p:nvPr/>
        </p:nvSpPr>
        <p:spPr>
          <a:xfrm>
            <a:off x="365740" y="1880759"/>
            <a:ext cx="11450606" cy="3880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hlinkClick r:id="rId2"/>
              </a:rPr>
              <a:t>Tony.Edmondson@cyac.org.uk</a:t>
            </a:r>
            <a:endParaRPr lang="en-GB" sz="36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EBD83EF-0967-4AFF-91C6-994CC594DF61}"/>
              </a:ext>
            </a:extLst>
          </p:cNvPr>
          <p:cNvSpPr txBox="1">
            <a:spLocks/>
          </p:cNvSpPr>
          <p:nvPr/>
        </p:nvSpPr>
        <p:spPr>
          <a:xfrm>
            <a:off x="394283" y="365125"/>
            <a:ext cx="1142206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+mn-lt"/>
              </a:rPr>
              <a:t>Contact Details:</a:t>
            </a:r>
          </a:p>
        </p:txBody>
      </p:sp>
      <p:pic>
        <p:nvPicPr>
          <p:cNvPr id="11266" name="Picture 2" descr="Science of Reading Resources &amp; Program - K–5 Literacy Instruction &amp;  Intervention | Amplify">
            <a:extLst>
              <a:ext uri="{FF2B5EF4-FFF2-40B4-BE49-F238E27FC236}">
                <a16:creationId xmlns:a16="http://schemas.microsoft.com/office/drawing/2014/main" id="{5F4503B3-77D8-4307-B166-8F8BFECDD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743" y="2512191"/>
            <a:ext cx="5062469" cy="382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D08B0F-6CA8-605C-D0A1-979FFDFC14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6"/>
            <a:ext cx="1162255" cy="32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737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EE50BA-23CD-C201-B72B-BF4CE26EA0B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4104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A7C4E4-7820-B2BD-186A-7D8B1F48931B}"/>
              </a:ext>
            </a:extLst>
          </p:cNvPr>
          <p:cNvSpPr/>
          <p:nvPr/>
        </p:nvSpPr>
        <p:spPr>
          <a:xfrm>
            <a:off x="168873" y="211406"/>
            <a:ext cx="11837773" cy="6472259"/>
          </a:xfrm>
          <a:prstGeom prst="rect">
            <a:avLst/>
          </a:prstGeom>
          <a:noFill/>
          <a:ln w="355600">
            <a:solidFill>
              <a:srgbClr val="EFC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A35F7ADE-07F9-3347-B018-375150830F50}"/>
              </a:ext>
            </a:extLst>
          </p:cNvPr>
          <p:cNvSpPr txBox="1">
            <a:spLocks/>
          </p:cNvSpPr>
          <p:nvPr/>
        </p:nvSpPr>
        <p:spPr>
          <a:xfrm>
            <a:off x="2073487" y="6391308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53F533-50F0-4DBE-943B-B07983AB4C80}"/>
              </a:ext>
            </a:extLst>
          </p:cNvPr>
          <p:cNvSpPr txBox="1">
            <a:spLocks/>
          </p:cNvSpPr>
          <p:nvPr/>
        </p:nvSpPr>
        <p:spPr>
          <a:xfrm>
            <a:off x="485083" y="3977217"/>
            <a:ext cx="10908792" cy="2213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atin typeface="Comic Sans MS" panose="030F0702030302020204" pitchFamily="66" charset="0"/>
              </a:rPr>
              <a:t>Science Department</a:t>
            </a:r>
          </a:p>
          <a:p>
            <a:pPr algn="ctr"/>
            <a:r>
              <a:rPr lang="en-US" sz="5400" dirty="0">
                <a:latin typeface="Comic Sans MS" panose="030F0702030302020204" pitchFamily="66" charset="0"/>
              </a:rPr>
              <a:t>- Reach your potential! </a:t>
            </a:r>
          </a:p>
        </p:txBody>
      </p:sp>
    </p:spTree>
    <p:extLst>
      <p:ext uri="{BB962C8B-B14F-4D97-AF65-F5344CB8AC3E}">
        <p14:creationId xmlns:p14="http://schemas.microsoft.com/office/powerpoint/2010/main" val="6625814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7778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Combined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759" y="1941648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2 GCSEs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Covers Biology, Chemistry and Physics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6 exams  – Biology: B1, B2</a:t>
            </a:r>
          </a:p>
          <a:p>
            <a:pPr marL="0" indent="0">
              <a:buNone/>
            </a:pPr>
            <a:r>
              <a:rPr lang="en-GB" sz="2800" dirty="0">
                <a:latin typeface="Comic Sans MS" panose="030F0702030302020204" pitchFamily="66" charset="0"/>
              </a:rPr>
              <a:t>               Chemistry: C1, C2</a:t>
            </a:r>
          </a:p>
          <a:p>
            <a:pPr marL="0" indent="0">
              <a:buNone/>
            </a:pPr>
            <a:r>
              <a:rPr lang="en-GB" sz="2800" dirty="0">
                <a:latin typeface="Comic Sans MS" panose="030F0702030302020204" pitchFamily="66" charset="0"/>
              </a:rPr>
              <a:t>                    Physics: P1, P2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All exams are 1 hour 10 minutes / 60 marks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Foundation (1-5) and Higher (9-4) available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6 hours / week</a:t>
            </a:r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4C72BFE6-AD56-37EC-E4A1-4D8F88134E70}"/>
              </a:ext>
            </a:extLst>
          </p:cNvPr>
          <p:cNvSpPr txBox="1">
            <a:spLocks/>
          </p:cNvSpPr>
          <p:nvPr/>
        </p:nvSpPr>
        <p:spPr>
          <a:xfrm>
            <a:off x="2261937" y="6431949"/>
            <a:ext cx="8050982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</p:spTree>
    <p:extLst>
      <p:ext uri="{BB962C8B-B14F-4D97-AF65-F5344CB8AC3E}">
        <p14:creationId xmlns:p14="http://schemas.microsoft.com/office/powerpoint/2010/main" val="377235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9065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Separate Sciences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25738"/>
            <a:ext cx="8596668" cy="3880773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3 GCSEs – Biology, Chemistry and Physics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6 exams – Biology: B1, B2</a:t>
            </a:r>
          </a:p>
          <a:p>
            <a:pPr marL="0" indent="0">
              <a:buNone/>
            </a:pPr>
            <a:r>
              <a:rPr lang="en-GB" sz="2800" dirty="0">
                <a:latin typeface="Comic Sans MS" panose="030F0702030302020204" pitchFamily="66" charset="0"/>
              </a:rPr>
              <a:t>                     Chemistry: C1, C2</a:t>
            </a:r>
          </a:p>
          <a:p>
            <a:pPr marL="0" indent="0">
              <a:buNone/>
            </a:pPr>
            <a:r>
              <a:rPr lang="en-GB" sz="2800" dirty="0">
                <a:latin typeface="Comic Sans MS" panose="030F0702030302020204" pitchFamily="66" charset="0"/>
              </a:rPr>
              <a:t>                     Physics: P1, P2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All exams are 1 hour 45 minutes / 100 marks    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Foundation (1-5) and Higher (9-4) available</a:t>
            </a:r>
          </a:p>
          <a:p>
            <a:r>
              <a:rPr lang="en-GB" dirty="0">
                <a:latin typeface="Comic Sans MS" panose="030F0702030302020204" pitchFamily="66" charset="0"/>
              </a:rPr>
              <a:t>6</a:t>
            </a:r>
            <a:r>
              <a:rPr lang="en-GB" sz="2800" dirty="0">
                <a:latin typeface="Comic Sans MS" panose="030F0702030302020204" pitchFamily="66" charset="0"/>
              </a:rPr>
              <a:t> hours / week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048F1C2D-A1F7-2365-63A9-321B3B030608}"/>
              </a:ext>
            </a:extLst>
          </p:cNvPr>
          <p:cNvSpPr txBox="1">
            <a:spLocks/>
          </p:cNvSpPr>
          <p:nvPr/>
        </p:nvSpPr>
        <p:spPr>
          <a:xfrm>
            <a:off x="2037347" y="6431949"/>
            <a:ext cx="8275572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</p:spTree>
    <p:extLst>
      <p:ext uri="{BB962C8B-B14F-4D97-AF65-F5344CB8AC3E}">
        <p14:creationId xmlns:p14="http://schemas.microsoft.com/office/powerpoint/2010/main" val="1507567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FA5885C-DE3E-4F71-AE73-AB6B4067453B}"/>
              </a:ext>
            </a:extLst>
          </p:cNvPr>
          <p:cNvGraphicFramePr>
            <a:graphicFrameLocks noGrp="1"/>
          </p:cNvGraphicFramePr>
          <p:nvPr/>
        </p:nvGraphicFramePr>
        <p:xfrm>
          <a:off x="46640" y="1069891"/>
          <a:ext cx="3594251" cy="57297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3345">
                  <a:extLst>
                    <a:ext uri="{9D8B030D-6E8A-4147-A177-3AD203B41FA5}">
                      <a16:colId xmlns:a16="http://schemas.microsoft.com/office/drawing/2014/main" val="2810368808"/>
                    </a:ext>
                  </a:extLst>
                </a:gridCol>
                <a:gridCol w="2780906">
                  <a:extLst>
                    <a:ext uri="{9D8B030D-6E8A-4147-A177-3AD203B41FA5}">
                      <a16:colId xmlns:a16="http://schemas.microsoft.com/office/drawing/2014/main" val="828494690"/>
                    </a:ext>
                  </a:extLst>
                </a:gridCol>
              </a:tblGrid>
              <a:tr h="3019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Biology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01443"/>
                  </a:ext>
                </a:extLst>
              </a:tr>
              <a:tr h="8067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Topic 1 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Key concepts of Biology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Structure of cells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Specialised cells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Microscopy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Enzyme action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Factors affecting enzymes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Food tests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Transport of substances- diffusion/ osmosis/ active transport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27580"/>
                  </a:ext>
                </a:extLst>
              </a:tr>
              <a:tr h="705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Topic 2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Cells and control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Mitosis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Growth of plants and animals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Stem cells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brain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nervous system	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eye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359728"/>
                  </a:ext>
                </a:extLst>
              </a:tr>
              <a:tr h="705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Topic 3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Genetics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Sexual and asexual reproduction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Meiosis	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DNA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Protein synthesis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Genetic crosses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Genetic disorders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811372"/>
                  </a:ext>
                </a:extLst>
              </a:tr>
              <a:tr h="8226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Topic 4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Natural selection and genetic modification</a:t>
                      </a:r>
                      <a:endParaRPr lang="en-GB" sz="9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Human evolution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Natural selection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Classification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Breeds and varieties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Selective breeding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Tissue culture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Genetic engineering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Fertilisers and biological control (Separate science only)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606907"/>
                  </a:ext>
                </a:extLst>
              </a:tr>
              <a:tr h="1009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Topic 5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Health, disease and the development of medicine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Communicable and non-communicable diseases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Types of pathogens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Spread of pathogens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Virus life cycles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Plant defences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Plant diseases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Physical and chemical barriers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immune system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Antibiotics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Monoclonal antibodies (Separate science only)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9" marR="3555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61270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C5618D-2F95-479C-AA24-82D245110F6E}"/>
              </a:ext>
            </a:extLst>
          </p:cNvPr>
          <p:cNvGraphicFramePr>
            <a:graphicFrameLocks noGrp="1"/>
          </p:cNvGraphicFramePr>
          <p:nvPr/>
        </p:nvGraphicFramePr>
        <p:xfrm>
          <a:off x="3905341" y="196058"/>
          <a:ext cx="3993820" cy="6459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5768">
                  <a:extLst>
                    <a:ext uri="{9D8B030D-6E8A-4147-A177-3AD203B41FA5}">
                      <a16:colId xmlns:a16="http://schemas.microsoft.com/office/drawing/2014/main" val="259658128"/>
                    </a:ext>
                  </a:extLst>
                </a:gridCol>
                <a:gridCol w="3148052">
                  <a:extLst>
                    <a:ext uri="{9D8B030D-6E8A-4147-A177-3AD203B41FA5}">
                      <a16:colId xmlns:a16="http://schemas.microsoft.com/office/drawing/2014/main" val="661429203"/>
                    </a:ext>
                  </a:extLst>
                </a:gridCol>
              </a:tblGrid>
              <a:tr h="24529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Physics 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053089"/>
                  </a:ext>
                </a:extLst>
              </a:tr>
              <a:tr h="325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1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Motion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Vectors and scalars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Distance/ time graphs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Acceleration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Velocity/ time graphs 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185295"/>
                  </a:ext>
                </a:extLst>
              </a:tr>
              <a:tr h="572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2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Motion and forces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Resultant forces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Newton’s Laws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Mass and weight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Momentum (Higher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Stopping distance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Braking distance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Crash hazards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782067"/>
                  </a:ext>
                </a:extLst>
              </a:tr>
              <a:tr h="4080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3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Conservation of Energy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Energy stores and transfers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Energy efficiency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Conduction, convection radiation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Stored energy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Renewable vs Non-renewable energy 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613440"/>
                  </a:ext>
                </a:extLst>
              </a:tr>
              <a:tr h="572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4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 Waves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Waves – longitudinal and transverse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Wave speeds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Refraction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Ears and hearing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Ultrasound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Infrasound (Separate science only)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878746"/>
                  </a:ext>
                </a:extLst>
              </a:tr>
              <a:tr h="655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5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Light and the EM spectrum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Ray diagrams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Colour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Lenses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EM spectrum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Uses of long and short wavelengths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Radiation and temperature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Dangers of EM waves 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805608"/>
                  </a:ext>
                </a:extLst>
              </a:tr>
              <a:tr h="902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Topic 6 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Radioactivity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Atomic structure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Inside the atom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Electrons and orbits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Background radiation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Radioactive decay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Half life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Using radioactivity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Dangers of radioactivity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Nuclear energy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Nuclear fission and fusion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Using a nuclear reactor (Separate science only)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182553"/>
                  </a:ext>
                </a:extLst>
              </a:tr>
              <a:tr h="656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7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Astronomy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(Separate Science only)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The solar system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Gravity and orbits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Life cycle of stars 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Red shift (Separate science only)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Origin of the universe 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 Big Bang/ CMBR </a:t>
                      </a: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(Separate science only)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890" marR="288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788890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FED4CBF-7EF9-4764-B313-D77204CA92BE}"/>
              </a:ext>
            </a:extLst>
          </p:cNvPr>
          <p:cNvGraphicFramePr>
            <a:graphicFrameLocks noGrp="1"/>
          </p:cNvGraphicFramePr>
          <p:nvPr/>
        </p:nvGraphicFramePr>
        <p:xfrm>
          <a:off x="8163611" y="138281"/>
          <a:ext cx="3870771" cy="6513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7272">
                  <a:extLst>
                    <a:ext uri="{9D8B030D-6E8A-4147-A177-3AD203B41FA5}">
                      <a16:colId xmlns:a16="http://schemas.microsoft.com/office/drawing/2014/main" val="905358823"/>
                    </a:ext>
                  </a:extLst>
                </a:gridCol>
                <a:gridCol w="3143499">
                  <a:extLst>
                    <a:ext uri="{9D8B030D-6E8A-4147-A177-3AD203B41FA5}">
                      <a16:colId xmlns:a16="http://schemas.microsoft.com/office/drawing/2014/main" val="2834922921"/>
                    </a:ext>
                  </a:extLst>
                </a:gridCol>
              </a:tblGrid>
              <a:tr h="23855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Chemistry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150270"/>
                  </a:ext>
                </a:extLst>
              </a:tr>
              <a:tr h="477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1 &amp; 2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States of matter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States of matter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Mixtures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Filtration, crystallisation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Chromatography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Distillation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597766"/>
                  </a:ext>
                </a:extLst>
              </a:tr>
              <a:tr h="3693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3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Atomic structure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</a:rPr>
                        <a:t>.Structure of an atom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</a:rPr>
                        <a:t>Atomic number and mass number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3251200" algn="l"/>
                        </a:tabLst>
                      </a:pPr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</a:rPr>
                        <a:t>Isotopes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68048"/>
                  </a:ext>
                </a:extLst>
              </a:tr>
              <a:tr h="3166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4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</a:rPr>
                        <a:t>. Elements of the periodic table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</a:rPr>
                        <a:t>Atomic number and the periodic table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</a:rPr>
                        <a:t>Electronic configuration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867599"/>
                  </a:ext>
                </a:extLst>
              </a:tr>
              <a:tr h="637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5,6,7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Ionic and Covalent bonding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Ionic bonds and lattices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Properties of Ionic and covalent bonding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Covalent bonding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Molecular compounds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Allotropes of carbon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Metal properties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Bonding models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394097"/>
                  </a:ext>
                </a:extLst>
              </a:tr>
              <a:tr h="717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Topic 8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Acids and Alkalis 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Acids, alkalis and indicators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Bases and salts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Alkalis and balancing equations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Alkalis and neutralisation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Reactions of acids with metals and carbonates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Solubility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954238"/>
                  </a:ext>
                </a:extLst>
              </a:tr>
              <a:tr h="556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9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Calculations involving mass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Masses and empirical formulae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Conservation of mass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Moles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44533"/>
                  </a:ext>
                </a:extLst>
              </a:tr>
              <a:tr h="1038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Topic 10, 11, 12, 13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</a:rPr>
                        <a:t>Electrolyte processes, using metals, transition metals, alloys and corrosion </a:t>
                      </a:r>
                      <a:endParaRPr lang="en-GB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Electrolysis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Products of electrolysis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Reactivity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Ores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Oxidation and reduction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Life cycle assessment and recycling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Dynamic equilibrium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Transition metals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Corrosion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Electroplating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Alloying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Uses of metals and their alloys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096" marR="28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274360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D894F02-AE76-4ED9-82FF-8235C4F886D4}"/>
              </a:ext>
            </a:extLst>
          </p:cNvPr>
          <p:cNvSpPr/>
          <p:nvPr/>
        </p:nvSpPr>
        <p:spPr>
          <a:xfrm>
            <a:off x="157618" y="196058"/>
            <a:ext cx="3223967" cy="70891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Mocks </a:t>
            </a:r>
            <a:r>
              <a:rPr lang="en-GB" b="1"/>
              <a:t>– </a:t>
            </a:r>
            <a:endParaRPr lang="en-GB" b="1" dirty="0"/>
          </a:p>
          <a:p>
            <a:pPr algn="ctr"/>
            <a:r>
              <a:rPr lang="en-GB" b="1" dirty="0"/>
              <a:t>Paper 1 Topics  </a:t>
            </a:r>
          </a:p>
        </p:txBody>
      </p:sp>
    </p:spTree>
    <p:extLst>
      <p:ext uri="{BB962C8B-B14F-4D97-AF65-F5344CB8AC3E}">
        <p14:creationId xmlns:p14="http://schemas.microsoft.com/office/powerpoint/2010/main" val="17368792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179A3-497F-4925-9A38-14DBD75C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3" y="348524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latin typeface="Comic Sans MS" panose="030F0702030302020204" pitchFamily="66" charset="0"/>
              </a:rPr>
              <a:t>Revision Guides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F9E26C8-509F-D701-0A95-A272AD4F2206}"/>
              </a:ext>
            </a:extLst>
          </p:cNvPr>
          <p:cNvGrpSpPr/>
          <p:nvPr/>
        </p:nvGrpSpPr>
        <p:grpSpPr>
          <a:xfrm>
            <a:off x="93197" y="0"/>
            <a:ext cx="11997365" cy="6668416"/>
            <a:chOff x="13402" y="20708"/>
            <a:chExt cx="11997365" cy="666841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F20E8E3-5CC9-B222-68F7-F9051E0B80F4}"/>
                </a:ext>
              </a:extLst>
            </p:cNvPr>
            <p:cNvSpPr/>
            <p:nvPr/>
          </p:nvSpPr>
          <p:spPr>
            <a:xfrm>
              <a:off x="172994" y="181232"/>
              <a:ext cx="11837773" cy="6507892"/>
            </a:xfrm>
            <a:prstGeom prst="rect">
              <a:avLst/>
            </a:prstGeom>
            <a:noFill/>
            <a:ln w="355600">
              <a:solidFill>
                <a:srgbClr val="EFC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F1A8EA5-7076-8960-ACF9-652249E19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2" y="20708"/>
              <a:ext cx="1162255" cy="327816"/>
            </a:xfrm>
            <a:prstGeom prst="rect">
              <a:avLst/>
            </a:prstGeom>
          </p:spPr>
        </p:pic>
      </p:grpSp>
      <p:sp>
        <p:nvSpPr>
          <p:cNvPr id="11" name="Subtitle 1">
            <a:extLst>
              <a:ext uri="{FF2B5EF4-FFF2-40B4-BE49-F238E27FC236}">
                <a16:creationId xmlns:a16="http://schemas.microsoft.com/office/drawing/2014/main" id="{A26647BA-D214-6AF8-1A7C-EFB4605C9B4C}"/>
              </a:ext>
            </a:extLst>
          </p:cNvPr>
          <p:cNvSpPr txBox="1">
            <a:spLocks/>
          </p:cNvSpPr>
          <p:nvPr/>
        </p:nvSpPr>
        <p:spPr>
          <a:xfrm>
            <a:off x="1932490" y="6408044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CBA059-78CB-4047-A050-35DF52B0C1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" t="13746" r="77810" b="34521"/>
          <a:stretch/>
        </p:blipFill>
        <p:spPr>
          <a:xfrm>
            <a:off x="651878" y="1378209"/>
            <a:ext cx="2133742" cy="28120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37966A-7199-4C60-A92A-00B73F2926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965" t="32468" r="13598" b="39287"/>
          <a:stretch/>
        </p:blipFill>
        <p:spPr>
          <a:xfrm>
            <a:off x="2699921" y="1355706"/>
            <a:ext cx="2378236" cy="28120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574F4B-C035-4B8F-BED1-46980B11F1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872" t="32589" r="36624" b="39061"/>
          <a:stretch/>
        </p:blipFill>
        <p:spPr>
          <a:xfrm>
            <a:off x="7879735" y="1252165"/>
            <a:ext cx="2133743" cy="2957657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2860B0F-37D7-4D13-8238-E20D48F1A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193" y="4506713"/>
            <a:ext cx="11254964" cy="2331344"/>
          </a:xfrm>
        </p:spPr>
        <p:txBody>
          <a:bodyPr/>
          <a:lstStyle/>
          <a:p>
            <a:r>
              <a:rPr lang="en-GB" sz="2000" dirty="0">
                <a:latin typeface="Comic Sans MS" panose="030F0702030302020204" pitchFamily="66" charset="0"/>
              </a:rPr>
              <a:t>You'll find QR codes throughout, providing quick and easy access to </a:t>
            </a:r>
            <a:r>
              <a:rPr lang="en-GB" sz="2000" b="1" dirty="0">
                <a:latin typeface="Comic Sans MS" panose="030F0702030302020204" pitchFamily="66" charset="0"/>
              </a:rPr>
              <a:t>worked video solutions</a:t>
            </a:r>
            <a:r>
              <a:rPr lang="en-GB" sz="2000" dirty="0">
                <a:latin typeface="Comic Sans MS" panose="030F0702030302020204" pitchFamily="66" charset="0"/>
              </a:rPr>
              <a:t> 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Online Knowledge Retrieval quizzes for students to practise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A </a:t>
            </a:r>
            <a:r>
              <a:rPr lang="en-GB" sz="2000" b="1" dirty="0">
                <a:latin typeface="Comic Sans MS" panose="030F0702030302020204" pitchFamily="66" charset="0"/>
              </a:rPr>
              <a:t>free Online Edition</a:t>
            </a:r>
            <a:r>
              <a:rPr lang="en-GB" sz="2000" dirty="0">
                <a:latin typeface="Comic Sans MS" panose="030F0702030302020204" pitchFamily="66" charset="0"/>
              </a:rPr>
              <a:t> of the whole book is included so you can read it on a PC</a:t>
            </a:r>
          </a:p>
          <a:p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2CBB608-3E47-4B3C-9ACA-4E2950F074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034" t="31257" r="59340" b="39813"/>
          <a:stretch/>
        </p:blipFill>
        <p:spPr>
          <a:xfrm>
            <a:off x="5013751" y="1146555"/>
            <a:ext cx="2476348" cy="29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32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68125F-762B-4610-8D6F-F3EF89A2E5E9}"/>
              </a:ext>
            </a:extLst>
          </p:cNvPr>
          <p:cNvSpPr txBox="1"/>
          <p:nvPr/>
        </p:nvSpPr>
        <p:spPr>
          <a:xfrm>
            <a:off x="482551" y="641162"/>
            <a:ext cx="4610003" cy="30164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5273DD-D04A-DE56-C555-4AED457075BA}"/>
              </a:ext>
            </a:extLst>
          </p:cNvPr>
          <p:cNvGrpSpPr/>
          <p:nvPr/>
        </p:nvGrpSpPr>
        <p:grpSpPr>
          <a:xfrm>
            <a:off x="13402" y="20708"/>
            <a:ext cx="11997365" cy="6668416"/>
            <a:chOff x="13402" y="20708"/>
            <a:chExt cx="11997365" cy="666841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00DA3D-FF04-CDF9-399B-CA97BE61A1A1}"/>
                </a:ext>
              </a:extLst>
            </p:cNvPr>
            <p:cNvSpPr/>
            <p:nvPr/>
          </p:nvSpPr>
          <p:spPr>
            <a:xfrm>
              <a:off x="172994" y="181232"/>
              <a:ext cx="11837773" cy="6507892"/>
            </a:xfrm>
            <a:prstGeom prst="rect">
              <a:avLst/>
            </a:prstGeom>
            <a:noFill/>
            <a:ln w="355600">
              <a:solidFill>
                <a:srgbClr val="EFC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62F6D2F-4DF6-CC20-2D7B-6D8A005BC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2" y="20708"/>
              <a:ext cx="1162255" cy="327816"/>
            </a:xfrm>
            <a:prstGeom prst="rect">
              <a:avLst/>
            </a:prstGeom>
          </p:spPr>
        </p:pic>
      </p:grpSp>
      <p:sp>
        <p:nvSpPr>
          <p:cNvPr id="10" name="Subtitle 1">
            <a:extLst>
              <a:ext uri="{FF2B5EF4-FFF2-40B4-BE49-F238E27FC236}">
                <a16:creationId xmlns:a16="http://schemas.microsoft.com/office/drawing/2014/main" id="{5E5187C2-8E2A-335F-1F07-AC3F34F547F8}"/>
              </a:ext>
            </a:extLst>
          </p:cNvPr>
          <p:cNvSpPr txBox="1">
            <a:spLocks/>
          </p:cNvSpPr>
          <p:nvPr/>
        </p:nvSpPr>
        <p:spPr>
          <a:xfrm>
            <a:off x="2019460" y="6424701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6BE1C1-1BC8-43C9-A092-AAAC4542F189}"/>
              </a:ext>
            </a:extLst>
          </p:cNvPr>
          <p:cNvSpPr txBox="1"/>
          <p:nvPr/>
        </p:nvSpPr>
        <p:spPr>
          <a:xfrm>
            <a:off x="1625928" y="3161475"/>
            <a:ext cx="3180078" cy="310201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Comic Sans MS" panose="030F0702030302020204" pitchFamily="66" charset="0"/>
              </a:rPr>
              <a:t>Online book 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Comic Sans MS" panose="030F0702030302020204" pitchFamily="66" charset="0"/>
              </a:rPr>
              <a:t>Activities 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Comic Sans MS" panose="030F0702030302020204" pitchFamily="66" charset="0"/>
              </a:rPr>
              <a:t>Videos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Comic Sans MS" panose="030F0702030302020204" pitchFamily="66" charset="0"/>
              </a:rPr>
              <a:t>See teachers for logins 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392B57-459F-F9BA-1A14-3E6A041E4C45}"/>
              </a:ext>
            </a:extLst>
          </p:cNvPr>
          <p:cNvSpPr txBox="1"/>
          <p:nvPr/>
        </p:nvSpPr>
        <p:spPr>
          <a:xfrm>
            <a:off x="6668127" y="3244216"/>
            <a:ext cx="3692198" cy="301643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85000" lnSpcReduction="10000"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Comic Sans MS" panose="030F0702030302020204" pitchFamily="66" charset="0"/>
              </a:rPr>
              <a:t>Homework 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Comic Sans MS" panose="030F0702030302020204" pitchFamily="66" charset="0"/>
              </a:rPr>
              <a:t>Videos 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Comic Sans MS" panose="030F0702030302020204" pitchFamily="66" charset="0"/>
              </a:rPr>
              <a:t>Differentiated tasks/ practice questions 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Comic Sans MS" panose="030F0702030302020204" pitchFamily="66" charset="0"/>
              </a:rPr>
              <a:t>Questions are tailored to meet the needs of students 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</p:txBody>
      </p:sp>
      <p:pic>
        <p:nvPicPr>
          <p:cNvPr id="2" name="Picture 2" descr="Sparx Science (@sparxscience) / X">
            <a:extLst>
              <a:ext uri="{FF2B5EF4-FFF2-40B4-BE49-F238E27FC236}">
                <a16:creationId xmlns:a16="http://schemas.microsoft.com/office/drawing/2014/main" id="{81FB1526-2A38-2CDF-4308-A088037A3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3" y="64116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A778D7-CFFD-9674-92EC-B49D98BDB9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533" t="35880" r="22665" b="46604"/>
          <a:stretch/>
        </p:blipFill>
        <p:spPr>
          <a:xfrm>
            <a:off x="1406106" y="788208"/>
            <a:ext cx="2674188" cy="227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 build="p"/>
      <p:bldP spid="8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68125F-762B-4610-8D6F-F3EF89A2E5E9}"/>
              </a:ext>
            </a:extLst>
          </p:cNvPr>
          <p:cNvSpPr txBox="1"/>
          <p:nvPr/>
        </p:nvSpPr>
        <p:spPr>
          <a:xfrm>
            <a:off x="578962" y="360704"/>
            <a:ext cx="5776847" cy="345949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200" b="1" dirty="0">
                <a:latin typeface="Comic Sans MS" panose="030F0702030302020204" pitchFamily="66" charset="0"/>
              </a:rPr>
              <a:t>Teams 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Comic Sans MS" panose="030F0702030302020204" pitchFamily="66" charset="0"/>
              </a:rPr>
              <a:t>All Lessons are available on teams 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Comic Sans MS" panose="030F0702030302020204" pitchFamily="66" charset="0"/>
              </a:rPr>
              <a:t>Exam style questions </a:t>
            </a:r>
            <a:endParaRPr lang="en-US" sz="1600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5273DD-D04A-DE56-C555-4AED457075BA}"/>
              </a:ext>
            </a:extLst>
          </p:cNvPr>
          <p:cNvGrpSpPr/>
          <p:nvPr/>
        </p:nvGrpSpPr>
        <p:grpSpPr>
          <a:xfrm>
            <a:off x="13402" y="20708"/>
            <a:ext cx="11997365" cy="6668416"/>
            <a:chOff x="13402" y="20708"/>
            <a:chExt cx="11997365" cy="666841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00DA3D-FF04-CDF9-399B-CA97BE61A1A1}"/>
                </a:ext>
              </a:extLst>
            </p:cNvPr>
            <p:cNvSpPr/>
            <p:nvPr/>
          </p:nvSpPr>
          <p:spPr>
            <a:xfrm>
              <a:off x="172994" y="181232"/>
              <a:ext cx="11837773" cy="6507892"/>
            </a:xfrm>
            <a:prstGeom prst="rect">
              <a:avLst/>
            </a:prstGeom>
            <a:noFill/>
            <a:ln w="355600">
              <a:solidFill>
                <a:srgbClr val="EFC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62F6D2F-4DF6-CC20-2D7B-6D8A005BC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2" y="20708"/>
              <a:ext cx="1162255" cy="327816"/>
            </a:xfrm>
            <a:prstGeom prst="rect">
              <a:avLst/>
            </a:prstGeom>
          </p:spPr>
        </p:pic>
      </p:grpSp>
      <p:sp>
        <p:nvSpPr>
          <p:cNvPr id="10" name="Subtitle 1">
            <a:extLst>
              <a:ext uri="{FF2B5EF4-FFF2-40B4-BE49-F238E27FC236}">
                <a16:creationId xmlns:a16="http://schemas.microsoft.com/office/drawing/2014/main" id="{5E5187C2-8E2A-335F-1F07-AC3F34F547F8}"/>
              </a:ext>
            </a:extLst>
          </p:cNvPr>
          <p:cNvSpPr txBox="1">
            <a:spLocks/>
          </p:cNvSpPr>
          <p:nvPr/>
        </p:nvSpPr>
        <p:spPr>
          <a:xfrm>
            <a:off x="1906338" y="6452981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3074" name="Picture 2" descr="Microsoft Teams">
            <a:extLst>
              <a:ext uri="{FF2B5EF4-FFF2-40B4-BE49-F238E27FC236}">
                <a16:creationId xmlns:a16="http://schemas.microsoft.com/office/drawing/2014/main" id="{191520C1-DB70-4569-B9D1-D925D050E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398" y="306330"/>
            <a:ext cx="2183633" cy="218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878DD3-157D-4B8A-863F-5BF71274F2DD}"/>
              </a:ext>
            </a:extLst>
          </p:cNvPr>
          <p:cNvSpPr txBox="1"/>
          <p:nvPr/>
        </p:nvSpPr>
        <p:spPr>
          <a:xfrm>
            <a:off x="6862713" y="3574896"/>
            <a:ext cx="4667840" cy="297677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200" b="1" dirty="0">
                <a:latin typeface="Comic Sans MS" panose="030F0702030302020204" pitchFamily="66" charset="0"/>
              </a:rPr>
              <a:t>Knowledge Organisers/ exam folders 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Comic Sans MS" panose="030F0702030302020204" pitchFamily="66" charset="0"/>
              </a:rPr>
              <a:t>Revision materials 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Comic Sans MS" panose="030F0702030302020204" pitchFamily="66" charset="0"/>
              </a:rPr>
              <a:t>Exam style questions </a:t>
            </a:r>
            <a:endParaRPr lang="en-US" sz="1600" dirty="0">
              <a:latin typeface="Comic Sans MS" panose="030F0702030302020204" pitchFamily="66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BC3A45-A74F-4A6C-AEB3-B8354D06FF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56" t="27354" r="53686" b="40208"/>
          <a:stretch/>
        </p:blipFill>
        <p:spPr>
          <a:xfrm rot="20775088">
            <a:off x="1385852" y="4805638"/>
            <a:ext cx="2228580" cy="13803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95239A-236C-49E9-A351-6989BB0446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37" t="21993" r="9923" b="10515"/>
          <a:stretch/>
        </p:blipFill>
        <p:spPr>
          <a:xfrm rot="20750653">
            <a:off x="3368142" y="4253429"/>
            <a:ext cx="3027052" cy="1732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43A5ED-07C8-4E9D-88AD-8758E21ADB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348" t="56377" r="86419" b="33987"/>
          <a:stretch/>
        </p:blipFill>
        <p:spPr>
          <a:xfrm rot="20654095">
            <a:off x="3689834" y="3026320"/>
            <a:ext cx="1873026" cy="11591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58CEEB-1406-470F-8757-B615AD162FA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274" t="22541" r="9363" b="9350"/>
          <a:stretch/>
        </p:blipFill>
        <p:spPr>
          <a:xfrm rot="20807300">
            <a:off x="941571" y="3198748"/>
            <a:ext cx="2843929" cy="161740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2FE401-B074-FCB1-4C2D-3F35BE37AAC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0104" t="10940" r="23323" b="65374"/>
          <a:stretch/>
        </p:blipFill>
        <p:spPr>
          <a:xfrm>
            <a:off x="7680170" y="2129437"/>
            <a:ext cx="3968391" cy="147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9EBCF-5E6B-4469-A7FC-00107254F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omic Sans MS" panose="030F0702030302020204" pitchFamily="66" charset="0"/>
              </a:rPr>
              <a:t>Websites to help with revision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00C57C-A2D2-5A68-2EFB-DD2B82AA4CA1}"/>
              </a:ext>
            </a:extLst>
          </p:cNvPr>
          <p:cNvGrpSpPr/>
          <p:nvPr/>
        </p:nvGrpSpPr>
        <p:grpSpPr>
          <a:xfrm>
            <a:off x="13402" y="20708"/>
            <a:ext cx="11997365" cy="6668416"/>
            <a:chOff x="13402" y="20708"/>
            <a:chExt cx="11997365" cy="666841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9487DD-EFC1-EDED-5B9B-DF8319EC4343}"/>
                </a:ext>
              </a:extLst>
            </p:cNvPr>
            <p:cNvSpPr/>
            <p:nvPr/>
          </p:nvSpPr>
          <p:spPr>
            <a:xfrm>
              <a:off x="172994" y="181232"/>
              <a:ext cx="11837773" cy="6507892"/>
            </a:xfrm>
            <a:prstGeom prst="rect">
              <a:avLst/>
            </a:prstGeom>
            <a:noFill/>
            <a:ln w="355600">
              <a:solidFill>
                <a:srgbClr val="EFC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095F214-BC6C-AA36-C307-73D8EF674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2" y="20708"/>
              <a:ext cx="1162255" cy="327816"/>
            </a:xfrm>
            <a:prstGeom prst="rect">
              <a:avLst/>
            </a:prstGeom>
          </p:spPr>
        </p:pic>
      </p:grpSp>
      <p:sp>
        <p:nvSpPr>
          <p:cNvPr id="8" name="Subtitle 1">
            <a:extLst>
              <a:ext uri="{FF2B5EF4-FFF2-40B4-BE49-F238E27FC236}">
                <a16:creationId xmlns:a16="http://schemas.microsoft.com/office/drawing/2014/main" id="{EB9D8037-8560-9182-711A-A6C401315A6D}"/>
              </a:ext>
            </a:extLst>
          </p:cNvPr>
          <p:cNvSpPr txBox="1">
            <a:spLocks/>
          </p:cNvSpPr>
          <p:nvPr/>
        </p:nvSpPr>
        <p:spPr>
          <a:xfrm>
            <a:off x="1706247" y="6413096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 RESILIENT RESOURCEFUL RESPONSIBLE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9286648-BFFF-4856-8039-AB09CDF4B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3"/>
              </a:rPr>
              <a:t>GCSE Revision | Revision Science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>
                <a:hlinkClick r:id="rId4"/>
              </a:rPr>
              <a:t>GCSE Science - BBC Bitesize</a:t>
            </a:r>
            <a:endParaRPr lang="en-GB" dirty="0"/>
          </a:p>
          <a:p>
            <a:pPr marL="0" indent="0">
              <a:buNone/>
            </a:pPr>
            <a:r>
              <a:rPr lang="en-GB" dirty="0" err="1">
                <a:hlinkClick r:id="rId5"/>
              </a:rPr>
              <a:t>FuseSchool</a:t>
            </a:r>
            <a:r>
              <a:rPr lang="en-GB" dirty="0">
                <a:hlinkClick r:id="rId5"/>
              </a:rPr>
              <a:t> - Global Education – YouTube</a:t>
            </a:r>
            <a:r>
              <a:rPr lang="en-GB" dirty="0"/>
              <a:t>   </a:t>
            </a:r>
            <a:r>
              <a:rPr lang="en-GB" dirty="0">
                <a:sym typeface="Wingdings" panose="05000000000000000000" pitchFamily="2" charset="2"/>
              </a:rPr>
              <a:t> contains videos on all topics 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6"/>
              </a:rPr>
              <a:t>Past papers | Past exam papers | Pearson qualifications</a:t>
            </a:r>
            <a:r>
              <a:rPr lang="en-GB" dirty="0"/>
              <a:t> </a:t>
            </a:r>
            <a:r>
              <a:rPr lang="en-GB" dirty="0">
                <a:sym typeface="Wingdings" panose="05000000000000000000" pitchFamily="2" charset="2"/>
              </a:rPr>
              <a:t> past papers and mark schemes to practice exam techniques </a:t>
            </a:r>
          </a:p>
          <a:p>
            <a:pPr marL="0" indent="0">
              <a:buNone/>
            </a:pPr>
            <a:r>
              <a:rPr lang="en-GB" dirty="0">
                <a:sym typeface="Wingdings" panose="05000000000000000000" pitchFamily="2" charset="2"/>
              </a:rPr>
              <a:t>Seneca homework app.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5515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819F15AD2814438AA860D3ECF10C96" ma:contentTypeVersion="18" ma:contentTypeDescription="Create a new document." ma:contentTypeScope="" ma:versionID="b4e762b334f636cb15f0d6cd42398a44">
  <xsd:schema xmlns:xsd="http://www.w3.org/2001/XMLSchema" xmlns:xs="http://www.w3.org/2001/XMLSchema" xmlns:p="http://schemas.microsoft.com/office/2006/metadata/properties" xmlns:ns3="cc8dc979-d633-4cc4-bc95-daa6380224ac" xmlns:ns4="e46196d9-69e0-4428-81d0-a5489f73d1a6" targetNamespace="http://schemas.microsoft.com/office/2006/metadata/properties" ma:root="true" ma:fieldsID="d3b9ff1748cf96926f051b959dfea7f0" ns3:_="" ns4:_="">
    <xsd:import namespace="cc8dc979-d633-4cc4-bc95-daa6380224ac"/>
    <xsd:import namespace="e46196d9-69e0-4428-81d0-a5489f73d1a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ingHintHash" minOccurs="0"/>
                <xsd:element ref="ns4:SharedWithDetails" minOccurs="0"/>
                <xsd:element ref="ns4:SharedWithUser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8dc979-d633-4cc4-bc95-daa6380224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6196d9-69e0-4428-81d0-a5489f73d1a6" elementFormDefault="qualified">
    <xsd:import namespace="http://schemas.microsoft.com/office/2006/documentManagement/types"/>
    <xsd:import namespace="http://schemas.microsoft.com/office/infopath/2007/PartnerControls"/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8dc979-d633-4cc4-bc95-daa6380224ac" xsi:nil="true"/>
  </documentManagement>
</p:properties>
</file>

<file path=customXml/itemProps1.xml><?xml version="1.0" encoding="utf-8"?>
<ds:datastoreItem xmlns:ds="http://schemas.openxmlformats.org/officeDocument/2006/customXml" ds:itemID="{BE3A15E7-0461-4818-9ED8-481463BA29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AE2F60-8984-4A2E-8EAA-2D8E5E78D1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8dc979-d633-4cc4-bc95-daa6380224ac"/>
    <ds:schemaRef ds:uri="e46196d9-69e0-4428-81d0-a5489f73d1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A895B1-254E-43FA-8A16-C1A17448B81F}">
  <ds:schemaRefs>
    <ds:schemaRef ds:uri="http://purl.org/dc/dcmitype/"/>
    <ds:schemaRef ds:uri="http://purl.org/dc/elements/1.1/"/>
    <ds:schemaRef ds:uri="cc8dc979-d633-4cc4-bc95-daa6380224ac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e46196d9-69e0-4428-81d0-a5489f73d1a6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1690</TotalTime>
  <Words>2013</Words>
  <Application>Microsoft Office PowerPoint</Application>
  <PresentationFormat>Widescreen</PresentationFormat>
  <Paragraphs>475</Paragraphs>
  <Slides>41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Calibri</vt:lpstr>
      <vt:lpstr>Candara</vt:lpstr>
      <vt:lpstr>Century Gothic</vt:lpstr>
      <vt:lpstr>Comic Sans MS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Mathematics at Caistor Yarborough Academy How to help your child achieve the best grade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Calculator:</vt:lpstr>
      <vt:lpstr>PowerPoint Presentation</vt:lpstr>
      <vt:lpstr>PowerPoint Presentation</vt:lpstr>
      <vt:lpstr>PowerPoint Presentation</vt:lpstr>
      <vt:lpstr>English Language Component 1</vt:lpstr>
      <vt:lpstr>English Language Component 2</vt:lpstr>
      <vt:lpstr>REVISING GCSE ENGLISH LANGUAGE</vt:lpstr>
      <vt:lpstr>REVISING GCSE ENGLISH LITERATURE</vt:lpstr>
      <vt:lpstr>English Language: Writing Skills </vt:lpstr>
      <vt:lpstr>PowerPoint Presentation</vt:lpstr>
      <vt:lpstr>PowerPoint Presentation</vt:lpstr>
      <vt:lpstr>The most effective way to revise &amp; prepare? </vt:lpstr>
      <vt:lpstr>The most effective way to revise &amp; Prepare? </vt:lpstr>
      <vt:lpstr>PowerPoint Presentation</vt:lpstr>
      <vt:lpstr>PowerPoint Presentation</vt:lpstr>
      <vt:lpstr>Combined Science</vt:lpstr>
      <vt:lpstr>Separate Sciences</vt:lpstr>
      <vt:lpstr>PowerPoint Presentation</vt:lpstr>
      <vt:lpstr>Revision Guides </vt:lpstr>
      <vt:lpstr>PowerPoint Presentation</vt:lpstr>
      <vt:lpstr>PowerPoint Presentation</vt:lpstr>
      <vt:lpstr>Websites to help with revision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Nic Colaim</dc:creator>
  <cp:lastModifiedBy>Cheryl Marshallsay</cp:lastModifiedBy>
  <cp:revision>79</cp:revision>
  <cp:lastPrinted>2022-11-09T11:39:01Z</cp:lastPrinted>
  <dcterms:created xsi:type="dcterms:W3CDTF">2022-07-14T12:26:06Z</dcterms:created>
  <dcterms:modified xsi:type="dcterms:W3CDTF">2026-10-02T12:57:47Z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0x010100DC819F15AD2814438AA860D3ECF10C96</vt:lpwstr>
  </property>
</Properties>
</file>