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4"/>
  </p:sldMasterIdLst>
  <p:notesMasterIdLst>
    <p:notesMasterId r:id="rId17"/>
  </p:notesMasterIdLst>
  <p:handoutMasterIdLst>
    <p:handoutMasterId r:id="rId18"/>
  </p:handoutMasterIdLst>
  <p:sldIdLst>
    <p:sldId id="256" r:id="rId5"/>
    <p:sldId id="260" r:id="rId6"/>
    <p:sldId id="326" r:id="rId7"/>
    <p:sldId id="296" r:id="rId8"/>
    <p:sldId id="340" r:id="rId9"/>
    <p:sldId id="282" r:id="rId10"/>
    <p:sldId id="298" r:id="rId11"/>
    <p:sldId id="301" r:id="rId12"/>
    <p:sldId id="328" r:id="rId13"/>
    <p:sldId id="329" r:id="rId14"/>
    <p:sldId id="342" r:id="rId15"/>
    <p:sldId id="330" r:id="rId1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Burton" initials="AB" lastIdx="1" clrIdx="0">
    <p:extLst>
      <p:ext uri="{19B8F6BF-5375-455C-9EA6-DF929625EA0E}">
        <p15:presenceInfo xmlns:p15="http://schemas.microsoft.com/office/powerpoint/2012/main" userId="01ae7f346831fb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2C8"/>
    <a:srgbClr val="0F7202"/>
    <a:srgbClr val="BAFF97"/>
    <a:srgbClr val="E1F7FF"/>
    <a:srgbClr val="B7ECFF"/>
    <a:srgbClr val="66FF33"/>
    <a:srgbClr val="C7FFAB"/>
    <a:srgbClr val="99FF33"/>
    <a:srgbClr val="00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660"/>
  </p:normalViewPr>
  <p:slideViewPr>
    <p:cSldViewPr>
      <p:cViewPr>
        <p:scale>
          <a:sx n="60" d="100"/>
          <a:sy n="60" d="100"/>
        </p:scale>
        <p:origin x="1252" y="8"/>
      </p:cViewPr>
      <p:guideLst>
        <p:guide orient="horz" pos="2160"/>
        <p:guide pos="2880"/>
      </p:guideLst>
    </p:cSldViewPr>
  </p:slideViewPr>
  <p:notesTextViewPr>
    <p:cViewPr>
      <p:scale>
        <a:sx n="75" d="100"/>
        <a:sy n="75"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7A507061-B0A7-4E0D-801C-A616AF59B6AF}" type="datetimeFigureOut">
              <a:rPr lang="en-GB" smtClean="0"/>
              <a:t>23/09/2024</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7BFA85EA-BF94-4ABD-B91B-C2DD59712304}" type="slidenum">
              <a:rPr lang="en-GB" smtClean="0"/>
              <a:t>‹#›</a:t>
            </a:fld>
            <a:endParaRPr lang="en-GB"/>
          </a:p>
        </p:txBody>
      </p:sp>
    </p:spTree>
    <p:extLst>
      <p:ext uri="{BB962C8B-B14F-4D97-AF65-F5344CB8AC3E}">
        <p14:creationId xmlns:p14="http://schemas.microsoft.com/office/powerpoint/2010/main" val="2881915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a:defRPr sz="1200"/>
            </a:lvl1pPr>
          </a:lstStyle>
          <a:p>
            <a:fld id="{C92D6927-D802-4418-A3D3-B27CDB315C30}" type="datetimeFigureOut">
              <a:rPr lang="en-GB" smtClean="0"/>
              <a:t>23/09/2024</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endParaRPr lang="en-GB"/>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a:defRPr sz="1200"/>
            </a:lvl1pPr>
          </a:lstStyle>
          <a:p>
            <a:fld id="{0E979B48-7B78-4893-9AF2-7BAF62220A20}" type="slidenum">
              <a:rPr lang="en-GB" smtClean="0"/>
              <a:t>‹#›</a:t>
            </a:fld>
            <a:endParaRPr lang="en-GB"/>
          </a:p>
        </p:txBody>
      </p:sp>
    </p:spTree>
    <p:extLst>
      <p:ext uri="{BB962C8B-B14F-4D97-AF65-F5344CB8AC3E}">
        <p14:creationId xmlns:p14="http://schemas.microsoft.com/office/powerpoint/2010/main" val="434774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start thinking about and deciding, if you would like to study Health and Social Care, as an option subject over the next few weeks, before a September start</a:t>
            </a:r>
          </a:p>
        </p:txBody>
      </p:sp>
      <p:sp>
        <p:nvSpPr>
          <p:cNvPr id="4" name="Slide Number Placeholder 3"/>
          <p:cNvSpPr>
            <a:spLocks noGrp="1"/>
          </p:cNvSpPr>
          <p:nvPr>
            <p:ph type="sldNum" sz="quarter" idx="5"/>
          </p:nvPr>
        </p:nvSpPr>
        <p:spPr/>
        <p:txBody>
          <a:bodyPr/>
          <a:lstStyle/>
          <a:p>
            <a:fld id="{0E979B48-7B78-4893-9AF2-7BAF62220A20}" type="slidenum">
              <a:rPr lang="en-GB" smtClean="0"/>
              <a:t>1</a:t>
            </a:fld>
            <a:endParaRPr lang="en-GB"/>
          </a:p>
        </p:txBody>
      </p:sp>
    </p:spTree>
    <p:extLst>
      <p:ext uri="{BB962C8B-B14F-4D97-AF65-F5344CB8AC3E}">
        <p14:creationId xmlns:p14="http://schemas.microsoft.com/office/powerpoint/2010/main" val="759765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exam result is marked as a Pass, Merit or Distinction and Component 3 is also worth 40% of the end qualification grade</a:t>
            </a:r>
          </a:p>
        </p:txBody>
      </p:sp>
      <p:sp>
        <p:nvSpPr>
          <p:cNvPr id="4" name="Slide Number Placeholder 3"/>
          <p:cNvSpPr>
            <a:spLocks noGrp="1"/>
          </p:cNvSpPr>
          <p:nvPr>
            <p:ph type="sldNum" sz="quarter" idx="5"/>
          </p:nvPr>
        </p:nvSpPr>
        <p:spPr/>
        <p:txBody>
          <a:bodyPr/>
          <a:lstStyle/>
          <a:p>
            <a:fld id="{0E979B48-7B78-4893-9AF2-7BAF62220A20}" type="slidenum">
              <a:rPr lang="en-GB" smtClean="0"/>
              <a:t>10</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exam result is marked as a Pass, Merit or Distinction and Component 3 is also worth 40% of the end qualification grade</a:t>
            </a:r>
          </a:p>
        </p:txBody>
      </p:sp>
      <p:sp>
        <p:nvSpPr>
          <p:cNvPr id="4" name="Slide Number Placeholder 3"/>
          <p:cNvSpPr>
            <a:spLocks noGrp="1"/>
          </p:cNvSpPr>
          <p:nvPr>
            <p:ph type="sldNum" sz="quarter" idx="5"/>
          </p:nvPr>
        </p:nvSpPr>
        <p:spPr/>
        <p:txBody>
          <a:bodyPr/>
          <a:lstStyle/>
          <a:p>
            <a:fld id="{0E979B48-7B78-4893-9AF2-7BAF62220A20}" type="slidenum">
              <a:rPr lang="en-GB" smtClean="0"/>
              <a:t>11</a:t>
            </a:fld>
            <a:endParaRPr lang="en-GB"/>
          </a:p>
        </p:txBody>
      </p:sp>
    </p:spTree>
    <p:extLst>
      <p:ext uri="{BB962C8B-B14F-4D97-AF65-F5344CB8AC3E}">
        <p14:creationId xmlns:p14="http://schemas.microsoft.com/office/powerpoint/2010/main" val="4025532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a:t>
            </a:r>
            <a:r>
              <a:rPr lang="en-GB"/>
              <a:t>the two </a:t>
            </a:r>
            <a:r>
              <a:rPr lang="en-GB" dirty="0"/>
              <a:t>years again and see the work you will need to do to pass the course</a:t>
            </a:r>
          </a:p>
        </p:txBody>
      </p:sp>
      <p:sp>
        <p:nvSpPr>
          <p:cNvPr id="4" name="Slide Number Placeholder 3"/>
          <p:cNvSpPr>
            <a:spLocks noGrp="1"/>
          </p:cNvSpPr>
          <p:nvPr>
            <p:ph type="sldNum" sz="quarter" idx="5"/>
          </p:nvPr>
        </p:nvSpPr>
        <p:spPr/>
        <p:txBody>
          <a:bodyPr/>
          <a:lstStyle/>
          <a:p>
            <a:fld id="{0E979B48-7B78-4893-9AF2-7BAF62220A20}" type="slidenum">
              <a:rPr lang="en-GB" smtClean="0"/>
              <a:t>12</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Health &amp; Social Care is about working with people, this is a good subject to help you understand about different people.</a:t>
            </a:r>
          </a:p>
        </p:txBody>
      </p:sp>
      <p:sp>
        <p:nvSpPr>
          <p:cNvPr id="4" name="Slide Number Placeholder 3"/>
          <p:cNvSpPr>
            <a:spLocks noGrp="1"/>
          </p:cNvSpPr>
          <p:nvPr>
            <p:ph type="sldNum" sz="quarter" idx="5"/>
          </p:nvPr>
        </p:nvSpPr>
        <p:spPr/>
        <p:txBody>
          <a:bodyPr/>
          <a:lstStyle/>
          <a:p>
            <a:fld id="{0E979B48-7B78-4893-9AF2-7BAF62220A20}" type="slidenum">
              <a:rPr lang="en-GB" smtClean="0"/>
              <a:t>2</a:t>
            </a:fld>
            <a:endParaRPr lang="en-GB"/>
          </a:p>
        </p:txBody>
      </p:sp>
    </p:spTree>
    <p:extLst>
      <p:ext uri="{BB962C8B-B14F-4D97-AF65-F5344CB8AC3E}">
        <p14:creationId xmlns:p14="http://schemas.microsoft.com/office/powerpoint/2010/main" val="4244481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week their will be homework…. Which you will be expected to do… but the more you know, the better</a:t>
            </a:r>
            <a:r>
              <a:rPr lang="en-GB" baseline="0" dirty="0"/>
              <a:t> you will do </a:t>
            </a:r>
            <a:r>
              <a:rPr lang="en-GB" baseline="0" dirty="0">
                <a:sym typeface="Wingdings" panose="05000000000000000000" pitchFamily="2" charset="2"/>
              </a:rPr>
              <a:t></a:t>
            </a:r>
            <a:endParaRPr lang="en-GB" dirty="0"/>
          </a:p>
        </p:txBody>
      </p:sp>
      <p:sp>
        <p:nvSpPr>
          <p:cNvPr id="4" name="Slide Number Placeholder 3"/>
          <p:cNvSpPr>
            <a:spLocks noGrp="1"/>
          </p:cNvSpPr>
          <p:nvPr>
            <p:ph type="sldNum" sz="quarter" idx="5"/>
          </p:nvPr>
        </p:nvSpPr>
        <p:spPr/>
        <p:txBody>
          <a:bodyPr/>
          <a:lstStyle/>
          <a:p>
            <a:fld id="{0E979B48-7B78-4893-9AF2-7BAF62220A20}" type="slidenum">
              <a:rPr lang="en-GB" smtClean="0"/>
              <a:t>3</a:t>
            </a:fld>
            <a:endParaRPr lang="en-GB"/>
          </a:p>
        </p:txBody>
      </p:sp>
    </p:spTree>
    <p:extLst>
      <p:ext uri="{BB962C8B-B14F-4D97-AF65-F5344CB8AC3E}">
        <p14:creationId xmlns:p14="http://schemas.microsoft.com/office/powerpoint/2010/main" val="4244481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E979B48-7B78-4893-9AF2-7BAF62220A20}" type="slidenum">
              <a:rPr lang="en-GB" smtClean="0"/>
              <a:t>4</a:t>
            </a:fld>
            <a:endParaRPr lang="en-GB"/>
          </a:p>
        </p:txBody>
      </p:sp>
    </p:spTree>
    <p:extLst>
      <p:ext uri="{BB962C8B-B14F-4D97-AF65-F5344CB8AC3E}">
        <p14:creationId xmlns:p14="http://schemas.microsoft.com/office/powerpoint/2010/main" val="415526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Year 10 work will be 60% of your end grade and your Year 11 40%.  This is different to your other GCSE’s as you’re working for the end grade in Year 10</a:t>
            </a:r>
          </a:p>
        </p:txBody>
      </p:sp>
      <p:sp>
        <p:nvSpPr>
          <p:cNvPr id="4" name="Slide Number Placeholder 3"/>
          <p:cNvSpPr>
            <a:spLocks noGrp="1"/>
          </p:cNvSpPr>
          <p:nvPr>
            <p:ph type="sldNum" sz="quarter" idx="5"/>
          </p:nvPr>
        </p:nvSpPr>
        <p:spPr/>
        <p:txBody>
          <a:bodyPr/>
          <a:lstStyle/>
          <a:p>
            <a:fld id="{0E979B48-7B78-4893-9AF2-7BAF62220A20}" type="slidenum">
              <a:rPr lang="en-GB" smtClean="0"/>
              <a:t>5</a:t>
            </a:fld>
            <a:endParaRPr lang="en-GB"/>
          </a:p>
        </p:txBody>
      </p:sp>
    </p:spTree>
    <p:extLst>
      <p:ext uri="{BB962C8B-B14F-4D97-AF65-F5344CB8AC3E}">
        <p14:creationId xmlns:p14="http://schemas.microsoft.com/office/powerpoint/2010/main" val="25526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teacher will help and guide you to be organised but you must develop time management skills and independent organisation and study</a:t>
            </a:r>
          </a:p>
        </p:txBody>
      </p:sp>
      <p:sp>
        <p:nvSpPr>
          <p:cNvPr id="4" name="Slide Number Placeholder 3"/>
          <p:cNvSpPr>
            <a:spLocks noGrp="1"/>
          </p:cNvSpPr>
          <p:nvPr>
            <p:ph type="sldNum" sz="quarter" idx="5"/>
          </p:nvPr>
        </p:nvSpPr>
        <p:spPr/>
        <p:txBody>
          <a:bodyPr/>
          <a:lstStyle/>
          <a:p>
            <a:fld id="{0E979B48-7B78-4893-9AF2-7BAF62220A20}" type="slidenum">
              <a:rPr lang="en-GB" smtClean="0"/>
              <a:t>6</a:t>
            </a:fld>
            <a:endParaRPr lang="en-GB"/>
          </a:p>
        </p:txBody>
      </p:sp>
    </p:spTree>
    <p:extLst>
      <p:ext uri="{BB962C8B-B14F-4D97-AF65-F5344CB8AC3E}">
        <p14:creationId xmlns:p14="http://schemas.microsoft.com/office/powerpoint/2010/main" val="3650195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get an opportunity to improve your assessment however, it’s always best to get it right, first time. Don’t rely on second chances.</a:t>
            </a:r>
          </a:p>
        </p:txBody>
      </p:sp>
      <p:sp>
        <p:nvSpPr>
          <p:cNvPr id="4" name="Slide Number Placeholder 3"/>
          <p:cNvSpPr>
            <a:spLocks noGrp="1"/>
          </p:cNvSpPr>
          <p:nvPr>
            <p:ph type="sldNum" sz="quarter" idx="5"/>
          </p:nvPr>
        </p:nvSpPr>
        <p:spPr/>
        <p:txBody>
          <a:bodyPr/>
          <a:lstStyle/>
          <a:p>
            <a:fld id="{0E979B48-7B78-4893-9AF2-7BAF62220A20}" type="slidenum">
              <a:rPr lang="en-GB" smtClean="0"/>
              <a:t>7</a:t>
            </a:fld>
            <a:endParaRPr lang="en-GB"/>
          </a:p>
        </p:txBody>
      </p:sp>
    </p:spTree>
    <p:extLst>
      <p:ext uri="{BB962C8B-B14F-4D97-AF65-F5344CB8AC3E}">
        <p14:creationId xmlns:p14="http://schemas.microsoft.com/office/powerpoint/2010/main" val="405439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Remember a Component is actually a Unit. This unit is a Pass, Merit or Distinction and Component 2 is also worth 30% of the end qualification grade</a:t>
            </a:r>
          </a:p>
          <a:p>
            <a:endParaRPr lang="en-GB" dirty="0"/>
          </a:p>
        </p:txBody>
      </p:sp>
      <p:sp>
        <p:nvSpPr>
          <p:cNvPr id="4" name="Slide Number Placeholder 3"/>
          <p:cNvSpPr>
            <a:spLocks noGrp="1"/>
          </p:cNvSpPr>
          <p:nvPr>
            <p:ph type="sldNum" sz="quarter" idx="5"/>
          </p:nvPr>
        </p:nvSpPr>
        <p:spPr/>
        <p:txBody>
          <a:bodyPr/>
          <a:lstStyle/>
          <a:p>
            <a:fld id="{0E979B48-7B78-4893-9AF2-7BAF62220A20}" type="slidenum">
              <a:rPr lang="en-GB" smtClean="0"/>
              <a:t>8</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unit is a Pass, Merit or Distinction and Component 2 is also worth 30% of the end qualification grade</a:t>
            </a:r>
          </a:p>
        </p:txBody>
      </p:sp>
      <p:sp>
        <p:nvSpPr>
          <p:cNvPr id="4" name="Slide Number Placeholder 3"/>
          <p:cNvSpPr>
            <a:spLocks noGrp="1"/>
          </p:cNvSpPr>
          <p:nvPr>
            <p:ph type="sldNum" sz="quarter" idx="5"/>
          </p:nvPr>
        </p:nvSpPr>
        <p:spPr/>
        <p:txBody>
          <a:bodyPr/>
          <a:lstStyle/>
          <a:p>
            <a:fld id="{0E979B48-7B78-4893-9AF2-7BAF62220A20}" type="slidenum">
              <a:rPr lang="en-GB" smtClean="0"/>
              <a:t>9</a:t>
            </a:fld>
            <a:endParaRPr lang="en-GB"/>
          </a:p>
        </p:txBody>
      </p:sp>
    </p:spTree>
    <p:extLst>
      <p:ext uri="{BB962C8B-B14F-4D97-AF65-F5344CB8AC3E}">
        <p14:creationId xmlns:p14="http://schemas.microsoft.com/office/powerpoint/2010/main" val="295522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EBBD-3F4D-4B93-8E50-18E3425556C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92FEBBBC-037B-4C8C-A907-220155E278F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917461-ADC3-4F39-AFEC-A376038874D4}"/>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5" name="Footer Placeholder 4">
            <a:extLst>
              <a:ext uri="{FF2B5EF4-FFF2-40B4-BE49-F238E27FC236}">
                <a16:creationId xmlns:a16="http://schemas.microsoft.com/office/drawing/2014/main" id="{CC8FEAAE-0020-434A-A6D9-32B17B2F75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2868E-D69D-4613-922B-506E70241F10}"/>
              </a:ext>
            </a:extLst>
          </p:cNvPr>
          <p:cNvSpPr>
            <a:spLocks noGrp="1"/>
          </p:cNvSpPr>
          <p:nvPr>
            <p:ph type="sldNum" sz="quarter" idx="12"/>
          </p:nvPr>
        </p:nvSpPr>
        <p:spPr/>
        <p:txBody>
          <a:bodyPr/>
          <a:lstStyle/>
          <a:p>
            <a:fld id="{FFF700D2-071F-440E-A3FF-180D34BA4EC8}" type="slidenum">
              <a:rPr lang="en-GB" smtClean="0"/>
              <a:t>‹#›</a:t>
            </a:fld>
            <a:endParaRPr lang="en-GB"/>
          </a:p>
        </p:txBody>
      </p:sp>
      <p:pic>
        <p:nvPicPr>
          <p:cNvPr id="7" name="Picture 6">
            <a:extLst>
              <a:ext uri="{FF2B5EF4-FFF2-40B4-BE49-F238E27FC236}">
                <a16:creationId xmlns:a16="http://schemas.microsoft.com/office/drawing/2014/main" id="{7EBA1C93-D5CB-480C-BBF3-A6D919BFB4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5704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294E-84DF-4C70-93B4-270E678E90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94E318-A5F7-42FE-B925-21D70DBEB6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956C96-A242-4737-AE20-8291A4477F21}"/>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5" name="Footer Placeholder 4">
            <a:extLst>
              <a:ext uri="{FF2B5EF4-FFF2-40B4-BE49-F238E27FC236}">
                <a16:creationId xmlns:a16="http://schemas.microsoft.com/office/drawing/2014/main" id="{D38CB049-C38A-4E3F-935C-16DDCC1F38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9A3514-7BDB-494E-8D24-688D2D1F462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01716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645F27-5C41-49AE-A1D9-6B6A3102E24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8D57B4-8A38-4E7B-AD1B-0BE48B27719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CC791D-F52C-4544-A5A7-E774068B778C}"/>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5" name="Footer Placeholder 4">
            <a:extLst>
              <a:ext uri="{FF2B5EF4-FFF2-40B4-BE49-F238E27FC236}">
                <a16:creationId xmlns:a16="http://schemas.microsoft.com/office/drawing/2014/main" id="{14D1211A-61A5-474C-B8D5-69055DD2F6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1F1BC6-20E8-4B67-AFA3-27E18DC5E190}"/>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90680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BF108-175B-47A5-8F0D-9C4CFE4B4B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46E749-0597-4E1A-8197-B7151ABE88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9907A-3A03-42BE-986D-C6434C175E86}"/>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5" name="Footer Placeholder 4">
            <a:extLst>
              <a:ext uri="{FF2B5EF4-FFF2-40B4-BE49-F238E27FC236}">
                <a16:creationId xmlns:a16="http://schemas.microsoft.com/office/drawing/2014/main" id="{92BE53EC-6588-4236-B8E0-DEAD8CD2EB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427101-1C01-48F9-8634-608DAB69D942}"/>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67506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168F3-5645-42B9-9AA8-C0206A630F1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A36B58-7F58-4BE6-AD0C-BE4953A5404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6A4CE-F0E4-4867-88AE-CC35546277FD}"/>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5" name="Footer Placeholder 4">
            <a:extLst>
              <a:ext uri="{FF2B5EF4-FFF2-40B4-BE49-F238E27FC236}">
                <a16:creationId xmlns:a16="http://schemas.microsoft.com/office/drawing/2014/main" id="{7E285327-AF9D-4A4E-A1E2-85523EF13C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07BDD8-6EB6-4B1F-9FDA-30D3F4CAE26F}"/>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17527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FCC3-7DF1-4E01-812F-5D9C14EBDC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D9A69E-47DC-48D4-B671-162FBA54348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1B7E07-07D5-4EB0-8A32-9C0A993B1ED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51DD84-2BAE-4E10-BA88-7AA0F09B6D68}"/>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6" name="Footer Placeholder 5">
            <a:extLst>
              <a:ext uri="{FF2B5EF4-FFF2-40B4-BE49-F238E27FC236}">
                <a16:creationId xmlns:a16="http://schemas.microsoft.com/office/drawing/2014/main" id="{C18BD114-A912-42FF-8054-52CFD0F184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D186F7-990A-41AD-A9C4-560CA1F1F50B}"/>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107067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B6D3F-108F-4661-82EC-381E51B2C0B7}"/>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9FB495-FAE3-4D83-854F-3670090D309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F74E160-D606-47FF-BE54-2FA0CEED097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3EECB6-356B-4366-A0CB-1C13C633E6B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072D28C-53CD-442B-BF17-389E5522EAA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628660-354F-44B9-A980-55C9FF99AF03}"/>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8" name="Footer Placeholder 7">
            <a:extLst>
              <a:ext uri="{FF2B5EF4-FFF2-40B4-BE49-F238E27FC236}">
                <a16:creationId xmlns:a16="http://schemas.microsoft.com/office/drawing/2014/main" id="{78D1FE2B-40C6-4AAC-B6B5-06D7CA37AC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DD1FC7-0C75-41C4-9FAA-B56D5A99993F}"/>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18600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B1E7-319C-4FCC-A9EB-C10B060F30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78010E-D0F8-479E-8C1C-A55CDDB00B45}"/>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4" name="Footer Placeholder 3">
            <a:extLst>
              <a:ext uri="{FF2B5EF4-FFF2-40B4-BE49-F238E27FC236}">
                <a16:creationId xmlns:a16="http://schemas.microsoft.com/office/drawing/2014/main" id="{6D2959CD-C45E-44AD-A996-508E36D03D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C51A37-707B-4D46-862C-D84C491EBCB0}"/>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05607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708DBF-5C92-4377-88FD-4D8647AC07C8}"/>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3" name="Footer Placeholder 2">
            <a:extLst>
              <a:ext uri="{FF2B5EF4-FFF2-40B4-BE49-F238E27FC236}">
                <a16:creationId xmlns:a16="http://schemas.microsoft.com/office/drawing/2014/main" id="{1309B59A-E7D4-48BA-917D-3E06DDF507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5053966-2DA8-4B08-8FDB-FF7CC6ACD1CE}"/>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09191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7CAF-EA61-4408-B8F1-95C5E080052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1954AF-F5DC-46F8-834D-B792C0FD7E0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333153-D876-4EB1-960D-3741B2ACD80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48C-D7FC-404B-ADB0-831FAACB6716}"/>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6" name="Footer Placeholder 5">
            <a:extLst>
              <a:ext uri="{FF2B5EF4-FFF2-40B4-BE49-F238E27FC236}">
                <a16:creationId xmlns:a16="http://schemas.microsoft.com/office/drawing/2014/main" id="{4ABB8BB3-E2DC-45CB-A29A-C984A8391F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41FD96-1FF4-4C49-A60F-AA63C9DFEC0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411247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6662A-8822-4C83-8EB4-C41DE8FE57D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CE36070-943B-47CA-B488-31A0E5A4D68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7D35311-B29A-4047-A139-1E9AFFC1498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D26636-6E13-48EC-957E-7894E2129FAF}"/>
              </a:ext>
            </a:extLst>
          </p:cNvPr>
          <p:cNvSpPr>
            <a:spLocks noGrp="1"/>
          </p:cNvSpPr>
          <p:nvPr>
            <p:ph type="dt" sz="half" idx="10"/>
          </p:nvPr>
        </p:nvSpPr>
        <p:spPr/>
        <p:txBody>
          <a:bodyPr/>
          <a:lstStyle/>
          <a:p>
            <a:fld id="{5C22104E-8A37-4561-90C1-E2A2FA2C4A6E}" type="datetimeFigureOut">
              <a:rPr lang="en-GB" smtClean="0"/>
              <a:t>23/09/2024</a:t>
            </a:fld>
            <a:endParaRPr lang="en-GB"/>
          </a:p>
        </p:txBody>
      </p:sp>
      <p:sp>
        <p:nvSpPr>
          <p:cNvPr id="6" name="Footer Placeholder 5">
            <a:extLst>
              <a:ext uri="{FF2B5EF4-FFF2-40B4-BE49-F238E27FC236}">
                <a16:creationId xmlns:a16="http://schemas.microsoft.com/office/drawing/2014/main" id="{99194CA8-8104-43B7-B42E-71C128607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38EAD7-BCCC-4978-B60D-1C56F9DD9F2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862552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54000">
              <a:srgbClr val="E1F7FF"/>
            </a:gs>
            <a:gs pos="83000">
              <a:srgbClr val="B7ECFF"/>
            </a:gs>
            <a:gs pos="100000">
              <a:srgbClr val="B7ECFF"/>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8C4659-DAB8-45F2-81A5-E8157CFAAA8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664DCF-0708-4F80-82E4-3D474C1CB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BE30B8-CED7-46E8-92A2-097F102876F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C22104E-8A37-4561-90C1-E2A2FA2C4A6E}" type="datetimeFigureOut">
              <a:rPr lang="en-GB" smtClean="0">
                <a:solidFill>
                  <a:prstClr val="black">
                    <a:lumMod val="65000"/>
                    <a:lumOff val="35000"/>
                  </a:prstClr>
                </a:solidFill>
              </a:rPr>
              <a:pPr/>
              <a:t>23/09/2024</a:t>
            </a:fld>
            <a:endParaRPr lang="en-GB">
              <a:solidFill>
                <a:prstClr val="black">
                  <a:lumMod val="65000"/>
                  <a:lumOff val="35000"/>
                </a:prstClr>
              </a:solidFill>
            </a:endParaRPr>
          </a:p>
        </p:txBody>
      </p:sp>
      <p:sp>
        <p:nvSpPr>
          <p:cNvPr id="5" name="Footer Placeholder 4">
            <a:extLst>
              <a:ext uri="{FF2B5EF4-FFF2-40B4-BE49-F238E27FC236}">
                <a16:creationId xmlns:a16="http://schemas.microsoft.com/office/drawing/2014/main" id="{C86FD365-E5AB-4B1A-B44D-B5499644731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solidFill>
                <a:prstClr val="black">
                  <a:lumMod val="65000"/>
                  <a:lumOff val="35000"/>
                </a:prstClr>
              </a:solidFill>
            </a:endParaRPr>
          </a:p>
        </p:txBody>
      </p:sp>
      <p:sp>
        <p:nvSpPr>
          <p:cNvPr id="6" name="Slide Number Placeholder 5">
            <a:extLst>
              <a:ext uri="{FF2B5EF4-FFF2-40B4-BE49-F238E27FC236}">
                <a16:creationId xmlns:a16="http://schemas.microsoft.com/office/drawing/2014/main" id="{CA17434C-FE67-4CF5-8944-18669A21C41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F700D2-071F-440E-A3FF-180D34BA4EC8}" type="slidenum">
              <a:rPr lang="en-GB" smtClean="0">
                <a:solidFill>
                  <a:prstClr val="black">
                    <a:lumMod val="65000"/>
                    <a:lumOff val="35000"/>
                  </a:prstClr>
                </a:solidFill>
              </a:rPr>
              <a:pPr/>
              <a:t>‹#›</a:t>
            </a:fld>
            <a:endParaRPr lang="en-GB">
              <a:solidFill>
                <a:prstClr val="black">
                  <a:lumMod val="65000"/>
                  <a:lumOff val="35000"/>
                </a:prstClr>
              </a:solidFill>
            </a:endParaRPr>
          </a:p>
        </p:txBody>
      </p:sp>
      <p:pic>
        <p:nvPicPr>
          <p:cNvPr id="7" name="Picture 6">
            <a:extLst>
              <a:ext uri="{FF2B5EF4-FFF2-40B4-BE49-F238E27FC236}">
                <a16:creationId xmlns:a16="http://schemas.microsoft.com/office/drawing/2014/main" id="{EA45A3C9-B8CD-49A2-B461-40E9FE45469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3017451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CB3F14-7249-43C8-920A-273246D5BFF2}"/>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6" name="TextBox 5">
            <a:extLst>
              <a:ext uri="{FF2B5EF4-FFF2-40B4-BE49-F238E27FC236}">
                <a16:creationId xmlns:a16="http://schemas.microsoft.com/office/drawing/2014/main" id="{BDAF032A-16A8-4C43-AE98-A551F4FE2B2C}"/>
              </a:ext>
            </a:extLst>
          </p:cNvPr>
          <p:cNvSpPr txBox="1"/>
          <p:nvPr/>
        </p:nvSpPr>
        <p:spPr>
          <a:xfrm>
            <a:off x="165110" y="217729"/>
            <a:ext cx="8712968" cy="6480720"/>
          </a:xfrm>
          <a:prstGeom prst="rect">
            <a:avLst/>
          </a:prstGeom>
          <a:noFill/>
          <a:ln w="76200">
            <a:solidFill>
              <a:srgbClr val="00B0F0"/>
            </a:solidFill>
          </a:ln>
        </p:spPr>
        <p:txBody>
          <a:bodyPr wrap="square" rtlCol="0">
            <a:spAutoFit/>
          </a:bodyPr>
          <a:lstStyle/>
          <a:p>
            <a:endParaRPr lang="en-GB" dirty="0"/>
          </a:p>
        </p:txBody>
      </p:sp>
      <p:sp>
        <p:nvSpPr>
          <p:cNvPr id="2" name="Title 1"/>
          <p:cNvSpPr>
            <a:spLocks noGrp="1"/>
          </p:cNvSpPr>
          <p:nvPr>
            <p:ph type="ctrTitle"/>
          </p:nvPr>
        </p:nvSpPr>
        <p:spPr>
          <a:xfrm>
            <a:off x="609902" y="3789040"/>
            <a:ext cx="7772400" cy="2100481"/>
          </a:xfrm>
          <a:solidFill>
            <a:schemeClr val="accent5">
              <a:lumMod val="20000"/>
              <a:lumOff val="80000"/>
            </a:schemeClr>
          </a:solidFill>
          <a:ln w="57150">
            <a:solidFill>
              <a:schemeClr val="accent5">
                <a:lumMod val="40000"/>
                <a:lumOff val="60000"/>
              </a:schemeClr>
            </a:solidFill>
          </a:ln>
        </p:spPr>
        <p:txBody>
          <a:bodyPr>
            <a:normAutofit fontScale="90000"/>
          </a:bodyPr>
          <a:lstStyle/>
          <a:p>
            <a:pPr algn="ctr"/>
            <a:r>
              <a:rPr lang="en-US" sz="62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Health &amp; Social Care</a:t>
            </a:r>
            <a:br>
              <a:rPr lang="en-US" sz="54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br>
            <a:r>
              <a:rPr lang="en-US" sz="54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BTEC </a:t>
            </a:r>
            <a:r>
              <a:rPr lang="en-US" sz="50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Level 1/2 Tech Award</a:t>
            </a:r>
            <a:br>
              <a:rPr lang="en-US" sz="5400" b="1" dirty="0">
                <a:solidFill>
                  <a:schemeClr val="accent6">
                    <a:lumMod val="75000"/>
                  </a:schemeClr>
                </a:solidFill>
                <a:latin typeface="Century Gothic" panose="020B0502020202020204" pitchFamily="34" charset="0"/>
              </a:rPr>
            </a:br>
            <a:endParaRPr lang="en-GB" sz="3300" b="1" dirty="0">
              <a:solidFill>
                <a:schemeClr val="accent5">
                  <a:lumMod val="75000"/>
                </a:schemeClr>
              </a:solidFill>
              <a:latin typeface="Century Gothic" panose="020B0502020202020204" pitchFamily="34" charset="0"/>
            </a:endParaRPr>
          </a:p>
        </p:txBody>
      </p:sp>
      <p:pic>
        <p:nvPicPr>
          <p:cNvPr id="5" name="Picture 4">
            <a:extLst>
              <a:ext uri="{FF2B5EF4-FFF2-40B4-BE49-F238E27FC236}">
                <a16:creationId xmlns:a16="http://schemas.microsoft.com/office/drawing/2014/main" id="{626A4B52-C8F6-4881-897C-220EB180F0FD}"/>
              </a:ext>
            </a:extLst>
          </p:cNvPr>
          <p:cNvPicPr>
            <a:picLocks noChangeAspect="1"/>
          </p:cNvPicPr>
          <p:nvPr/>
        </p:nvPicPr>
        <p:blipFill>
          <a:blip r:embed="rId3"/>
          <a:stretch>
            <a:fillRect/>
          </a:stretch>
        </p:blipFill>
        <p:spPr>
          <a:xfrm>
            <a:off x="1547663" y="455666"/>
            <a:ext cx="6099145" cy="2973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6122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11; Component 3</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57200" y="1462414"/>
            <a:ext cx="8065301" cy="5124481"/>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600" b="1" dirty="0">
                <a:solidFill>
                  <a:schemeClr val="accent5">
                    <a:lumMod val="75000"/>
                  </a:schemeClr>
                </a:solidFill>
                <a:latin typeface="Century Gothic" panose="020B0502020202020204" pitchFamily="34" charset="0"/>
              </a:rPr>
              <a:t>Component 3</a:t>
            </a:r>
            <a:r>
              <a:rPr lang="en-GB" sz="2600" dirty="0">
                <a:solidFill>
                  <a:schemeClr val="accent5">
                    <a:lumMod val="75000"/>
                  </a:schemeClr>
                </a:solidFill>
                <a:latin typeface="Century Gothic" panose="020B0502020202020204" pitchFamily="34" charset="0"/>
              </a:rPr>
              <a:t>: Health and well-being            </a:t>
            </a:r>
            <a:r>
              <a:rPr lang="en-GB" sz="2600" i="1" dirty="0">
                <a:solidFill>
                  <a:schemeClr val="accent5">
                    <a:lumMod val="75000"/>
                  </a:schemeClr>
                </a:solidFill>
                <a:latin typeface="Century Gothic" panose="020B0502020202020204" pitchFamily="34" charset="0"/>
              </a:rPr>
              <a:t>(exam assessed; a 2 hours exam)</a:t>
            </a:r>
            <a:endParaRPr lang="en-GB" sz="2600" dirty="0">
              <a:solidFill>
                <a:schemeClr val="accent5">
                  <a:lumMod val="75000"/>
                </a:schemeClr>
              </a:solidFill>
              <a:latin typeface="Century Gothic" panose="020B0502020202020204" pitchFamily="34" charset="0"/>
            </a:endParaRPr>
          </a:p>
          <a:p>
            <a:pPr marL="0" indent="0">
              <a:buNone/>
            </a:pPr>
            <a:r>
              <a:rPr lang="en-GB" sz="2600" dirty="0">
                <a:solidFill>
                  <a:schemeClr val="accent5">
                    <a:lumMod val="75000"/>
                  </a:schemeClr>
                </a:solidFill>
                <a:latin typeface="Century Gothic" panose="020B0502020202020204" pitchFamily="34" charset="0"/>
              </a:rPr>
              <a:t>This final unit builds on knowledge learned in Components 1 and 2 and enables the students to be bring these together and relate to real-life situations. </a:t>
            </a:r>
          </a:p>
          <a:p>
            <a:pPr marL="0" indent="0" algn="ctr">
              <a:buNone/>
            </a:pPr>
            <a:r>
              <a:rPr lang="en-GB" sz="2600" i="1" dirty="0">
                <a:solidFill>
                  <a:schemeClr val="accent5">
                    <a:lumMod val="75000"/>
                  </a:schemeClr>
                </a:solidFill>
                <a:latin typeface="Century Gothic" panose="020B0502020202020204" pitchFamily="34" charset="0"/>
              </a:rPr>
              <a:t>A mock exam will take place in February, we will use this exam to clear up any misconceptions and gaps in learning.</a:t>
            </a:r>
          </a:p>
          <a:p>
            <a:pPr marL="0" indent="0" algn="ctr">
              <a:buNone/>
            </a:pPr>
            <a:r>
              <a:rPr lang="en-GB" sz="2600" i="1" dirty="0">
                <a:solidFill>
                  <a:schemeClr val="accent5">
                    <a:lumMod val="75000"/>
                  </a:schemeClr>
                </a:solidFill>
                <a:latin typeface="Century Gothic" panose="020B0502020202020204" pitchFamily="34" charset="0"/>
              </a:rPr>
              <a:t>The Comp 3 exam will be in exam conditions with external invigilators. The exam will then be sent away to be marked by the Pearson’s exam markers. With results available in August.</a:t>
            </a:r>
            <a:endParaRPr lang="en-GB" sz="2600" dirty="0">
              <a:solidFill>
                <a:schemeClr val="accent5">
                  <a:lumMod val="75000"/>
                </a:schemeClr>
              </a:solidFill>
              <a:latin typeface="Century Gothic" panose="020B0502020202020204" pitchFamily="34" charset="0"/>
            </a:endParaRPr>
          </a:p>
          <a:p>
            <a:pPr marL="0" indent="0">
              <a:buNone/>
            </a:pPr>
            <a:endParaRPr lang="en-GB" sz="26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77641353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Key Dates</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57200" y="1462414"/>
            <a:ext cx="8065301" cy="5124481"/>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endParaRPr lang="en-GB" sz="2600" b="1" i="1" dirty="0">
              <a:latin typeface="Century Gothic" panose="020B0502020202020204" pitchFamily="34" charset="0"/>
            </a:endParaRPr>
          </a:p>
          <a:p>
            <a:pPr marL="0" indent="0" algn="ctr">
              <a:buNone/>
            </a:pPr>
            <a:r>
              <a:rPr lang="en-GB" sz="2600" b="1" i="1" dirty="0">
                <a:latin typeface="Century Gothic" panose="020B0502020202020204" pitchFamily="34" charset="0"/>
              </a:rPr>
              <a:t>Component 1 Assessment (Y10) – January – May</a:t>
            </a:r>
          </a:p>
          <a:p>
            <a:pPr marL="0" indent="0" algn="ctr">
              <a:buNone/>
            </a:pPr>
            <a:endParaRPr lang="en-GB" sz="2600" b="1" i="1" dirty="0">
              <a:latin typeface="Century Gothic" panose="020B0502020202020204" pitchFamily="34" charset="0"/>
            </a:endParaRPr>
          </a:p>
          <a:p>
            <a:pPr marL="0" indent="0" algn="ctr">
              <a:buNone/>
            </a:pPr>
            <a:r>
              <a:rPr lang="en-GB" sz="2600" b="1" i="1" dirty="0">
                <a:latin typeface="Century Gothic" panose="020B0502020202020204" pitchFamily="34" charset="0"/>
              </a:rPr>
              <a:t>Component 2 Assessment (Y11) – September - December</a:t>
            </a:r>
          </a:p>
          <a:p>
            <a:pPr marL="0" indent="0" algn="ctr">
              <a:buNone/>
            </a:pPr>
            <a:endParaRPr lang="en-GB" sz="2600" b="1" i="1" dirty="0">
              <a:latin typeface="Century Gothic" panose="020B0502020202020204" pitchFamily="34" charset="0"/>
            </a:endParaRPr>
          </a:p>
          <a:p>
            <a:pPr marL="0" indent="0" algn="ctr">
              <a:buNone/>
            </a:pPr>
            <a:r>
              <a:rPr lang="en-GB" sz="2600" b="1" i="1" dirty="0">
                <a:latin typeface="Century Gothic" panose="020B0502020202020204" pitchFamily="34" charset="0"/>
              </a:rPr>
              <a:t>A Mock Exam (Y11) will take place in February</a:t>
            </a:r>
          </a:p>
          <a:p>
            <a:pPr marL="0" indent="0" algn="ctr">
              <a:buNone/>
            </a:pPr>
            <a:endParaRPr lang="en-GB" sz="2600" i="1" dirty="0">
              <a:solidFill>
                <a:schemeClr val="accent5">
                  <a:lumMod val="75000"/>
                </a:schemeClr>
              </a:solidFill>
              <a:latin typeface="Century Gothic" panose="020B0502020202020204" pitchFamily="34" charset="0"/>
            </a:endParaRPr>
          </a:p>
          <a:p>
            <a:pPr marL="0" indent="0" algn="ctr">
              <a:buNone/>
            </a:pPr>
            <a:r>
              <a:rPr lang="en-GB" sz="2600" b="1" i="1" dirty="0">
                <a:latin typeface="Century Gothic" panose="020B0502020202020204" pitchFamily="34" charset="0"/>
              </a:rPr>
              <a:t>The Component 3 Exam (Y11) will take place at the beginning of May</a:t>
            </a:r>
          </a:p>
        </p:txBody>
      </p:sp>
    </p:spTree>
    <p:extLst>
      <p:ext uri="{BB962C8B-B14F-4D97-AF65-F5344CB8AC3E}">
        <p14:creationId xmlns:p14="http://schemas.microsoft.com/office/powerpoint/2010/main" val="301070715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A Visual Overview</a:t>
            </a:r>
          </a:p>
        </p:txBody>
      </p:sp>
      <p:pic>
        <p:nvPicPr>
          <p:cNvPr id="8" name="Picture 7">
            <a:extLst>
              <a:ext uri="{FF2B5EF4-FFF2-40B4-BE49-F238E27FC236}">
                <a16:creationId xmlns:a16="http://schemas.microsoft.com/office/drawing/2014/main" id="{C3120715-1B14-43E6-9040-9B40BB067FFB}"/>
              </a:ext>
            </a:extLst>
          </p:cNvPr>
          <p:cNvPicPr/>
          <p:nvPr/>
        </p:nvPicPr>
        <p:blipFill rotWithShape="1">
          <a:blip r:embed="rId3"/>
          <a:srcRect l="21720" t="21914" r="22824" b="9888"/>
          <a:stretch/>
        </p:blipFill>
        <p:spPr bwMode="auto">
          <a:xfrm>
            <a:off x="813725" y="1459984"/>
            <a:ext cx="7362190" cy="5090160"/>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CDBD9160-5CF1-CCDA-3917-C29372CCCAF6}"/>
              </a:ext>
            </a:extLst>
          </p:cNvPr>
          <p:cNvSpPr txBox="1"/>
          <p:nvPr/>
        </p:nvSpPr>
        <p:spPr>
          <a:xfrm>
            <a:off x="3131840" y="2813464"/>
            <a:ext cx="1008112" cy="276999"/>
          </a:xfrm>
          <a:prstGeom prst="rect">
            <a:avLst/>
          </a:prstGeom>
          <a:solidFill>
            <a:schemeClr val="accent6">
              <a:lumMod val="60000"/>
              <a:lumOff val="40000"/>
            </a:schemeClr>
          </a:solidFill>
        </p:spPr>
        <p:txBody>
          <a:bodyPr wrap="square" rtlCol="0">
            <a:spAutoFit/>
          </a:bodyPr>
          <a:lstStyle/>
          <a:p>
            <a:r>
              <a:rPr lang="en-GB" sz="1200" dirty="0"/>
              <a:t>Sept - May</a:t>
            </a:r>
          </a:p>
        </p:txBody>
      </p:sp>
      <p:sp>
        <p:nvSpPr>
          <p:cNvPr id="4" name="TextBox 3">
            <a:extLst>
              <a:ext uri="{FF2B5EF4-FFF2-40B4-BE49-F238E27FC236}">
                <a16:creationId xmlns:a16="http://schemas.microsoft.com/office/drawing/2014/main" id="{93E0841A-D057-4576-DA92-BBF0EFA32EC9}"/>
              </a:ext>
            </a:extLst>
          </p:cNvPr>
          <p:cNvSpPr txBox="1"/>
          <p:nvPr/>
        </p:nvSpPr>
        <p:spPr>
          <a:xfrm>
            <a:off x="3126025" y="4443943"/>
            <a:ext cx="1008112" cy="276999"/>
          </a:xfrm>
          <a:prstGeom prst="rect">
            <a:avLst/>
          </a:prstGeom>
          <a:solidFill>
            <a:schemeClr val="accent6">
              <a:lumMod val="60000"/>
              <a:lumOff val="40000"/>
            </a:schemeClr>
          </a:solidFill>
        </p:spPr>
        <p:txBody>
          <a:bodyPr wrap="square" rtlCol="0">
            <a:spAutoFit/>
          </a:bodyPr>
          <a:lstStyle/>
          <a:p>
            <a:r>
              <a:rPr lang="en-GB" sz="1200" dirty="0"/>
              <a:t>May - July</a:t>
            </a:r>
          </a:p>
        </p:txBody>
      </p:sp>
    </p:spTree>
    <p:extLst>
      <p:ext uri="{BB962C8B-B14F-4D97-AF65-F5344CB8AC3E}">
        <p14:creationId xmlns:p14="http://schemas.microsoft.com/office/powerpoint/2010/main" val="104986264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7542FC0-F4BC-4025-91AC-53C8EB508097}"/>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4" name="TextBox 3">
            <a:extLst>
              <a:ext uri="{FF2B5EF4-FFF2-40B4-BE49-F238E27FC236}">
                <a16:creationId xmlns:a16="http://schemas.microsoft.com/office/drawing/2014/main" id="{44A4406E-FD6F-4D6B-9448-08D68F206B5A}"/>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2" name="Title 1"/>
          <p:cNvSpPr>
            <a:spLocks noGrp="1"/>
          </p:cNvSpPr>
          <p:nvPr>
            <p:ph type="title"/>
          </p:nvPr>
        </p:nvSpPr>
        <p:spPr>
          <a:xfrm>
            <a:off x="457200" y="406599"/>
            <a:ext cx="8075240" cy="975642"/>
          </a:xfr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algn="r"/>
            <a:r>
              <a:rPr lang="en-GB" sz="5000" b="1" dirty="0">
                <a:solidFill>
                  <a:schemeClr val="accent6">
                    <a:lumMod val="50000"/>
                  </a:schemeClr>
                </a:solidFill>
                <a:latin typeface="Century Gothic" panose="020B0502020202020204" pitchFamily="34" charset="0"/>
              </a:rPr>
              <a:t>  </a:t>
            </a:r>
            <a:r>
              <a:rPr lang="en-GB" sz="5000" b="1" dirty="0">
                <a:solidFill>
                  <a:schemeClr val="accent5">
                    <a:lumMod val="75000"/>
                  </a:schemeClr>
                </a:solidFill>
                <a:latin typeface="Century Gothic" panose="020B0502020202020204" pitchFamily="34" charset="0"/>
              </a:rPr>
              <a:t>Qualification Content</a:t>
            </a:r>
          </a:p>
        </p:txBody>
      </p:sp>
      <p:sp>
        <p:nvSpPr>
          <p:cNvPr id="3" name="Content Placeholder 2"/>
          <p:cNvSpPr>
            <a:spLocks noGrp="1"/>
          </p:cNvSpPr>
          <p:nvPr>
            <p:ph idx="1"/>
          </p:nvPr>
        </p:nvSpPr>
        <p:spPr>
          <a:xfrm>
            <a:off x="457200" y="1681843"/>
            <a:ext cx="8196943" cy="4565104"/>
          </a:xfrm>
          <a:solidFill>
            <a:schemeClr val="accent1">
              <a:lumMod val="20000"/>
              <a:lumOff val="80000"/>
            </a:schemeClr>
          </a:solidFill>
          <a:ln w="28575">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marL="0" indent="0">
              <a:lnSpc>
                <a:spcPct val="100000"/>
              </a:lnSpc>
              <a:buNone/>
            </a:pPr>
            <a:r>
              <a:rPr lang="en-GB" sz="2400" dirty="0">
                <a:solidFill>
                  <a:schemeClr val="accent5">
                    <a:lumMod val="75000"/>
                  </a:schemeClr>
                </a:solidFill>
                <a:latin typeface="Century Gothic" panose="020B0502020202020204" pitchFamily="34" charset="0"/>
              </a:rPr>
              <a:t>The </a:t>
            </a:r>
            <a:r>
              <a:rPr lang="en-GB" sz="2400" b="1" dirty="0">
                <a:solidFill>
                  <a:schemeClr val="accent5">
                    <a:lumMod val="75000"/>
                  </a:schemeClr>
                </a:solidFill>
                <a:latin typeface="Century Gothic" panose="020B0502020202020204" pitchFamily="34" charset="0"/>
              </a:rPr>
              <a:t>BTEC Level 1/2 Tech Award </a:t>
            </a:r>
            <a:r>
              <a:rPr lang="en-GB" sz="2400" dirty="0">
                <a:solidFill>
                  <a:schemeClr val="accent5">
                    <a:lumMod val="75000"/>
                  </a:schemeClr>
                </a:solidFill>
                <a:latin typeface="Century Gothic" panose="020B0502020202020204" pitchFamily="34" charset="0"/>
              </a:rPr>
              <a:t>is equivalent to a GCSE over a two year qualification.</a:t>
            </a:r>
          </a:p>
          <a:p>
            <a:pPr marL="0" indent="0">
              <a:lnSpc>
                <a:spcPct val="100000"/>
              </a:lnSpc>
              <a:buNone/>
            </a:pPr>
            <a:r>
              <a:rPr lang="en-GB" sz="2400" dirty="0">
                <a:solidFill>
                  <a:schemeClr val="accent5">
                    <a:lumMod val="75000"/>
                  </a:schemeClr>
                </a:solidFill>
                <a:latin typeface="Century Gothic" panose="020B0502020202020204" pitchFamily="34" charset="0"/>
              </a:rPr>
              <a:t>Students will have the opportunity to learn about both </a:t>
            </a:r>
            <a:r>
              <a:rPr lang="en-GB" sz="2400" b="1" i="1" dirty="0">
                <a:solidFill>
                  <a:schemeClr val="accent5">
                    <a:lumMod val="75000"/>
                  </a:schemeClr>
                </a:solidFill>
                <a:latin typeface="Century Gothic" panose="020B0502020202020204" pitchFamily="34" charset="0"/>
              </a:rPr>
              <a:t>health care </a:t>
            </a:r>
            <a:r>
              <a:rPr lang="en-GB" sz="2400" dirty="0">
                <a:solidFill>
                  <a:schemeClr val="accent5">
                    <a:lumMod val="75000"/>
                  </a:schemeClr>
                </a:solidFill>
                <a:latin typeface="Century Gothic" panose="020B0502020202020204" pitchFamily="34" charset="0"/>
              </a:rPr>
              <a:t>and </a:t>
            </a:r>
            <a:r>
              <a:rPr lang="en-GB" sz="2400" b="1" i="1" dirty="0">
                <a:solidFill>
                  <a:schemeClr val="accent5">
                    <a:lumMod val="75000"/>
                  </a:schemeClr>
                </a:solidFill>
                <a:latin typeface="Century Gothic" panose="020B0502020202020204" pitchFamily="34" charset="0"/>
              </a:rPr>
              <a:t>social care </a:t>
            </a:r>
            <a:r>
              <a:rPr lang="en-GB" sz="2400" dirty="0">
                <a:solidFill>
                  <a:schemeClr val="accent5">
                    <a:lumMod val="75000"/>
                  </a:schemeClr>
                </a:solidFill>
                <a:latin typeface="Century Gothic" panose="020B0502020202020204" pitchFamily="34" charset="0"/>
              </a:rPr>
              <a:t>services, jobs and the behaviours professionals should use, when dealing with people.</a:t>
            </a:r>
          </a:p>
          <a:p>
            <a:pPr marL="0" indent="0">
              <a:lnSpc>
                <a:spcPct val="100000"/>
              </a:lnSpc>
              <a:buNone/>
            </a:pPr>
            <a:endParaRPr lang="en-GB" sz="2400" dirty="0">
              <a:solidFill>
                <a:schemeClr val="accent5">
                  <a:lumMod val="75000"/>
                </a:schemeClr>
              </a:solidFill>
              <a:latin typeface="Century Gothic" panose="020B0502020202020204" pitchFamily="34" charset="0"/>
            </a:endParaRPr>
          </a:p>
        </p:txBody>
      </p:sp>
      <p:pic>
        <p:nvPicPr>
          <p:cNvPr id="6" name="Picture 5">
            <a:extLst>
              <a:ext uri="{FF2B5EF4-FFF2-40B4-BE49-F238E27FC236}">
                <a16:creationId xmlns:a16="http://schemas.microsoft.com/office/drawing/2014/main" id="{75EAE841-7EF2-4A2A-B698-6F556387ED4A}"/>
              </a:ext>
            </a:extLst>
          </p:cNvPr>
          <p:cNvPicPr>
            <a:picLocks noChangeAspect="1"/>
          </p:cNvPicPr>
          <p:nvPr/>
        </p:nvPicPr>
        <p:blipFill>
          <a:blip r:embed="rId3"/>
          <a:stretch>
            <a:fillRect/>
          </a:stretch>
        </p:blipFill>
        <p:spPr>
          <a:xfrm>
            <a:off x="578294" y="591986"/>
            <a:ext cx="1071047" cy="58681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0664" y="3789040"/>
            <a:ext cx="2808312" cy="2270052"/>
          </a:xfrm>
          <a:prstGeom prst="rect">
            <a:avLst/>
          </a:prstGeom>
          <a:ln>
            <a:noFill/>
          </a:ln>
          <a:effectLst>
            <a:softEdge rad="112500"/>
          </a:effectLst>
        </p:spPr>
      </p:pic>
    </p:spTree>
    <p:extLst>
      <p:ext uri="{BB962C8B-B14F-4D97-AF65-F5344CB8AC3E}">
        <p14:creationId xmlns:p14="http://schemas.microsoft.com/office/powerpoint/2010/main" val="2070549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7542FC0-F4BC-4025-91AC-53C8EB508097}"/>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4" name="TextBox 3">
            <a:extLst>
              <a:ext uri="{FF2B5EF4-FFF2-40B4-BE49-F238E27FC236}">
                <a16:creationId xmlns:a16="http://schemas.microsoft.com/office/drawing/2014/main" id="{44A4406E-FD6F-4D6B-9448-08D68F206B5A}"/>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2" name="Title 1"/>
          <p:cNvSpPr>
            <a:spLocks noGrp="1"/>
          </p:cNvSpPr>
          <p:nvPr>
            <p:ph type="title"/>
          </p:nvPr>
        </p:nvSpPr>
        <p:spPr>
          <a:xfrm>
            <a:off x="457200" y="406599"/>
            <a:ext cx="8075240" cy="975642"/>
          </a:xfr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algn="ctr"/>
            <a:r>
              <a:rPr lang="en-GB" sz="5000" b="1" dirty="0">
                <a:solidFill>
                  <a:schemeClr val="accent6">
                    <a:lumMod val="50000"/>
                  </a:schemeClr>
                </a:solidFill>
                <a:latin typeface="Century Gothic" panose="020B0502020202020204" pitchFamily="34" charset="0"/>
              </a:rPr>
              <a:t>  </a:t>
            </a:r>
            <a:r>
              <a:rPr lang="en-GB" sz="5000" b="1" dirty="0">
                <a:solidFill>
                  <a:schemeClr val="accent5">
                    <a:lumMod val="75000"/>
                  </a:schemeClr>
                </a:solidFill>
                <a:latin typeface="Century Gothic" panose="020B0502020202020204" pitchFamily="34" charset="0"/>
              </a:rPr>
              <a:t>Teaching hours</a:t>
            </a:r>
          </a:p>
        </p:txBody>
      </p:sp>
      <p:sp>
        <p:nvSpPr>
          <p:cNvPr id="3" name="Content Placeholder 2"/>
          <p:cNvSpPr>
            <a:spLocks noGrp="1"/>
          </p:cNvSpPr>
          <p:nvPr>
            <p:ph idx="1"/>
          </p:nvPr>
        </p:nvSpPr>
        <p:spPr>
          <a:xfrm>
            <a:off x="457200" y="3609075"/>
            <a:ext cx="8196943" cy="2656939"/>
          </a:xfrm>
          <a:solidFill>
            <a:schemeClr val="accent1">
              <a:lumMod val="20000"/>
              <a:lumOff val="80000"/>
            </a:schemeClr>
          </a:solidFill>
          <a:ln w="28575">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a:lnSpc>
                <a:spcPct val="100000"/>
              </a:lnSpc>
            </a:pPr>
            <a:r>
              <a:rPr lang="en-GB" sz="2400" dirty="0">
                <a:solidFill>
                  <a:schemeClr val="accent5">
                    <a:lumMod val="75000"/>
                  </a:schemeClr>
                </a:solidFill>
                <a:latin typeface="Century Gothic" panose="020B0502020202020204" pitchFamily="34" charset="0"/>
              </a:rPr>
              <a:t>Students will be taught three different units, called ‘Components’ in Years 10 and 11, but this is planned and organised.</a:t>
            </a:r>
          </a:p>
          <a:p>
            <a:pPr>
              <a:lnSpc>
                <a:spcPct val="100000"/>
              </a:lnSpc>
            </a:pPr>
            <a:r>
              <a:rPr lang="en-GB" sz="2400" dirty="0">
                <a:solidFill>
                  <a:schemeClr val="accent5">
                    <a:lumMod val="75000"/>
                  </a:schemeClr>
                </a:solidFill>
                <a:latin typeface="Century Gothic" panose="020B0502020202020204" pitchFamily="34" charset="0"/>
              </a:rPr>
              <a:t>They will have 2 hours a week of teacher contact time in lesson with Mrs Chadwick and students will also be expected to complete homework, weekly.</a:t>
            </a:r>
          </a:p>
        </p:txBody>
      </p:sp>
      <p:pic>
        <p:nvPicPr>
          <p:cNvPr id="6" name="Picture 5">
            <a:extLst>
              <a:ext uri="{FF2B5EF4-FFF2-40B4-BE49-F238E27FC236}">
                <a16:creationId xmlns:a16="http://schemas.microsoft.com/office/drawing/2014/main" id="{75EAE841-7EF2-4A2A-B698-6F556387ED4A}"/>
              </a:ext>
            </a:extLst>
          </p:cNvPr>
          <p:cNvPicPr>
            <a:picLocks noChangeAspect="1"/>
          </p:cNvPicPr>
          <p:nvPr/>
        </p:nvPicPr>
        <p:blipFill>
          <a:blip r:embed="rId3"/>
          <a:stretch>
            <a:fillRect/>
          </a:stretch>
        </p:blipFill>
        <p:spPr>
          <a:xfrm>
            <a:off x="578294" y="591986"/>
            <a:ext cx="1071047" cy="586819"/>
          </a:xfrm>
          <a:prstGeom prst="rect">
            <a:avLst/>
          </a:prstGeom>
        </p:spPr>
      </p:pic>
      <p:pic>
        <p:nvPicPr>
          <p:cNvPr id="8" name="Picture 7">
            <a:extLst>
              <a:ext uri="{FF2B5EF4-FFF2-40B4-BE49-F238E27FC236}">
                <a16:creationId xmlns:a16="http://schemas.microsoft.com/office/drawing/2014/main" id="{7C2D7F82-17B8-4F02-AC18-A5EC396D0AB4}"/>
              </a:ext>
            </a:extLst>
          </p:cNvPr>
          <p:cNvPicPr>
            <a:picLocks noChangeAspect="1"/>
          </p:cNvPicPr>
          <p:nvPr/>
        </p:nvPicPr>
        <p:blipFill>
          <a:blip r:embed="rId4"/>
          <a:stretch>
            <a:fillRect/>
          </a:stretch>
        </p:blipFill>
        <p:spPr>
          <a:xfrm>
            <a:off x="1649341" y="1732733"/>
            <a:ext cx="1638000" cy="1632086"/>
          </a:xfrm>
          <a:prstGeom prst="rect">
            <a:avLst/>
          </a:prstGeom>
          <a:effectLst>
            <a:outerShdw blurRad="50800" dist="38100" dir="2700000" algn="tl" rotWithShape="0">
              <a:prstClr val="black">
                <a:alpha val="40000"/>
              </a:prstClr>
            </a:outerShdw>
          </a:effectLst>
        </p:spPr>
      </p:pic>
      <p:pic>
        <p:nvPicPr>
          <p:cNvPr id="9" name="Picture 8">
            <a:extLst>
              <a:ext uri="{FF2B5EF4-FFF2-40B4-BE49-F238E27FC236}">
                <a16:creationId xmlns:a16="http://schemas.microsoft.com/office/drawing/2014/main" id="{66AC1B3F-205D-478B-B151-F4C3736A4ECA}"/>
              </a:ext>
            </a:extLst>
          </p:cNvPr>
          <p:cNvPicPr>
            <a:picLocks noChangeAspect="1"/>
          </p:cNvPicPr>
          <p:nvPr/>
        </p:nvPicPr>
        <p:blipFill>
          <a:blip r:embed="rId5"/>
          <a:stretch>
            <a:fillRect/>
          </a:stretch>
        </p:blipFill>
        <p:spPr>
          <a:xfrm>
            <a:off x="5288912" y="1718477"/>
            <a:ext cx="1638000" cy="161349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55720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68963C-1D2F-4E03-8901-791A53D0ED39}"/>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4" name="TextBox 3">
            <a:extLst>
              <a:ext uri="{FF2B5EF4-FFF2-40B4-BE49-F238E27FC236}">
                <a16:creationId xmlns:a16="http://schemas.microsoft.com/office/drawing/2014/main" id="{44A4406E-FD6F-4D6B-9448-08D68F206B5A}"/>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3" name="Content Placeholder 2"/>
          <p:cNvSpPr>
            <a:spLocks noGrp="1"/>
          </p:cNvSpPr>
          <p:nvPr>
            <p:ph idx="1"/>
          </p:nvPr>
        </p:nvSpPr>
        <p:spPr>
          <a:xfrm>
            <a:off x="457200" y="1681843"/>
            <a:ext cx="8196943" cy="4769558"/>
          </a:xfr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a:normAutofit lnSpcReduction="10000"/>
          </a:bodyPr>
          <a:lstStyle/>
          <a:p>
            <a:pPr marL="0" indent="0">
              <a:lnSpc>
                <a:spcPct val="100000"/>
              </a:lnSpc>
              <a:buNone/>
            </a:pPr>
            <a:r>
              <a:rPr lang="en-GB" sz="2400" dirty="0">
                <a:solidFill>
                  <a:schemeClr val="accent5">
                    <a:lumMod val="75000"/>
                  </a:schemeClr>
                </a:solidFill>
                <a:latin typeface="Century Gothic" panose="020B0502020202020204" pitchFamily="34" charset="0"/>
              </a:rPr>
              <a:t>There are </a:t>
            </a:r>
            <a:r>
              <a:rPr lang="en-GB" sz="2400" b="1" dirty="0">
                <a:solidFill>
                  <a:schemeClr val="accent5">
                    <a:lumMod val="75000"/>
                  </a:schemeClr>
                </a:solidFill>
                <a:latin typeface="Century Gothic" panose="020B0502020202020204" pitchFamily="34" charset="0"/>
              </a:rPr>
              <a:t>THREE units </a:t>
            </a:r>
            <a:r>
              <a:rPr lang="en-GB" sz="2400" dirty="0">
                <a:solidFill>
                  <a:schemeClr val="accent5">
                    <a:lumMod val="75000"/>
                  </a:schemeClr>
                </a:solidFill>
                <a:latin typeface="Century Gothic" panose="020B0502020202020204" pitchFamily="34" charset="0"/>
              </a:rPr>
              <a:t>that students will be covering, two coursework units in Year 10/11 and one exam in Year 11</a:t>
            </a:r>
          </a:p>
          <a:p>
            <a:pPr marL="0" indent="0">
              <a:lnSpc>
                <a:spcPct val="100000"/>
              </a:lnSpc>
              <a:buNone/>
            </a:pPr>
            <a:r>
              <a:rPr lang="en-GB" sz="2400" dirty="0">
                <a:solidFill>
                  <a:schemeClr val="accent5">
                    <a:lumMod val="75000"/>
                  </a:schemeClr>
                </a:solidFill>
                <a:latin typeface="Century Gothic" panose="020B0502020202020204" pitchFamily="34" charset="0"/>
              </a:rPr>
              <a:t>These are;</a:t>
            </a:r>
          </a:p>
          <a:p>
            <a:pPr marL="620713" indent="-261938">
              <a:lnSpc>
                <a:spcPct val="100000"/>
              </a:lnSpc>
            </a:pPr>
            <a:r>
              <a:rPr lang="en-GB" sz="2400" b="1" dirty="0">
                <a:solidFill>
                  <a:schemeClr val="accent5">
                    <a:lumMod val="75000"/>
                  </a:schemeClr>
                </a:solidFill>
                <a:latin typeface="Century Gothic" panose="020B0502020202020204" pitchFamily="34" charset="0"/>
              </a:rPr>
              <a:t>Component 1 </a:t>
            </a:r>
            <a:r>
              <a:rPr lang="en-GB" sz="2400" dirty="0">
                <a:solidFill>
                  <a:schemeClr val="accent5">
                    <a:lumMod val="75000"/>
                  </a:schemeClr>
                </a:solidFill>
                <a:latin typeface="Century Gothic" panose="020B0502020202020204" pitchFamily="34" charset="0"/>
              </a:rPr>
              <a:t>– Human Lifespan Development                 (coursework)</a:t>
            </a:r>
          </a:p>
          <a:p>
            <a:pPr marL="358775" indent="0">
              <a:lnSpc>
                <a:spcPct val="100000"/>
              </a:lnSpc>
              <a:buNone/>
            </a:pPr>
            <a:endParaRPr lang="en-GB" sz="1500" dirty="0">
              <a:solidFill>
                <a:schemeClr val="accent5">
                  <a:lumMod val="75000"/>
                </a:schemeClr>
              </a:solidFill>
              <a:latin typeface="Century Gothic" panose="020B0502020202020204" pitchFamily="34" charset="0"/>
            </a:endParaRPr>
          </a:p>
          <a:p>
            <a:pPr marL="620713" indent="-261938">
              <a:lnSpc>
                <a:spcPct val="100000"/>
              </a:lnSpc>
            </a:pPr>
            <a:r>
              <a:rPr lang="en-GB" sz="2400" b="1" dirty="0">
                <a:solidFill>
                  <a:schemeClr val="accent5">
                    <a:lumMod val="75000"/>
                  </a:schemeClr>
                </a:solidFill>
                <a:latin typeface="Century Gothic" panose="020B0502020202020204" pitchFamily="34" charset="0"/>
              </a:rPr>
              <a:t>Component 2 </a:t>
            </a:r>
            <a:r>
              <a:rPr lang="en-GB" sz="2400" dirty="0">
                <a:solidFill>
                  <a:schemeClr val="accent5">
                    <a:lumMod val="75000"/>
                  </a:schemeClr>
                </a:solidFill>
                <a:latin typeface="Century Gothic" panose="020B0502020202020204" pitchFamily="34" charset="0"/>
              </a:rPr>
              <a:t>– Service and Values in HSC       (coursework)</a:t>
            </a:r>
          </a:p>
          <a:p>
            <a:pPr marL="358775" indent="0">
              <a:lnSpc>
                <a:spcPct val="100000"/>
              </a:lnSpc>
              <a:buNone/>
            </a:pPr>
            <a:endParaRPr lang="en-GB" sz="1500" dirty="0">
              <a:solidFill>
                <a:schemeClr val="accent5">
                  <a:lumMod val="75000"/>
                </a:schemeClr>
              </a:solidFill>
              <a:latin typeface="Century Gothic" panose="020B0502020202020204" pitchFamily="34" charset="0"/>
            </a:endParaRPr>
          </a:p>
          <a:p>
            <a:pPr marL="620713" indent="-261938">
              <a:lnSpc>
                <a:spcPct val="100000"/>
              </a:lnSpc>
            </a:pPr>
            <a:r>
              <a:rPr lang="en-GB" sz="2400" b="1" dirty="0">
                <a:solidFill>
                  <a:schemeClr val="accent5">
                    <a:lumMod val="75000"/>
                  </a:schemeClr>
                </a:solidFill>
                <a:latin typeface="Century Gothic" panose="020B0502020202020204" pitchFamily="34" charset="0"/>
              </a:rPr>
              <a:t>Component 3 </a:t>
            </a:r>
            <a:r>
              <a:rPr lang="en-GB" sz="2400" dirty="0">
                <a:solidFill>
                  <a:schemeClr val="accent5">
                    <a:lumMod val="75000"/>
                  </a:schemeClr>
                </a:solidFill>
                <a:latin typeface="Century Gothic" panose="020B0502020202020204" pitchFamily="34" charset="0"/>
              </a:rPr>
              <a:t>– Health and Well-being                  (Exam)</a:t>
            </a:r>
          </a:p>
        </p:txBody>
      </p:sp>
      <p:sp>
        <p:nvSpPr>
          <p:cNvPr id="10" name="Title 1">
            <a:extLst>
              <a:ext uri="{FF2B5EF4-FFF2-40B4-BE49-F238E27FC236}">
                <a16:creationId xmlns:a16="http://schemas.microsoft.com/office/drawing/2014/main" id="{CAD13DD4-1C6A-4C0F-9652-081DF8D04944}"/>
              </a:ext>
            </a:extLst>
          </p:cNvPr>
          <p:cNvSpPr>
            <a:spLocks noGrp="1"/>
          </p:cNvSpPr>
          <p:nvPr>
            <p:ph type="title"/>
          </p:nvPr>
        </p:nvSpPr>
        <p:spPr>
          <a:xfrm>
            <a:off x="457200" y="406599"/>
            <a:ext cx="8075240" cy="975642"/>
          </a:xfr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algn="r"/>
            <a:r>
              <a:rPr lang="en-GB" sz="5000" b="1" dirty="0">
                <a:solidFill>
                  <a:schemeClr val="accent6">
                    <a:lumMod val="50000"/>
                  </a:schemeClr>
                </a:solidFill>
                <a:latin typeface="Century Gothic" panose="020B0502020202020204" pitchFamily="34" charset="0"/>
              </a:rPr>
              <a:t>  </a:t>
            </a:r>
            <a:r>
              <a:rPr lang="en-GB" sz="5000" b="1" dirty="0">
                <a:solidFill>
                  <a:schemeClr val="accent5">
                    <a:lumMod val="75000"/>
                  </a:schemeClr>
                </a:solidFill>
                <a:latin typeface="Century Gothic" panose="020B0502020202020204" pitchFamily="34" charset="0"/>
              </a:rPr>
              <a:t>Qualification Structure</a:t>
            </a:r>
          </a:p>
        </p:txBody>
      </p:sp>
      <p:pic>
        <p:nvPicPr>
          <p:cNvPr id="11" name="Picture 10">
            <a:extLst>
              <a:ext uri="{FF2B5EF4-FFF2-40B4-BE49-F238E27FC236}">
                <a16:creationId xmlns:a16="http://schemas.microsoft.com/office/drawing/2014/main" id="{1833E32F-712F-4ED9-B972-3D43395DEA1E}"/>
              </a:ext>
            </a:extLst>
          </p:cNvPr>
          <p:cNvPicPr>
            <a:picLocks noChangeAspect="1"/>
          </p:cNvPicPr>
          <p:nvPr/>
        </p:nvPicPr>
        <p:blipFill>
          <a:blip r:embed="rId3"/>
          <a:stretch>
            <a:fillRect/>
          </a:stretch>
        </p:blipFill>
        <p:spPr>
          <a:xfrm>
            <a:off x="578294" y="591986"/>
            <a:ext cx="1071047" cy="586819"/>
          </a:xfrm>
          <a:prstGeom prst="rect">
            <a:avLst/>
          </a:prstGeom>
        </p:spPr>
      </p:pic>
    </p:spTree>
    <p:extLst>
      <p:ext uri="{BB962C8B-B14F-4D97-AF65-F5344CB8AC3E}">
        <p14:creationId xmlns:p14="http://schemas.microsoft.com/office/powerpoint/2010/main" val="1424623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55E130-A2C0-41C0-9731-1052F288A350}"/>
              </a:ext>
            </a:extLst>
          </p:cNvPr>
          <p:cNvSpPr txBox="1">
            <a:spLocks/>
          </p:cNvSpPr>
          <p:nvPr/>
        </p:nvSpPr>
        <p:spPr>
          <a:xfrm>
            <a:off x="477788" y="548680"/>
            <a:ext cx="8075240" cy="934169"/>
          </a:xfrm>
          <a:prstGeom prst="rect">
            <a:avLst/>
          </a:prstGeo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Your Qualification Grade</a:t>
            </a:r>
          </a:p>
        </p:txBody>
      </p:sp>
      <p:sp>
        <p:nvSpPr>
          <p:cNvPr id="2" name="Left Brace 1"/>
          <p:cNvSpPr/>
          <p:nvPr/>
        </p:nvSpPr>
        <p:spPr>
          <a:xfrm rot="16200000">
            <a:off x="4258258" y="-2161914"/>
            <a:ext cx="576064" cy="8013476"/>
          </a:xfrm>
          <a:prstGeom prst="leftBrace">
            <a:avLst>
              <a:gd name="adj1" fmla="val 17574"/>
              <a:gd name="adj2" fmla="val 49879"/>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Rounded Rectangle 2"/>
          <p:cNvSpPr/>
          <p:nvPr/>
        </p:nvSpPr>
        <p:spPr>
          <a:xfrm>
            <a:off x="611560"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1</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30%</a:t>
            </a:r>
          </a:p>
        </p:txBody>
      </p:sp>
      <p:sp>
        <p:nvSpPr>
          <p:cNvPr id="16" name="Rounded Rectangle 15"/>
          <p:cNvSpPr/>
          <p:nvPr/>
        </p:nvSpPr>
        <p:spPr>
          <a:xfrm>
            <a:off x="3399284"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2</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30%</a:t>
            </a:r>
          </a:p>
        </p:txBody>
      </p:sp>
      <p:sp>
        <p:nvSpPr>
          <p:cNvPr id="17" name="Rounded Rectangle 16"/>
          <p:cNvSpPr/>
          <p:nvPr/>
        </p:nvSpPr>
        <p:spPr>
          <a:xfrm>
            <a:off x="6175996"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3</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40%</a:t>
            </a:r>
          </a:p>
        </p:txBody>
      </p:sp>
      <p:grpSp>
        <p:nvGrpSpPr>
          <p:cNvPr id="6" name="Group 5"/>
          <p:cNvGrpSpPr/>
          <p:nvPr/>
        </p:nvGrpSpPr>
        <p:grpSpPr>
          <a:xfrm>
            <a:off x="611560" y="4365104"/>
            <a:ext cx="5112568" cy="1512168"/>
            <a:chOff x="611560" y="4365104"/>
            <a:chExt cx="5019972" cy="1512168"/>
          </a:xfrm>
        </p:grpSpPr>
        <p:sp>
          <p:nvSpPr>
            <p:cNvPr id="4" name="Rounded Rectangle 3"/>
            <p:cNvSpPr/>
            <p:nvPr/>
          </p:nvSpPr>
          <p:spPr>
            <a:xfrm>
              <a:off x="611560" y="5085184"/>
              <a:ext cx="501997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latin typeface="Century Gothic" panose="020B0502020202020204" pitchFamily="34" charset="0"/>
                </a:rPr>
                <a:t>Year 1</a:t>
              </a:r>
            </a:p>
          </p:txBody>
        </p:sp>
        <p:sp>
          <p:nvSpPr>
            <p:cNvPr id="5" name="Up Arrow 4"/>
            <p:cNvSpPr/>
            <p:nvPr/>
          </p:nvSpPr>
          <p:spPr>
            <a:xfrm>
              <a:off x="1331640" y="4365104"/>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8" name="Up Arrow 17"/>
            <p:cNvSpPr/>
            <p:nvPr/>
          </p:nvSpPr>
          <p:spPr>
            <a:xfrm>
              <a:off x="4047356" y="4383195"/>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grpSp>
        <p:nvGrpSpPr>
          <p:cNvPr id="7" name="Group 6"/>
          <p:cNvGrpSpPr/>
          <p:nvPr/>
        </p:nvGrpSpPr>
        <p:grpSpPr>
          <a:xfrm>
            <a:off x="6084168" y="4384748"/>
            <a:ext cx="2292052" cy="1510615"/>
            <a:chOff x="6084168" y="4384748"/>
            <a:chExt cx="2292052" cy="1510615"/>
          </a:xfrm>
        </p:grpSpPr>
        <p:sp>
          <p:nvSpPr>
            <p:cNvPr id="19" name="Rounded Rectangle 18"/>
            <p:cNvSpPr/>
            <p:nvPr/>
          </p:nvSpPr>
          <p:spPr>
            <a:xfrm>
              <a:off x="6084168" y="5103275"/>
              <a:ext cx="229205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latin typeface="Century Gothic" panose="020B0502020202020204" pitchFamily="34" charset="0"/>
                </a:rPr>
                <a:t>Year 2</a:t>
              </a:r>
            </a:p>
          </p:txBody>
        </p:sp>
        <p:sp>
          <p:nvSpPr>
            <p:cNvPr id="20" name="Up Arrow 19"/>
            <p:cNvSpPr/>
            <p:nvPr/>
          </p:nvSpPr>
          <p:spPr>
            <a:xfrm>
              <a:off x="6815434" y="4384748"/>
              <a:ext cx="953371"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sp>
        <p:nvSpPr>
          <p:cNvPr id="22" name="TextBox 21">
            <a:extLst>
              <a:ext uri="{FF2B5EF4-FFF2-40B4-BE49-F238E27FC236}">
                <a16:creationId xmlns:a16="http://schemas.microsoft.com/office/drawing/2014/main" id="{897B0A4D-9A89-46B4-A183-CB003C35803E}"/>
              </a:ext>
            </a:extLst>
          </p:cNvPr>
          <p:cNvSpPr txBox="1"/>
          <p:nvPr/>
        </p:nvSpPr>
        <p:spPr>
          <a:xfrm>
            <a:off x="15416" y="158788"/>
            <a:ext cx="9144000" cy="6799822"/>
          </a:xfrm>
          <a:prstGeom prst="rect">
            <a:avLst/>
          </a:prstGeom>
          <a:noFill/>
          <a:ln w="57150">
            <a:solidFill>
              <a:srgbClr val="0070C0"/>
            </a:solidFill>
          </a:ln>
        </p:spPr>
        <p:txBody>
          <a:bodyPr wrap="square" rtlCol="0">
            <a:spAutoFit/>
          </a:bodyPr>
          <a:lstStyle/>
          <a:p>
            <a:endParaRPr lang="en-GB" dirty="0"/>
          </a:p>
        </p:txBody>
      </p:sp>
      <p:sp>
        <p:nvSpPr>
          <p:cNvPr id="23" name="TextBox 22">
            <a:extLst>
              <a:ext uri="{FF2B5EF4-FFF2-40B4-BE49-F238E27FC236}">
                <a16:creationId xmlns:a16="http://schemas.microsoft.com/office/drawing/2014/main" id="{06243DA6-482A-4678-BE12-C09FE37A069C}"/>
              </a:ext>
            </a:extLst>
          </p:cNvPr>
          <p:cNvSpPr txBox="1"/>
          <p:nvPr/>
        </p:nvSpPr>
        <p:spPr>
          <a:xfrm>
            <a:off x="158924" y="318339"/>
            <a:ext cx="8712968" cy="6480720"/>
          </a:xfrm>
          <a:prstGeom prst="rect">
            <a:avLst/>
          </a:prstGeom>
          <a:noFill/>
          <a:ln w="76200">
            <a:solidFill>
              <a:srgbClr val="00B0F0"/>
            </a:solidFill>
          </a:ln>
        </p:spPr>
        <p:txBody>
          <a:bodyPr wrap="square" rtlCol="0">
            <a:spAutoFit/>
          </a:bodyPr>
          <a:lstStyle/>
          <a:p>
            <a:endParaRPr lang="en-GB" dirty="0"/>
          </a:p>
        </p:txBody>
      </p:sp>
      <p:sp>
        <p:nvSpPr>
          <p:cNvPr id="10" name="Rectangle 9">
            <a:extLst>
              <a:ext uri="{FF2B5EF4-FFF2-40B4-BE49-F238E27FC236}">
                <a16:creationId xmlns:a16="http://schemas.microsoft.com/office/drawing/2014/main" id="{286EBBB2-663C-CD07-5173-16F52517EDDC}"/>
              </a:ext>
            </a:extLst>
          </p:cNvPr>
          <p:cNvSpPr/>
          <p:nvPr/>
        </p:nvSpPr>
        <p:spPr>
          <a:xfrm>
            <a:off x="1907042" y="5096507"/>
            <a:ext cx="2656048" cy="769441"/>
          </a:xfrm>
          <a:prstGeom prst="rect">
            <a:avLst/>
          </a:prstGeom>
          <a:solidFill>
            <a:schemeClr val="accent6"/>
          </a:solidFill>
        </p:spPr>
        <p:txBody>
          <a:bodyPr wrap="none" lIns="91440" tIns="45720" rIns="91440" bIns="45720">
            <a:spAutoFit/>
          </a:bodyPr>
          <a:lstStyle/>
          <a:p>
            <a:pPr algn="ctr"/>
            <a:r>
              <a:rPr lang="en-GB" sz="4400" dirty="0">
                <a:ln w="0"/>
                <a:effectLst>
                  <a:outerShdw blurRad="38100" dist="19050" dir="2700000" algn="tl" rotWithShape="0">
                    <a:schemeClr val="dk1">
                      <a:alpha val="40000"/>
                    </a:schemeClr>
                  </a:outerShdw>
                </a:effectLst>
              </a:rPr>
              <a:t>Year 10/11</a:t>
            </a:r>
            <a:endParaRPr lang="en-GB" sz="4400" b="0" cap="none" spc="0" dirty="0">
              <a:ln w="0"/>
              <a:solidFill>
                <a:schemeClr val="tx1"/>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66AB75C7-1FB0-E734-3406-3C9E242CDAC9}"/>
              </a:ext>
            </a:extLst>
          </p:cNvPr>
          <p:cNvSpPr/>
          <p:nvPr/>
        </p:nvSpPr>
        <p:spPr>
          <a:xfrm>
            <a:off x="6320372" y="5107831"/>
            <a:ext cx="1867371" cy="769441"/>
          </a:xfrm>
          <a:prstGeom prst="rect">
            <a:avLst/>
          </a:prstGeom>
          <a:solidFill>
            <a:schemeClr val="accent6"/>
          </a:solidFill>
        </p:spPr>
        <p:txBody>
          <a:bodyPr wrap="none" lIns="91440" tIns="45720" rIns="91440" bIns="45720">
            <a:spAutoFit/>
          </a:bodyPr>
          <a:lstStyle/>
          <a:p>
            <a:pPr algn="ctr"/>
            <a:r>
              <a:rPr lang="en-GB" sz="4400" dirty="0">
                <a:ln w="0"/>
                <a:effectLst>
                  <a:outerShdw blurRad="38100" dist="19050" dir="2700000" algn="tl" rotWithShape="0">
                    <a:schemeClr val="dk1">
                      <a:alpha val="40000"/>
                    </a:schemeClr>
                  </a:outerShdw>
                </a:effectLst>
              </a:rPr>
              <a:t>Year 11</a:t>
            </a:r>
            <a:endParaRPr lang="en-GB" sz="4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4817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A4DC758-9615-49D2-9EFC-F0CFCA1E184F}"/>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7" name="TextBox 6">
            <a:extLst>
              <a:ext uri="{FF2B5EF4-FFF2-40B4-BE49-F238E27FC236}">
                <a16:creationId xmlns:a16="http://schemas.microsoft.com/office/drawing/2014/main" id="{9EC33A83-68DC-4751-A9E8-73B110B85A3B}"/>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3" name="Content Placeholder 2"/>
          <p:cNvSpPr>
            <a:spLocks noGrp="1"/>
          </p:cNvSpPr>
          <p:nvPr>
            <p:ph idx="1"/>
          </p:nvPr>
        </p:nvSpPr>
        <p:spPr>
          <a:xfrm>
            <a:off x="477788" y="1772815"/>
            <a:ext cx="8075240" cy="4680521"/>
          </a:xfr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a:noAutofit/>
          </a:bodyPr>
          <a:lstStyle/>
          <a:p>
            <a:r>
              <a:rPr lang="en-GB" sz="2500" dirty="0">
                <a:solidFill>
                  <a:schemeClr val="accent5">
                    <a:lumMod val="75000"/>
                  </a:schemeClr>
                </a:solidFill>
                <a:latin typeface="Century Gothic" panose="020B0502020202020204" pitchFamily="34" charset="0"/>
              </a:rPr>
              <a:t>There are two </a:t>
            </a:r>
            <a:r>
              <a:rPr lang="en-GB" sz="2500" i="1" dirty="0">
                <a:solidFill>
                  <a:schemeClr val="accent5">
                    <a:lumMod val="75000"/>
                  </a:schemeClr>
                </a:solidFill>
                <a:latin typeface="Century Gothic" panose="020B0502020202020204" pitchFamily="34" charset="0"/>
              </a:rPr>
              <a:t>internally assessed </a:t>
            </a:r>
            <a:r>
              <a:rPr lang="en-GB" sz="2500" dirty="0">
                <a:solidFill>
                  <a:schemeClr val="accent5">
                    <a:lumMod val="75000"/>
                  </a:schemeClr>
                </a:solidFill>
                <a:latin typeface="Century Gothic" panose="020B0502020202020204" pitchFamily="34" charset="0"/>
              </a:rPr>
              <a:t>units, </a:t>
            </a:r>
            <a:r>
              <a:rPr lang="en-GB" sz="2500" b="1" dirty="0">
                <a:solidFill>
                  <a:schemeClr val="accent5">
                    <a:lumMod val="75000"/>
                  </a:schemeClr>
                </a:solidFill>
                <a:latin typeface="Century Gothic" panose="020B0502020202020204" pitchFamily="34" charset="0"/>
              </a:rPr>
              <a:t>course work units, </a:t>
            </a:r>
            <a:r>
              <a:rPr lang="en-GB" sz="2500" dirty="0">
                <a:solidFill>
                  <a:schemeClr val="accent5">
                    <a:lumMod val="75000"/>
                  </a:schemeClr>
                </a:solidFill>
                <a:latin typeface="Century Gothic" panose="020B0502020202020204" pitchFamily="34" charset="0"/>
              </a:rPr>
              <a:t>completed at school                                                            </a:t>
            </a:r>
            <a:r>
              <a:rPr lang="en-GB" sz="2500" b="1" dirty="0">
                <a:solidFill>
                  <a:schemeClr val="accent5">
                    <a:lumMod val="50000"/>
                  </a:schemeClr>
                </a:solidFill>
                <a:latin typeface="Century Gothic" panose="020B0502020202020204" pitchFamily="34" charset="0"/>
              </a:rPr>
              <a:t>Year 10 Component 1 delivered and assessed.</a:t>
            </a:r>
          </a:p>
          <a:p>
            <a:pPr marL="179388" indent="0">
              <a:buNone/>
            </a:pPr>
            <a:r>
              <a:rPr lang="en-GB" sz="2500" b="1" dirty="0">
                <a:solidFill>
                  <a:schemeClr val="accent5">
                    <a:lumMod val="50000"/>
                  </a:schemeClr>
                </a:solidFill>
                <a:latin typeface="Century Gothic" panose="020B0502020202020204" pitchFamily="34" charset="0"/>
              </a:rPr>
              <a:t>Year 10 Component 2 delivered and is then assessed in Year 11 </a:t>
            </a:r>
            <a:endParaRPr lang="en-GB" sz="500" b="1" dirty="0">
              <a:solidFill>
                <a:schemeClr val="accent5">
                  <a:lumMod val="50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Students will be taught the subject content, carry out tasks and make notes that will all be written or printed and placed in their folders</a:t>
            </a:r>
            <a:r>
              <a:rPr lang="en-GB" sz="2500" b="1" dirty="0">
                <a:solidFill>
                  <a:schemeClr val="accent5">
                    <a:lumMod val="75000"/>
                  </a:schemeClr>
                </a:solidFill>
                <a:latin typeface="Century Gothic" panose="020B0502020202020204" pitchFamily="34" charset="0"/>
              </a:rPr>
              <a:t>.</a:t>
            </a:r>
          </a:p>
          <a:p>
            <a:r>
              <a:rPr lang="en-GB" sz="2500" dirty="0">
                <a:solidFill>
                  <a:schemeClr val="accent5">
                    <a:lumMod val="75000"/>
                  </a:schemeClr>
                </a:solidFill>
                <a:latin typeface="Century Gothic" panose="020B0502020202020204" pitchFamily="34" charset="0"/>
              </a:rPr>
              <a:t>Students will be able to refer to their notes in their assessment, so it is important that students are writing down as much information as possible.</a:t>
            </a:r>
            <a:endParaRPr lang="en-GB" sz="500" b="1" dirty="0">
              <a:solidFill>
                <a:schemeClr val="accent5">
                  <a:lumMod val="75000"/>
                </a:schemeClr>
              </a:solidFill>
              <a:latin typeface="Century Gothic" panose="020B0502020202020204" pitchFamily="34" charset="0"/>
            </a:endParaRPr>
          </a:p>
          <a:p>
            <a:pPr marL="0" indent="0">
              <a:buNone/>
            </a:pPr>
            <a:endParaRPr lang="en-GB" sz="2000" dirty="0">
              <a:solidFill>
                <a:schemeClr val="accent5">
                  <a:lumMod val="75000"/>
                </a:schemeClr>
              </a:solidFill>
              <a:latin typeface="Century Gothic" panose="020B0502020202020204" pitchFamily="34" charset="0"/>
            </a:endParaRPr>
          </a:p>
        </p:txBody>
      </p:sp>
      <p:sp>
        <p:nvSpPr>
          <p:cNvPr id="6" name="Title 1">
            <a:extLst>
              <a:ext uri="{FF2B5EF4-FFF2-40B4-BE49-F238E27FC236}">
                <a16:creationId xmlns:a16="http://schemas.microsoft.com/office/drawing/2014/main" id="{85426F44-E9AB-418C-B56D-97B3EA2924D8}"/>
              </a:ext>
            </a:extLst>
          </p:cNvPr>
          <p:cNvSpPr txBox="1">
            <a:spLocks/>
          </p:cNvSpPr>
          <p:nvPr/>
        </p:nvSpPr>
        <p:spPr>
          <a:xfrm>
            <a:off x="477788" y="548680"/>
            <a:ext cx="8075240" cy="934169"/>
          </a:xfrm>
          <a:prstGeom prst="rect">
            <a:avLst/>
          </a:prstGeo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Course Work Units</a:t>
            </a:r>
          </a:p>
        </p:txBody>
      </p:sp>
    </p:spTree>
    <p:extLst>
      <p:ext uri="{BB962C8B-B14F-4D97-AF65-F5344CB8AC3E}">
        <p14:creationId xmlns:p14="http://schemas.microsoft.com/office/powerpoint/2010/main" val="363092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897B0A4D-9A89-46B4-A183-CB003C35803E}"/>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38216" y="1613978"/>
            <a:ext cx="8065301" cy="4983374"/>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2500" dirty="0">
                <a:solidFill>
                  <a:schemeClr val="accent5">
                    <a:lumMod val="75000"/>
                  </a:schemeClr>
                </a:solidFill>
                <a:latin typeface="Century Gothic" panose="020B0502020202020204" pitchFamily="34" charset="0"/>
              </a:rPr>
              <a:t>All students will be aiming for a Pass, Merit or Distinction in their assessments.</a:t>
            </a:r>
          </a:p>
          <a:p>
            <a:endParaRPr lang="en-GB" sz="2500" dirty="0">
              <a:solidFill>
                <a:schemeClr val="accent5">
                  <a:lumMod val="75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Mrs Chadwick, will be assessing classwork and homework and giving feedback.</a:t>
            </a:r>
          </a:p>
          <a:p>
            <a:endParaRPr lang="en-GB" sz="2500" dirty="0">
              <a:solidFill>
                <a:schemeClr val="accent5">
                  <a:lumMod val="75000"/>
                </a:schemeClr>
              </a:solidFill>
              <a:latin typeface="Century Gothic" panose="020B0502020202020204" pitchFamily="34" charset="0"/>
            </a:endParaRPr>
          </a:p>
          <a:p>
            <a:r>
              <a:rPr lang="en-GB" sz="3000" b="1" dirty="0">
                <a:solidFill>
                  <a:schemeClr val="accent5">
                    <a:lumMod val="75000"/>
                  </a:schemeClr>
                </a:solidFill>
                <a:latin typeface="Century Gothic" panose="020B0502020202020204" pitchFamily="34" charset="0"/>
              </a:rPr>
              <a:t>This is why it is important that students </a:t>
            </a:r>
            <a:r>
              <a:rPr lang="en-GB" sz="3000" b="1" u="sng" dirty="0">
                <a:solidFill>
                  <a:schemeClr val="accent5">
                    <a:lumMod val="75000"/>
                  </a:schemeClr>
                </a:solidFill>
                <a:latin typeface="Century Gothic" panose="020B0502020202020204" pitchFamily="34" charset="0"/>
              </a:rPr>
              <a:t>must</a:t>
            </a:r>
            <a:r>
              <a:rPr lang="en-GB" sz="3000" b="1" dirty="0">
                <a:solidFill>
                  <a:schemeClr val="accent5">
                    <a:lumMod val="75000"/>
                  </a:schemeClr>
                </a:solidFill>
                <a:latin typeface="Century Gothic" panose="020B0502020202020204" pitchFamily="34" charset="0"/>
              </a:rPr>
              <a:t> meet the deadlines for homework and keep up to date with classwork.</a:t>
            </a:r>
            <a:endParaRPr lang="en-GB" sz="2500" dirty="0">
              <a:solidFill>
                <a:schemeClr val="accent5">
                  <a:lumMod val="75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If a student is absent for any lessons, they will need to catch up on any work missed. All work is placed on TEAMS. </a:t>
            </a:r>
          </a:p>
        </p:txBody>
      </p:sp>
      <p:sp>
        <p:nvSpPr>
          <p:cNvPr id="9" name="Title 1">
            <a:extLst>
              <a:ext uri="{FF2B5EF4-FFF2-40B4-BE49-F238E27FC236}">
                <a16:creationId xmlns:a16="http://schemas.microsoft.com/office/drawing/2014/main" id="{0655E130-A2C0-41C0-9731-1052F288A350}"/>
              </a:ext>
            </a:extLst>
          </p:cNvPr>
          <p:cNvSpPr txBox="1">
            <a:spLocks/>
          </p:cNvSpPr>
          <p:nvPr/>
        </p:nvSpPr>
        <p:spPr>
          <a:xfrm>
            <a:off x="477788" y="548680"/>
            <a:ext cx="8075240" cy="934169"/>
          </a:xfrm>
          <a:prstGeom prst="rect">
            <a:avLst/>
          </a:prstGeo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Course Work Units</a:t>
            </a:r>
          </a:p>
        </p:txBody>
      </p:sp>
    </p:spTree>
    <p:extLst>
      <p:ext uri="{BB962C8B-B14F-4D97-AF65-F5344CB8AC3E}">
        <p14:creationId xmlns:p14="http://schemas.microsoft.com/office/powerpoint/2010/main" val="352902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anim calcmode="lin" valueType="num">
                                      <p:cBhvr additive="base">
                                        <p:cTn id="2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10; Component 1</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38216" y="1613977"/>
            <a:ext cx="8065301" cy="4911367"/>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800" b="1" dirty="0">
                <a:solidFill>
                  <a:schemeClr val="accent5">
                    <a:lumMod val="75000"/>
                  </a:schemeClr>
                </a:solidFill>
                <a:latin typeface="Century Gothic" panose="020B0502020202020204" pitchFamily="34" charset="0"/>
              </a:rPr>
              <a:t>Component 1:</a:t>
            </a:r>
            <a:r>
              <a:rPr lang="en-GB" sz="2800" dirty="0">
                <a:solidFill>
                  <a:schemeClr val="accent5">
                    <a:lumMod val="75000"/>
                  </a:schemeClr>
                </a:solidFill>
                <a:latin typeface="Century Gothic" panose="020B0502020202020204" pitchFamily="34" charset="0"/>
              </a:rPr>
              <a:t> </a:t>
            </a:r>
            <a:r>
              <a:rPr lang="en-GB" sz="2800" b="1" dirty="0">
                <a:solidFill>
                  <a:schemeClr val="accent5">
                    <a:lumMod val="75000"/>
                  </a:schemeClr>
                </a:solidFill>
                <a:latin typeface="Century Gothic" panose="020B0502020202020204" pitchFamily="34" charset="0"/>
              </a:rPr>
              <a:t>Human Lifespan Development </a:t>
            </a:r>
            <a:r>
              <a:rPr lang="en-GB" sz="2600" i="1" dirty="0">
                <a:solidFill>
                  <a:schemeClr val="accent5">
                    <a:lumMod val="75000"/>
                  </a:schemeClr>
                </a:solidFill>
                <a:latin typeface="Century Gothic" panose="020B0502020202020204" pitchFamily="34" charset="0"/>
              </a:rPr>
              <a:t>(coursework assignment assessed PSA)</a:t>
            </a:r>
            <a:endParaRPr lang="en-GB" sz="2000" dirty="0">
              <a:solidFill>
                <a:schemeClr val="accent5">
                  <a:lumMod val="75000"/>
                </a:schemeClr>
              </a:solidFill>
              <a:latin typeface="Century Gothic" panose="020B0502020202020204" pitchFamily="34" charset="0"/>
            </a:endParaRPr>
          </a:p>
          <a:p>
            <a:pPr marL="0" indent="0">
              <a:buNone/>
            </a:pPr>
            <a:r>
              <a:rPr lang="en-GB" sz="2000" b="1" dirty="0">
                <a:solidFill>
                  <a:schemeClr val="accent5">
                    <a:lumMod val="75000"/>
                  </a:schemeClr>
                </a:solidFill>
                <a:latin typeface="Century Gothic" panose="020B0502020202020204" pitchFamily="34" charset="0"/>
              </a:rPr>
              <a:t>How do people grow and develop throughout their lives? </a:t>
            </a:r>
          </a:p>
          <a:p>
            <a:pPr marL="0" indent="0">
              <a:buNone/>
            </a:pPr>
            <a:r>
              <a:rPr lang="en-GB" sz="2000" dirty="0">
                <a:solidFill>
                  <a:schemeClr val="accent5">
                    <a:lumMod val="75000"/>
                  </a:schemeClr>
                </a:solidFill>
                <a:latin typeface="Century Gothic" panose="020B0502020202020204" pitchFamily="34" charset="0"/>
              </a:rPr>
              <a:t>How can factors such as lifestyle choices, relationships and lifestyle events affect your growth and development? </a:t>
            </a:r>
            <a:endParaRPr lang="en-GB" sz="2000" b="1" dirty="0">
              <a:solidFill>
                <a:schemeClr val="accent5">
                  <a:lumMod val="75000"/>
                </a:schemeClr>
              </a:solidFill>
              <a:latin typeface="Century Gothic" panose="020B0502020202020204" pitchFamily="34" charset="0"/>
            </a:endParaRPr>
          </a:p>
          <a:p>
            <a:pPr marL="0" indent="0">
              <a:buNone/>
            </a:pPr>
            <a:r>
              <a:rPr lang="en-GB" sz="2000" b="1" dirty="0">
                <a:solidFill>
                  <a:schemeClr val="accent5">
                    <a:lumMod val="75000"/>
                  </a:schemeClr>
                </a:solidFill>
                <a:latin typeface="Century Gothic" panose="020B0502020202020204" pitchFamily="34" charset="0"/>
              </a:rPr>
              <a:t>This unit will help you to understand people’s differences and those individuals who are vulnerable</a:t>
            </a:r>
          </a:p>
          <a:p>
            <a:pPr marL="0" indent="0">
              <a:buNone/>
            </a:pPr>
            <a:endParaRPr lang="en-GB" sz="2000" dirty="0">
              <a:solidFill>
                <a:schemeClr val="accent5">
                  <a:lumMod val="75000"/>
                </a:schemeClr>
              </a:solidFill>
              <a:latin typeface="Century Gothic" panose="020B0502020202020204" pitchFamily="34" charset="0"/>
            </a:endParaRPr>
          </a:p>
          <a:p>
            <a:pPr marL="0" indent="0" algn="ctr">
              <a:buNone/>
            </a:pPr>
            <a:r>
              <a:rPr lang="en-GB" sz="2400" dirty="0">
                <a:solidFill>
                  <a:schemeClr val="accent5">
                    <a:lumMod val="75000"/>
                  </a:schemeClr>
                </a:solidFill>
                <a:latin typeface="Century Gothic" panose="020B0502020202020204" pitchFamily="34" charset="0"/>
              </a:rPr>
              <a:t>The assignment will consist of 4 tasks, each relating to a Life-stage and specific factors that may affect people’s growth and development. Assignments are marked out of 60. Assignments are marked by the teacher; a few assignments are then selected by Pearson to be externally checked.</a:t>
            </a:r>
          </a:p>
        </p:txBody>
      </p:sp>
    </p:spTree>
    <p:extLst>
      <p:ext uri="{BB962C8B-B14F-4D97-AF65-F5344CB8AC3E}">
        <p14:creationId xmlns:p14="http://schemas.microsoft.com/office/powerpoint/2010/main" val="34964790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348847"/>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10/11; Component 2</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57200" y="1413478"/>
            <a:ext cx="8065301" cy="5168435"/>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600" b="1" dirty="0">
                <a:solidFill>
                  <a:schemeClr val="accent5">
                    <a:lumMod val="75000"/>
                  </a:schemeClr>
                </a:solidFill>
                <a:latin typeface="Century Gothic" panose="020B0502020202020204" pitchFamily="34" charset="0"/>
              </a:rPr>
              <a:t>Component 2: Health and Social Services and Care Values </a:t>
            </a:r>
            <a:r>
              <a:rPr lang="en-GB" sz="2400" i="1" dirty="0">
                <a:solidFill>
                  <a:schemeClr val="accent5">
                    <a:lumMod val="75000"/>
                  </a:schemeClr>
                </a:solidFill>
                <a:latin typeface="Century Gothic" panose="020B0502020202020204" pitchFamily="34" charset="0"/>
              </a:rPr>
              <a:t>(assignment assessment PSA)</a:t>
            </a:r>
            <a:endParaRPr lang="en-GB" sz="2400" dirty="0">
              <a:solidFill>
                <a:schemeClr val="accent5">
                  <a:lumMod val="75000"/>
                </a:schemeClr>
              </a:solidFill>
              <a:latin typeface="Century Gothic" panose="020B0502020202020204" pitchFamily="34" charset="0"/>
            </a:endParaRPr>
          </a:p>
          <a:p>
            <a:pPr marL="0" indent="0">
              <a:buNone/>
            </a:pPr>
            <a:r>
              <a:rPr lang="en-GB" sz="2000" dirty="0">
                <a:solidFill>
                  <a:schemeClr val="accent5">
                    <a:lumMod val="75000"/>
                  </a:schemeClr>
                </a:solidFill>
                <a:latin typeface="Century Gothic" panose="020B0502020202020204" pitchFamily="34" charset="0"/>
              </a:rPr>
              <a:t>Health and Social Care values underpin good practice at work. This unit is about working in both health and social care settings</a:t>
            </a:r>
          </a:p>
          <a:p>
            <a:pPr marL="0" indent="0">
              <a:buNone/>
            </a:pPr>
            <a:r>
              <a:rPr lang="en-GB" sz="2000" dirty="0">
                <a:solidFill>
                  <a:schemeClr val="accent5">
                    <a:lumMod val="75000"/>
                  </a:schemeClr>
                </a:solidFill>
                <a:latin typeface="Century Gothic" panose="020B0502020202020204" pitchFamily="34" charset="0"/>
              </a:rPr>
              <a:t>Students will learn about the range of services and professions; as well as how the care values and care staff behaviours impact on service users in health and social care settings. </a:t>
            </a:r>
          </a:p>
          <a:p>
            <a:pPr marL="0" indent="0">
              <a:buNone/>
            </a:pPr>
            <a:r>
              <a:rPr lang="en-GB" sz="2000" dirty="0">
                <a:solidFill>
                  <a:schemeClr val="accent5">
                    <a:lumMod val="75000"/>
                  </a:schemeClr>
                </a:solidFill>
                <a:latin typeface="Century Gothic" panose="020B0502020202020204" pitchFamily="34" charset="0"/>
              </a:rPr>
              <a:t>How Individuals, patients or residents, should have control of their own care and their own specific needs are met. </a:t>
            </a:r>
          </a:p>
          <a:p>
            <a:pPr marL="0" indent="0">
              <a:buNone/>
            </a:pPr>
            <a:endParaRPr lang="en-GB" sz="2000" dirty="0">
              <a:solidFill>
                <a:schemeClr val="accent5">
                  <a:lumMod val="75000"/>
                </a:schemeClr>
              </a:solidFill>
              <a:latin typeface="Century Gothic" panose="020B0502020202020204" pitchFamily="34" charset="0"/>
            </a:endParaRPr>
          </a:p>
          <a:p>
            <a:pPr marL="0" indent="0" algn="ctr">
              <a:buNone/>
            </a:pPr>
            <a:r>
              <a:rPr lang="en-GB" sz="2000" dirty="0">
                <a:solidFill>
                  <a:schemeClr val="accent5">
                    <a:lumMod val="75000"/>
                  </a:schemeClr>
                </a:solidFill>
                <a:latin typeface="Century Gothic" panose="020B0502020202020204" pitchFamily="34" charset="0"/>
              </a:rPr>
              <a:t>The assignment will consist of 5 tasks, each relating to how health and social care services work together to meet the needs of individuals and what barriers may be faced. Assignments are marked out of 60. Assignments are marked by the teacher; a few assignments are then selected by Pearson to be externally checked.</a:t>
            </a:r>
          </a:p>
          <a:p>
            <a:pPr marL="0" indent="0">
              <a:buNone/>
            </a:pPr>
            <a:endParaRPr lang="en-GB" sz="18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5792460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83801BBF3D6349984C67F7E45A2B70" ma:contentTypeVersion="0" ma:contentTypeDescription="Create a new document." ma:contentTypeScope="" ma:versionID="bdc9407cbaa881f1e2955dc8f35a976e">
  <xsd:schema xmlns:xsd="http://www.w3.org/2001/XMLSchema" xmlns:xs="http://www.w3.org/2001/XMLSchema" xmlns:p="http://schemas.microsoft.com/office/2006/metadata/properties" targetNamespace="http://schemas.microsoft.com/office/2006/metadata/properties" ma:root="true" ma:fieldsID="b34f15b030d40ffca33e4aeb8eb001f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5800A2-18CB-497C-9507-5D2ED5959481}">
  <ds:schemaRefs>
    <ds:schemaRef ds:uri="http://www.w3.org/XML/1998/namespace"/>
    <ds:schemaRef ds:uri="http://schemas.openxmlformats.org/package/2006/metadata/core-properties"/>
    <ds:schemaRef ds:uri="http://purl.org/dc/dcmitype/"/>
    <ds:schemaRef ds:uri="http://purl.org/dc/terms/"/>
    <ds:schemaRef ds:uri="http://schemas.microsoft.com/office/2006/metadata/properties"/>
    <ds:schemaRef ds:uri="http://schemas.microsoft.com/office/2006/documentManagement/typ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6AD8D368-BCA0-4D65-BA01-3B44F55516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1503658-188F-471B-9A65-7AC980E045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8018</TotalTime>
  <Words>1105</Words>
  <Application>Microsoft Office PowerPoint</Application>
  <PresentationFormat>On-screen Show (4:3)</PresentationFormat>
  <Paragraphs>95</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Century Gothic</vt:lpstr>
      <vt:lpstr>Wingdings</vt:lpstr>
      <vt:lpstr>Office Theme</vt:lpstr>
      <vt:lpstr>Health &amp; Social Care BTEC Level 1/2 Tech Award </vt:lpstr>
      <vt:lpstr>  Qualification Content</vt:lpstr>
      <vt:lpstr>  Teaching hours</vt:lpstr>
      <vt:lpstr>  Qualification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jontypearce</dc:creator>
  <cp:lastModifiedBy>Anne-Marie Chadwick</cp:lastModifiedBy>
  <cp:revision>157</cp:revision>
  <cp:lastPrinted>2017-06-23T19:07:56Z</cp:lastPrinted>
  <dcterms:created xsi:type="dcterms:W3CDTF">2012-04-28T17:18:27Z</dcterms:created>
  <dcterms:modified xsi:type="dcterms:W3CDTF">2024-09-23T20:04:54Z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0x0101001C83801BBF3D6349984C67F7E45A2B70</vt:lpwstr>
  </property>
</Properties>
</file>