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sldIdLst>
    <p:sldId id="257" r:id="rId2"/>
    <p:sldId id="258" r:id="rId3"/>
    <p:sldId id="259" r:id="rId4"/>
    <p:sldId id="262" r:id="rId5"/>
    <p:sldId id="260"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2/6/2024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2/6/2024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2/6/2024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2/6/2024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2/6/2024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2/6/2024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2/6/2024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96715" y="1298848"/>
            <a:ext cx="10993549" cy="877642"/>
          </a:xfrm>
        </p:spPr>
        <p:txBody>
          <a:bodyPr>
            <a:normAutofit/>
          </a:bodyPr>
          <a:lstStyle/>
          <a:p>
            <a:r>
              <a:rPr lang="en-GB" sz="4400" dirty="0"/>
              <a:t>BTEC Tech Award in Travel &amp; Tourism</a:t>
            </a:r>
            <a:endParaRPr lang="en-US" sz="4400"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6534" y="2652376"/>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t 1 Historical Developments Travel Tourism Assignment">
            <a:extLst>
              <a:ext uri="{FF2B5EF4-FFF2-40B4-BE49-F238E27FC236}">
                <a16:creationId xmlns:a16="http://schemas.microsoft.com/office/drawing/2014/main" id="{D244D293-B010-414A-A1A9-AA8D33AD7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24" y="2197272"/>
            <a:ext cx="7315200" cy="4000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0F8093-CC68-4EBE-ABEF-82674D012DB6}"/>
              </a:ext>
            </a:extLst>
          </p:cNvPr>
          <p:cNvSpPr txBox="1"/>
          <p:nvPr/>
        </p:nvSpPr>
        <p:spPr>
          <a:xfrm>
            <a:off x="7744691" y="2069020"/>
            <a:ext cx="4225637" cy="4493538"/>
          </a:xfrm>
          <a:prstGeom prst="rect">
            <a:avLst/>
          </a:prstGeom>
          <a:noFill/>
        </p:spPr>
        <p:txBody>
          <a:bodyPr wrap="square" rtlCol="0">
            <a:spAutoFit/>
          </a:bodyPr>
          <a:lstStyle/>
          <a:p>
            <a:r>
              <a:rPr lang="en-GB" sz="2200" b="1" dirty="0"/>
              <a:t>Tech Award qualifications will</a:t>
            </a:r>
          </a:p>
          <a:p>
            <a:pPr marL="285750" indent="-285750">
              <a:buFont typeface="Arial" panose="020B0604020202020204" pitchFamily="34" charset="0"/>
              <a:buChar char="•"/>
            </a:pPr>
            <a:r>
              <a:rPr lang="en-GB" sz="2200" dirty="0"/>
              <a:t>Explore what it’s like to work in the sector and gain the underpinning knowledge and skills required to work in it. </a:t>
            </a:r>
          </a:p>
          <a:p>
            <a:pPr marL="285750" indent="-285750">
              <a:buFont typeface="Arial" panose="020B0604020202020204" pitchFamily="34" charset="0"/>
              <a:buChar char="•"/>
            </a:pPr>
            <a:r>
              <a:rPr lang="en-GB" sz="2200" dirty="0"/>
              <a:t>Develop key knowledge, skills and behaviours, and learn about essential tools, techniques, and equipment.</a:t>
            </a:r>
          </a:p>
          <a:p>
            <a:pPr marL="285750" indent="-285750">
              <a:buFont typeface="Arial" panose="020B0604020202020204" pitchFamily="34" charset="0"/>
              <a:buChar char="•"/>
            </a:pPr>
            <a:r>
              <a:rPr lang="en-GB" sz="2200" dirty="0"/>
              <a:t>Apply their learning to real-life contexts and vocational scenarios in both learning and assessment</a:t>
            </a:r>
          </a:p>
        </p:txBody>
      </p:sp>
      <p:sp>
        <p:nvSpPr>
          <p:cNvPr id="10" name="Title 1">
            <a:extLst>
              <a:ext uri="{FF2B5EF4-FFF2-40B4-BE49-F238E27FC236}">
                <a16:creationId xmlns:a16="http://schemas.microsoft.com/office/drawing/2014/main" id="{B0CA4F50-0037-41E0-ACE0-BBE0D7C8AF37}"/>
              </a:ext>
            </a:extLst>
          </p:cNvPr>
          <p:cNvSpPr txBox="1">
            <a:spLocks/>
          </p:cNvSpPr>
          <p:nvPr/>
        </p:nvSpPr>
        <p:spPr>
          <a:xfrm>
            <a:off x="326224" y="860027"/>
            <a:ext cx="5326431" cy="877642"/>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dirty="0"/>
              <a:t>Travel &amp; Tourism</a:t>
            </a:r>
          </a:p>
        </p:txBody>
      </p:sp>
      <p:sp>
        <p:nvSpPr>
          <p:cNvPr id="8" name="Rectangle 7">
            <a:extLst>
              <a:ext uri="{FF2B5EF4-FFF2-40B4-BE49-F238E27FC236}">
                <a16:creationId xmlns:a16="http://schemas.microsoft.com/office/drawing/2014/main" id="{B217DAF2-10CE-4310-8A85-58923A170557}"/>
              </a:ext>
            </a:extLst>
          </p:cNvPr>
          <p:cNvSpPr/>
          <p:nvPr/>
        </p:nvSpPr>
        <p:spPr>
          <a:xfrm>
            <a:off x="5652654" y="591692"/>
            <a:ext cx="6054437" cy="1477328"/>
          </a:xfrm>
          <a:prstGeom prst="rect">
            <a:avLst/>
          </a:prstGeom>
        </p:spPr>
        <p:txBody>
          <a:bodyPr wrap="square">
            <a:spAutoFit/>
          </a:bodyPr>
          <a:lstStyle/>
          <a:p>
            <a:pPr algn="ctr"/>
            <a:r>
              <a:rPr lang="en-GB" b="1" i="1" dirty="0"/>
              <a:t>“For learners interested in taking a hands-on course alongside their GCSEs that will offer them a practical introduction to life and work in the dynamic travel and tourism industry, allowing them to make an informed decision about their future learning and career”</a:t>
            </a:r>
          </a:p>
        </p:txBody>
      </p:sp>
    </p:spTree>
    <p:extLst>
      <p:ext uri="{BB962C8B-B14F-4D97-AF65-F5344CB8AC3E}">
        <p14:creationId xmlns:p14="http://schemas.microsoft.com/office/powerpoint/2010/main" val="2637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7CD1-65F4-42C4-8944-4E0F6779C727}"/>
              </a:ext>
            </a:extLst>
          </p:cNvPr>
          <p:cNvSpPr>
            <a:spLocks noGrp="1"/>
          </p:cNvSpPr>
          <p:nvPr>
            <p:ph type="title"/>
          </p:nvPr>
        </p:nvSpPr>
        <p:spPr>
          <a:xfrm>
            <a:off x="767857" y="670215"/>
            <a:ext cx="3031852" cy="895350"/>
          </a:xfrm>
        </p:spPr>
        <p:txBody>
          <a:bodyPr/>
          <a:lstStyle/>
          <a:p>
            <a:r>
              <a:rPr lang="en-GB" dirty="0"/>
              <a:t>Assessment Overview</a:t>
            </a:r>
          </a:p>
        </p:txBody>
      </p:sp>
      <p:pic>
        <p:nvPicPr>
          <p:cNvPr id="2050" name="Picture 2" descr="NQ Travel and Tourism (with languages) (SCQF Level 5) - 2023-08-28 | City  of Glasgow College">
            <a:extLst>
              <a:ext uri="{FF2B5EF4-FFF2-40B4-BE49-F238E27FC236}">
                <a16:creationId xmlns:a16="http://schemas.microsoft.com/office/drawing/2014/main" id="{D5627416-AADC-421A-A139-6FFACDE24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24" y="4320177"/>
            <a:ext cx="2532340" cy="1605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vel and Tourism courses at DCG - DCG">
            <a:extLst>
              <a:ext uri="{FF2B5EF4-FFF2-40B4-BE49-F238E27FC236}">
                <a16:creationId xmlns:a16="http://schemas.microsoft.com/office/drawing/2014/main" id="{B9A8B122-05B4-4840-A4EB-0AC784CB2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47" y="1936164"/>
            <a:ext cx="2520084" cy="2151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A2BD148-CB56-488C-9C27-EC15B24A4CA7}"/>
              </a:ext>
            </a:extLst>
          </p:cNvPr>
          <p:cNvPicPr>
            <a:picLocks noChangeAspect="1"/>
          </p:cNvPicPr>
          <p:nvPr/>
        </p:nvPicPr>
        <p:blipFill rotWithShape="1">
          <a:blip r:embed="rId4"/>
          <a:srcRect l="16728" t="21399" r="14432" b="6242"/>
          <a:stretch/>
        </p:blipFill>
        <p:spPr>
          <a:xfrm>
            <a:off x="3336710" y="928256"/>
            <a:ext cx="8713805" cy="5149562"/>
          </a:xfrm>
          <a:prstGeom prst="rect">
            <a:avLst/>
          </a:prstGeom>
        </p:spPr>
      </p:pic>
    </p:spTree>
    <p:extLst>
      <p:ext uri="{BB962C8B-B14F-4D97-AF65-F5344CB8AC3E}">
        <p14:creationId xmlns:p14="http://schemas.microsoft.com/office/powerpoint/2010/main" val="274934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D424-D271-496C-91CA-CFA99A0BE652}"/>
              </a:ext>
            </a:extLst>
          </p:cNvPr>
          <p:cNvSpPr>
            <a:spLocks noGrp="1"/>
          </p:cNvSpPr>
          <p:nvPr>
            <p:ph type="title"/>
          </p:nvPr>
        </p:nvSpPr>
        <p:spPr>
          <a:xfrm>
            <a:off x="767857" y="933450"/>
            <a:ext cx="3031852" cy="1477241"/>
          </a:xfrm>
        </p:spPr>
        <p:txBody>
          <a:bodyPr>
            <a:normAutofit fontScale="90000"/>
          </a:bodyPr>
          <a:lstStyle/>
          <a:p>
            <a:r>
              <a:rPr lang="en-GB" dirty="0"/>
              <a:t>Component 1 - Travel and Tourism Organisations and Destinations</a:t>
            </a:r>
          </a:p>
        </p:txBody>
      </p:sp>
      <p:pic>
        <p:nvPicPr>
          <p:cNvPr id="3074" name="Picture 2" descr="Tourism, Aviation, Events and Hospitality | University College Birmingham">
            <a:extLst>
              <a:ext uri="{FF2B5EF4-FFF2-40B4-BE49-F238E27FC236}">
                <a16:creationId xmlns:a16="http://schemas.microsoft.com/office/drawing/2014/main" id="{75FD7715-7EBA-46FE-8533-0FB6328BC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74" y="2734627"/>
            <a:ext cx="3103418" cy="31034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2A0FDDB-714F-4075-89BA-068CB6B6616F}"/>
              </a:ext>
            </a:extLst>
          </p:cNvPr>
          <p:cNvSpPr/>
          <p:nvPr/>
        </p:nvSpPr>
        <p:spPr>
          <a:xfrm>
            <a:off x="4253343" y="553445"/>
            <a:ext cx="7716983" cy="6063198"/>
          </a:xfrm>
          <a:prstGeom prst="rect">
            <a:avLst/>
          </a:prstGeom>
        </p:spPr>
        <p:txBody>
          <a:bodyPr wrap="square">
            <a:spAutoFit/>
          </a:bodyPr>
          <a:lstStyle/>
          <a:p>
            <a:r>
              <a:rPr lang="en-GB" b="1" i="1" dirty="0"/>
              <a:t>Learners will investigate travel and tourism organisations in the UK, their ownership, aims, key products and services, and how they work together. They will explore the role of different consumer technologies within the travel and tourism industry. Learners will understand the different types of tourism and different types of visitor and will investigate the features of and routes to popular tourist destinations</a:t>
            </a:r>
          </a:p>
          <a:p>
            <a:endParaRPr lang="en-GB" sz="1000" b="1" i="1" dirty="0"/>
          </a:p>
          <a:p>
            <a:r>
              <a:rPr lang="en-GB" sz="2000" i="1" dirty="0"/>
              <a:t>The Key Focus will be on:</a:t>
            </a:r>
          </a:p>
          <a:p>
            <a:pPr marL="342900" indent="-342900">
              <a:buFont typeface="Arial" panose="020B0604020202020204" pitchFamily="34" charset="0"/>
              <a:buChar char="•"/>
            </a:pPr>
            <a:r>
              <a:rPr lang="en-GB" sz="2000" i="1" dirty="0"/>
              <a:t>Accommodation providers</a:t>
            </a:r>
          </a:p>
          <a:p>
            <a:pPr marL="342900" indent="-342900">
              <a:buFont typeface="Arial" panose="020B0604020202020204" pitchFamily="34" charset="0"/>
              <a:buChar char="•"/>
            </a:pPr>
            <a:r>
              <a:rPr lang="en-GB" sz="2000" i="1" dirty="0"/>
              <a:t>Transport providers</a:t>
            </a:r>
          </a:p>
          <a:p>
            <a:pPr marL="342900" indent="-342900">
              <a:buFont typeface="Arial" panose="020B0604020202020204" pitchFamily="34" charset="0"/>
              <a:buChar char="•"/>
            </a:pPr>
            <a:r>
              <a:rPr lang="en-GB" sz="2000" i="1" dirty="0"/>
              <a:t>Visitor Attractions</a:t>
            </a:r>
          </a:p>
          <a:p>
            <a:pPr marL="342900" indent="-342900">
              <a:buFont typeface="Arial" panose="020B0604020202020204" pitchFamily="34" charset="0"/>
              <a:buChar char="•"/>
            </a:pPr>
            <a:r>
              <a:rPr lang="en-GB" sz="2000" i="1" dirty="0"/>
              <a:t>Tour Operators</a:t>
            </a:r>
          </a:p>
          <a:p>
            <a:pPr marL="342900" indent="-342900">
              <a:buFont typeface="Arial" panose="020B0604020202020204" pitchFamily="34" charset="0"/>
              <a:buChar char="•"/>
            </a:pPr>
            <a:r>
              <a:rPr lang="en-GB" sz="2000" i="1" dirty="0"/>
              <a:t>Travel Agents</a:t>
            </a:r>
          </a:p>
          <a:p>
            <a:pPr marL="342900" indent="-342900">
              <a:buFont typeface="Arial" panose="020B0604020202020204" pitchFamily="34" charset="0"/>
              <a:buChar char="•"/>
            </a:pPr>
            <a:r>
              <a:rPr lang="en-GB" sz="2000" i="1" dirty="0"/>
              <a:t>Marketing</a:t>
            </a:r>
          </a:p>
          <a:p>
            <a:pPr marL="342900" indent="-342900">
              <a:buFont typeface="Arial" panose="020B0604020202020204" pitchFamily="34" charset="0"/>
              <a:buChar char="•"/>
            </a:pPr>
            <a:endParaRPr lang="en-GB" sz="1000" i="1" dirty="0"/>
          </a:p>
          <a:p>
            <a:r>
              <a:rPr lang="en-GB" sz="2000" i="1" dirty="0"/>
              <a:t>You will research specific travel companies and how they are owned, structured and how they operate</a:t>
            </a:r>
          </a:p>
          <a:p>
            <a:r>
              <a:rPr lang="en-GB" sz="2000" i="1" dirty="0"/>
              <a:t>You will also look at the role of technology in helping customers access Travel companies</a:t>
            </a:r>
          </a:p>
          <a:p>
            <a:r>
              <a:rPr lang="en-GB" sz="2000" i="1" dirty="0"/>
              <a:t>You will also match different types of tourists to destinations &amp; attractions</a:t>
            </a:r>
          </a:p>
        </p:txBody>
      </p:sp>
    </p:spTree>
    <p:extLst>
      <p:ext uri="{BB962C8B-B14F-4D97-AF65-F5344CB8AC3E}">
        <p14:creationId xmlns:p14="http://schemas.microsoft.com/office/powerpoint/2010/main" val="36220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D424-D271-496C-91CA-CFA99A0BE652}"/>
              </a:ext>
            </a:extLst>
          </p:cNvPr>
          <p:cNvSpPr>
            <a:spLocks noGrp="1"/>
          </p:cNvSpPr>
          <p:nvPr>
            <p:ph type="title"/>
          </p:nvPr>
        </p:nvSpPr>
        <p:spPr>
          <a:xfrm>
            <a:off x="767857" y="711776"/>
            <a:ext cx="3031852" cy="1560368"/>
          </a:xfrm>
        </p:spPr>
        <p:txBody>
          <a:bodyPr/>
          <a:lstStyle/>
          <a:p>
            <a:r>
              <a:rPr lang="en-GB" dirty="0"/>
              <a:t>Component 2: Customer Needs in Travel and Tourism</a:t>
            </a:r>
          </a:p>
        </p:txBody>
      </p:sp>
      <p:pic>
        <p:nvPicPr>
          <p:cNvPr id="4098" name="Picture 2" descr="6 amazing holiday experiences to enjoy with the whole family | Luxury  Lifestyle Magazine">
            <a:extLst>
              <a:ext uri="{FF2B5EF4-FFF2-40B4-BE49-F238E27FC236}">
                <a16:creationId xmlns:a16="http://schemas.microsoft.com/office/drawing/2014/main" id="{2DA48120-26ED-44C3-9010-3EC04A801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33" y="2483425"/>
            <a:ext cx="31623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avel Italy with Kids: The Ultimate Italian Family Holiday Guide">
            <a:extLst>
              <a:ext uri="{FF2B5EF4-FFF2-40B4-BE49-F238E27FC236}">
                <a16:creationId xmlns:a16="http://schemas.microsoft.com/office/drawing/2014/main" id="{7FAC9710-AF2A-46A1-9D7A-1499E6136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575" y="4142506"/>
            <a:ext cx="1404415" cy="2105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6DF69C3-9A36-46E8-AA4E-EC546A92637C}"/>
              </a:ext>
            </a:extLst>
          </p:cNvPr>
          <p:cNvSpPr/>
          <p:nvPr/>
        </p:nvSpPr>
        <p:spPr>
          <a:xfrm>
            <a:off x="4336473" y="711776"/>
            <a:ext cx="7370618" cy="1477328"/>
          </a:xfrm>
          <a:prstGeom prst="rect">
            <a:avLst/>
          </a:prstGeom>
        </p:spPr>
        <p:txBody>
          <a:bodyPr wrap="square">
            <a:spAutoFit/>
          </a:bodyPr>
          <a:lstStyle/>
          <a:p>
            <a:r>
              <a:rPr lang="en-GB" b="1" i="1" dirty="0"/>
              <a:t>Learners will investigate how organisations use market research to identify travel and tourism trends and identify customer needs and preferences. They will apply their understanding by exploring how specific needs are met by organisations and how travel planning meets customer needs and preferences.</a:t>
            </a:r>
          </a:p>
        </p:txBody>
      </p:sp>
      <p:sp>
        <p:nvSpPr>
          <p:cNvPr id="6" name="Rectangle 5">
            <a:extLst>
              <a:ext uri="{FF2B5EF4-FFF2-40B4-BE49-F238E27FC236}">
                <a16:creationId xmlns:a16="http://schemas.microsoft.com/office/drawing/2014/main" id="{CA1AA90B-7ECB-4EC6-A087-CBD9EFEFB282}"/>
              </a:ext>
            </a:extLst>
          </p:cNvPr>
          <p:cNvSpPr/>
          <p:nvPr/>
        </p:nvSpPr>
        <p:spPr>
          <a:xfrm>
            <a:off x="4336473" y="2298759"/>
            <a:ext cx="7564582" cy="2585323"/>
          </a:xfrm>
          <a:prstGeom prst="rect">
            <a:avLst/>
          </a:prstGeom>
        </p:spPr>
        <p:txBody>
          <a:bodyPr wrap="square">
            <a:spAutoFit/>
          </a:bodyPr>
          <a:lstStyle/>
          <a:p>
            <a:r>
              <a:rPr lang="en-GB" i="1" dirty="0"/>
              <a:t>The Key Focus will be on:</a:t>
            </a:r>
          </a:p>
          <a:p>
            <a:pPr marL="285750" indent="-285750">
              <a:buFont typeface="Arial" panose="020B0604020202020204" pitchFamily="34" charset="0"/>
              <a:buChar char="•"/>
            </a:pPr>
            <a:r>
              <a:rPr lang="en-GB" i="1" dirty="0"/>
              <a:t>The role of market research</a:t>
            </a:r>
          </a:p>
          <a:p>
            <a:pPr marL="285750" indent="-285750">
              <a:buFont typeface="Arial" panose="020B0604020202020204" pitchFamily="34" charset="0"/>
              <a:buChar char="•"/>
            </a:pPr>
            <a:r>
              <a:rPr lang="en-GB" i="1" dirty="0"/>
              <a:t>Using market research to identify customer needs &amp; preferences</a:t>
            </a:r>
          </a:p>
          <a:p>
            <a:pPr marL="285750" indent="-285750">
              <a:buFont typeface="Arial" panose="020B0604020202020204" pitchFamily="34" charset="0"/>
              <a:buChar char="•"/>
            </a:pPr>
            <a:r>
              <a:rPr lang="en-GB" i="1" dirty="0"/>
              <a:t>Using research to identify travel &amp; tourism trends</a:t>
            </a:r>
          </a:p>
          <a:p>
            <a:pPr marL="285750" indent="-285750">
              <a:buFont typeface="Arial" panose="020B0604020202020204" pitchFamily="34" charset="0"/>
              <a:buChar char="•"/>
            </a:pPr>
            <a:r>
              <a:rPr lang="en-GB" i="1" dirty="0"/>
              <a:t>How the needs of customers can be met</a:t>
            </a:r>
          </a:p>
          <a:p>
            <a:pPr marL="285750" indent="-285750">
              <a:buFont typeface="Arial" panose="020B0604020202020204" pitchFamily="34" charset="0"/>
              <a:buChar char="•"/>
            </a:pPr>
            <a:endParaRPr lang="en-GB" i="1" dirty="0"/>
          </a:p>
          <a:p>
            <a:r>
              <a:rPr lang="en-GB" i="1" dirty="0"/>
              <a:t>You will develop an understanding of the different reasons people travel </a:t>
            </a:r>
          </a:p>
          <a:p>
            <a:r>
              <a:rPr lang="en-GB" i="1" dirty="0"/>
              <a:t>You will plan a trip/visit for a specific group of customers including travel, accommodation, activities, attractions &amp; excursions</a:t>
            </a:r>
          </a:p>
        </p:txBody>
      </p:sp>
    </p:spTree>
    <p:extLst>
      <p:ext uri="{BB962C8B-B14F-4D97-AF65-F5344CB8AC3E}">
        <p14:creationId xmlns:p14="http://schemas.microsoft.com/office/powerpoint/2010/main" val="17651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D424-D271-496C-91CA-CFA99A0BE652}"/>
              </a:ext>
            </a:extLst>
          </p:cNvPr>
          <p:cNvSpPr>
            <a:spLocks noGrp="1"/>
          </p:cNvSpPr>
          <p:nvPr>
            <p:ph type="title"/>
          </p:nvPr>
        </p:nvSpPr>
        <p:spPr/>
        <p:txBody>
          <a:bodyPr/>
          <a:lstStyle/>
          <a:p>
            <a:r>
              <a:rPr lang="en-GB" dirty="0"/>
              <a:t>Component 3: Influences on Global Travel and Tourism</a:t>
            </a:r>
          </a:p>
        </p:txBody>
      </p:sp>
      <p:pic>
        <p:nvPicPr>
          <p:cNvPr id="5122" name="Picture 2" descr="Family holidays take a walk on the wild side | News | The Times">
            <a:extLst>
              <a:ext uri="{FF2B5EF4-FFF2-40B4-BE49-F238E27FC236}">
                <a16:creationId xmlns:a16="http://schemas.microsoft.com/office/drawing/2014/main" id="{9EE662A9-C8F1-4A24-AF5E-B50514674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83" y="2924175"/>
            <a:ext cx="3429000"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DFD7C96-C84B-4D8F-98E5-39198DE3BD8C}"/>
              </a:ext>
            </a:extLst>
          </p:cNvPr>
          <p:cNvSpPr/>
          <p:nvPr/>
        </p:nvSpPr>
        <p:spPr>
          <a:xfrm>
            <a:off x="4267199" y="778996"/>
            <a:ext cx="7689273" cy="1477328"/>
          </a:xfrm>
          <a:prstGeom prst="rect">
            <a:avLst/>
          </a:prstGeom>
        </p:spPr>
        <p:txBody>
          <a:bodyPr wrap="square">
            <a:spAutoFit/>
          </a:bodyPr>
          <a:lstStyle/>
          <a:p>
            <a:r>
              <a:rPr lang="en-GB" b="1" i="1" dirty="0"/>
              <a:t>Learners will explore the different factors that may influence global travel and tourism, and how travel and tourism organisations and destinations respond to these factors. Learners will examine the potential impacts of tourism at global destinations and how destinations can manage the impacts of tourism and control tourism development to achieve sustainable tourism.</a:t>
            </a:r>
          </a:p>
        </p:txBody>
      </p:sp>
      <p:sp>
        <p:nvSpPr>
          <p:cNvPr id="6" name="Rectangle 5">
            <a:extLst>
              <a:ext uri="{FF2B5EF4-FFF2-40B4-BE49-F238E27FC236}">
                <a16:creationId xmlns:a16="http://schemas.microsoft.com/office/drawing/2014/main" id="{44655F7F-25A8-4BCC-A2F0-3141DB42D658}"/>
              </a:ext>
            </a:extLst>
          </p:cNvPr>
          <p:cNvSpPr/>
          <p:nvPr/>
        </p:nvSpPr>
        <p:spPr>
          <a:xfrm>
            <a:off x="4267199" y="2554843"/>
            <a:ext cx="7550728" cy="2585323"/>
          </a:xfrm>
          <a:prstGeom prst="rect">
            <a:avLst/>
          </a:prstGeom>
        </p:spPr>
        <p:txBody>
          <a:bodyPr wrap="square">
            <a:spAutoFit/>
          </a:bodyPr>
          <a:lstStyle/>
          <a:p>
            <a:r>
              <a:rPr lang="en-GB" i="1" dirty="0"/>
              <a:t>The Key Focus will be on:</a:t>
            </a:r>
          </a:p>
          <a:p>
            <a:pPr marL="285750" indent="-285750">
              <a:buFont typeface="Arial" panose="020B0604020202020204" pitchFamily="34" charset="0"/>
              <a:buChar char="•"/>
            </a:pPr>
            <a:r>
              <a:rPr lang="en-GB" i="1" dirty="0"/>
              <a:t>Factors which influence the Global tourist industry – e.g. prices, exchange rates, safety of destinations, health factors</a:t>
            </a:r>
          </a:p>
          <a:p>
            <a:pPr marL="285750" indent="-285750">
              <a:buFont typeface="Arial" panose="020B0604020202020204" pitchFamily="34" charset="0"/>
              <a:buChar char="•"/>
            </a:pPr>
            <a:r>
              <a:rPr lang="en-GB" i="1" dirty="0"/>
              <a:t>How Travel &amp; Tourism organisations inform customers of these factors</a:t>
            </a:r>
          </a:p>
          <a:p>
            <a:pPr marL="285750" indent="-285750">
              <a:buFont typeface="Arial" panose="020B0604020202020204" pitchFamily="34" charset="0"/>
              <a:buChar char="•"/>
            </a:pPr>
            <a:r>
              <a:rPr lang="en-GB" i="1" dirty="0"/>
              <a:t>The impacts of travel &amp; tourism on sustainability – Economic, Social and Environmental Impacts of Tourism</a:t>
            </a:r>
          </a:p>
          <a:p>
            <a:pPr marL="285750" indent="-285750">
              <a:buFont typeface="Arial" panose="020B0604020202020204" pitchFamily="34" charset="0"/>
              <a:buChar char="•"/>
            </a:pPr>
            <a:r>
              <a:rPr lang="en-GB" i="1" dirty="0"/>
              <a:t>How destinations are managed to help protect local environments, benefit local people and protect local cultures &amp; traditions</a:t>
            </a:r>
          </a:p>
          <a:p>
            <a:pPr marL="285750" indent="-285750">
              <a:buFont typeface="Arial" panose="020B0604020202020204" pitchFamily="34" charset="0"/>
              <a:buChar char="•"/>
            </a:pPr>
            <a:r>
              <a:rPr lang="en-GB" i="1" dirty="0"/>
              <a:t>The role of different organisations in managing global tourism</a:t>
            </a:r>
          </a:p>
        </p:txBody>
      </p:sp>
    </p:spTree>
    <p:extLst>
      <p:ext uri="{BB962C8B-B14F-4D97-AF65-F5344CB8AC3E}">
        <p14:creationId xmlns:p14="http://schemas.microsoft.com/office/powerpoint/2010/main" val="40373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B9D8-2D78-4DAF-A1BA-E5BF54A50025}"/>
              </a:ext>
            </a:extLst>
          </p:cNvPr>
          <p:cNvSpPr>
            <a:spLocks noGrp="1"/>
          </p:cNvSpPr>
          <p:nvPr>
            <p:ph type="title"/>
          </p:nvPr>
        </p:nvSpPr>
        <p:spPr>
          <a:xfrm>
            <a:off x="767857" y="406974"/>
            <a:ext cx="3031852" cy="685069"/>
          </a:xfrm>
        </p:spPr>
        <p:txBody>
          <a:bodyPr/>
          <a:lstStyle/>
          <a:p>
            <a:r>
              <a:rPr lang="en-GB" dirty="0"/>
              <a:t>Next Steps</a:t>
            </a:r>
          </a:p>
        </p:txBody>
      </p:sp>
      <p:sp>
        <p:nvSpPr>
          <p:cNvPr id="5" name="Rectangle 4">
            <a:extLst>
              <a:ext uri="{FF2B5EF4-FFF2-40B4-BE49-F238E27FC236}">
                <a16:creationId xmlns:a16="http://schemas.microsoft.com/office/drawing/2014/main" id="{38D507B4-5DEF-433B-87A3-895147CE7E84}"/>
              </a:ext>
            </a:extLst>
          </p:cNvPr>
          <p:cNvSpPr/>
          <p:nvPr/>
        </p:nvSpPr>
        <p:spPr>
          <a:xfrm>
            <a:off x="4294908" y="695189"/>
            <a:ext cx="7744691" cy="1754326"/>
          </a:xfrm>
          <a:prstGeom prst="rect">
            <a:avLst/>
          </a:prstGeom>
        </p:spPr>
        <p:txBody>
          <a:bodyPr wrap="square">
            <a:spAutoFit/>
          </a:bodyPr>
          <a:lstStyle/>
          <a:p>
            <a:r>
              <a:rPr lang="en-GB" b="1" i="1" dirty="0"/>
              <a:t>Following successful completion of this qualification, you can progress onto A Levels, or to a vocational qualification at Level 3, such as a BTEC National in Travel &amp; Tourism.</a:t>
            </a:r>
          </a:p>
          <a:p>
            <a:endParaRPr lang="en-GB" b="1" i="1" dirty="0"/>
          </a:p>
          <a:p>
            <a:r>
              <a:rPr lang="en-GB" b="1" i="1" dirty="0"/>
              <a:t>This then allows you</a:t>
            </a:r>
            <a:r>
              <a:rPr lang="en-GB" dirty="0"/>
              <a:t> </a:t>
            </a:r>
            <a:r>
              <a:rPr lang="en-GB" b="1" i="1" dirty="0"/>
              <a:t>enter employment or apprenticeships, or to move on to higher education by studying a degree in the tourism sector.</a:t>
            </a:r>
          </a:p>
        </p:txBody>
      </p:sp>
      <p:pic>
        <p:nvPicPr>
          <p:cNvPr id="6146" name="Picture 2" descr="Travel Consultant job description template | Workable">
            <a:extLst>
              <a:ext uri="{FF2B5EF4-FFF2-40B4-BE49-F238E27FC236}">
                <a16:creationId xmlns:a16="http://schemas.microsoft.com/office/drawing/2014/main" id="{C6984CB6-19AB-4355-BB59-9BB5455F9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139800"/>
            <a:ext cx="2474821" cy="13812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E News | Travel and Tourism student secures Cabin Crew role with Tui">
            <a:extLst>
              <a:ext uri="{FF2B5EF4-FFF2-40B4-BE49-F238E27FC236}">
                <a16:creationId xmlns:a16="http://schemas.microsoft.com/office/drawing/2014/main" id="{FDA3C533-3A78-4019-8066-5567B8FDC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750127"/>
            <a:ext cx="2474821" cy="164988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liday Destination Jobs • TUI Careers">
            <a:extLst>
              <a:ext uri="{FF2B5EF4-FFF2-40B4-BE49-F238E27FC236}">
                <a16:creationId xmlns:a16="http://schemas.microsoft.com/office/drawing/2014/main" id="{4C7D653F-4BD9-4EB7-A4D5-1D1F4D4C7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4629039"/>
            <a:ext cx="2474821" cy="165013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hina, India, and the US Could Lose Up to 40 Million Tourism Jobs – Del  Report">
            <a:extLst>
              <a:ext uri="{FF2B5EF4-FFF2-40B4-BE49-F238E27FC236}">
                <a16:creationId xmlns:a16="http://schemas.microsoft.com/office/drawing/2014/main" id="{E19CF7D9-8503-46D2-B4C9-AFA6304F0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098" y="2521095"/>
            <a:ext cx="5382309" cy="403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5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fade">
                                      <p:cBhvr>
                                        <p:cTn id="10"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590</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Franklin Gothic Book</vt:lpstr>
      <vt:lpstr>Franklin Gothic Demi</vt:lpstr>
      <vt:lpstr>Wingdings 2</vt:lpstr>
      <vt:lpstr>DividendVTI</vt:lpstr>
      <vt:lpstr>BTEC Tech Award in Travel &amp; Tourism</vt:lpstr>
      <vt:lpstr>PowerPoint Presentation</vt:lpstr>
      <vt:lpstr>Assessment Overview</vt:lpstr>
      <vt:lpstr>Component 1 - Travel and Tourism Organisations and Destinations</vt:lpstr>
      <vt:lpstr>Component 2: Customer Needs in Travel and Tourism</vt:lpstr>
      <vt:lpstr>Component 3: Influences on Global Travel and Tourism</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2023-02-08T05:31:07Z</dcterms:created>
  <dcterms:modified xsi:type="dcterms:W3CDTF">2024-02-06T15:15:02Z</dcterms:modified>
</cp:coreProperties>
</file>