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3"/>
  </p:notesMasterIdLst>
  <p:handoutMasterIdLst>
    <p:handoutMasterId r:id="rId14"/>
  </p:handoutMasterIdLst>
  <p:sldIdLst>
    <p:sldId id="256" r:id="rId5"/>
    <p:sldId id="283" r:id="rId6"/>
    <p:sldId id="284" r:id="rId7"/>
    <p:sldId id="285" r:id="rId8"/>
    <p:sldId id="286" r:id="rId9"/>
    <p:sldId id="287" r:id="rId10"/>
    <p:sldId id="288" r:id="rId11"/>
    <p:sldId id="289" r:id="rId12"/>
  </p:sldIdLst>
  <p:sldSz cx="12192000" cy="6858000"/>
  <p:notesSz cx="9926638" cy="67976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cky Edlin" initials="BE" lastIdx="0" clrIdx="0">
    <p:extLst>
      <p:ext uri="{19B8F6BF-5375-455C-9EA6-DF929625EA0E}">
        <p15:presenceInfo xmlns:p15="http://schemas.microsoft.com/office/powerpoint/2012/main" userId="S-1-5-21-3650419851-2908292318-3128554887-5079" providerId="AD"/>
      </p:ext>
    </p:extLst>
  </p:cmAuthor>
  <p:cmAuthor id="2" name="Ben Curtis" initials="BC" lastIdx="1" clrIdx="1">
    <p:extLst>
      <p:ext uri="{19B8F6BF-5375-455C-9EA6-DF929625EA0E}">
        <p15:presenceInfo xmlns:p15="http://schemas.microsoft.com/office/powerpoint/2012/main" userId="S-1-5-21-3650419851-2908292318-3128554887-1396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4F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1696" y="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463DC9-59B7-4E68-9D00-CAD2DD7E5E2C}" type="datetimeFigureOut">
              <a:rPr lang="en-GB" smtClean="0"/>
              <a:t>27/09/2023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45741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1696" y="645741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34D558-DB23-4BD0-AD64-BF396DF7A1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52470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2799" y="0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7E936D-79BB-40DA-A38E-9386F1689C0D}" type="datetimeFigureOut">
              <a:rPr lang="en-GB" smtClean="0"/>
              <a:t>27/09/2023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25763" y="850900"/>
            <a:ext cx="4075112" cy="2292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665" y="3271381"/>
            <a:ext cx="7941310" cy="267658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456612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2799" y="6456612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514663-91B1-49DE-8B9B-E256DB7A55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30070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9265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eco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65233-844C-4DBB-933F-A71DFF14A237}" type="datetimeFigureOut">
              <a:rPr lang="en-GB" smtClean="0"/>
              <a:t>27/09/2023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AE520-8976-4C99-9AE6-58B8504D7290}" type="slidenum">
              <a:rPr lang="en-GB" smtClean="0"/>
              <a:t>‹#›</a:t>
            </a:fld>
            <a:endParaRPr lang="en-GB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13402" y="20708"/>
            <a:ext cx="11997365" cy="6668416"/>
            <a:chOff x="13402" y="20708"/>
            <a:chExt cx="11997365" cy="6668416"/>
          </a:xfrm>
        </p:grpSpPr>
        <p:sp>
          <p:nvSpPr>
            <p:cNvPr id="8" name="Rectangle 7"/>
            <p:cNvSpPr/>
            <p:nvPr/>
          </p:nvSpPr>
          <p:spPr>
            <a:xfrm>
              <a:off x="172994" y="181232"/>
              <a:ext cx="11837773" cy="6507892"/>
            </a:xfrm>
            <a:prstGeom prst="rect">
              <a:avLst/>
            </a:prstGeom>
            <a:noFill/>
            <a:ln w="355600">
              <a:solidFill>
                <a:srgbClr val="EFC3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02" y="20708"/>
              <a:ext cx="1162255" cy="327816"/>
            </a:xfrm>
            <a:prstGeom prst="rect">
              <a:avLst/>
            </a:prstGeom>
          </p:spPr>
        </p:pic>
      </p:grpSp>
      <p:sp>
        <p:nvSpPr>
          <p:cNvPr id="11" name="Subtitle 1"/>
          <p:cNvSpPr txBox="1">
            <a:spLocks/>
          </p:cNvSpPr>
          <p:nvPr userDrawn="1"/>
        </p:nvSpPr>
        <p:spPr>
          <a:xfrm>
            <a:off x="2043794" y="6460188"/>
            <a:ext cx="9144000" cy="45787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i="1" dirty="0"/>
              <a:t>RESPECTFUL </a:t>
            </a:r>
            <a:r>
              <a:rPr lang="en-GB" sz="2000" i="1" dirty="0"/>
              <a:t>^</a:t>
            </a:r>
            <a:r>
              <a:rPr lang="en-GB" i="1" dirty="0"/>
              <a:t> RESILIENT </a:t>
            </a:r>
            <a:r>
              <a:rPr lang="en-GB" sz="2000" i="1" dirty="0"/>
              <a:t>^</a:t>
            </a:r>
            <a:r>
              <a:rPr lang="en-GB" i="1" dirty="0"/>
              <a:t> RESOURCEFUL </a:t>
            </a:r>
            <a:r>
              <a:rPr lang="en-GB" sz="2000" i="1" dirty="0"/>
              <a:t>^ </a:t>
            </a:r>
            <a:r>
              <a:rPr lang="en-GB" i="1" dirty="0"/>
              <a:t>RESPONSIBLE</a:t>
            </a:r>
          </a:p>
        </p:txBody>
      </p:sp>
    </p:spTree>
    <p:extLst>
      <p:ext uri="{BB962C8B-B14F-4D97-AF65-F5344CB8AC3E}">
        <p14:creationId xmlns:p14="http://schemas.microsoft.com/office/powerpoint/2010/main" val="9139594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C65233-844C-4DBB-933F-A71DFF14A237}" type="datetimeFigureOut">
              <a:rPr lang="en-GB" smtClean="0"/>
              <a:t>27/09/2023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FAE520-8976-4C99-9AE6-58B8504D7290}" type="slidenum">
              <a:rPr lang="en-GB" smtClean="0"/>
              <a:t>‹#›</a:t>
            </a:fld>
            <a:endParaRPr lang="en-GB"/>
          </a:p>
        </p:txBody>
      </p:sp>
      <p:sp>
        <p:nvSpPr>
          <p:cNvPr id="8" name="Rectangle 7"/>
          <p:cNvSpPr/>
          <p:nvPr userDrawn="1"/>
        </p:nvSpPr>
        <p:spPr>
          <a:xfrm>
            <a:off x="177113" y="199072"/>
            <a:ext cx="11837773" cy="6507892"/>
          </a:xfrm>
          <a:prstGeom prst="rect">
            <a:avLst/>
          </a:prstGeom>
          <a:noFill/>
          <a:ln w="355600">
            <a:solidFill>
              <a:srgbClr val="EFC3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pic>
        <p:nvPicPr>
          <p:cNvPr id="7" name="Picture 6"/>
          <p:cNvPicPr/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8045"/>
            <a:ext cx="12192000" cy="3410465"/>
          </a:xfrm>
          <a:prstGeom prst="rect">
            <a:avLst/>
          </a:prstGeom>
        </p:spPr>
      </p:pic>
      <p:sp>
        <p:nvSpPr>
          <p:cNvPr id="9" name="Subtitle 1"/>
          <p:cNvSpPr txBox="1">
            <a:spLocks/>
          </p:cNvSpPr>
          <p:nvPr userDrawn="1"/>
        </p:nvSpPr>
        <p:spPr>
          <a:xfrm>
            <a:off x="1863490" y="6509599"/>
            <a:ext cx="9144000" cy="165576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i="1" dirty="0"/>
              <a:t>RESPECTFUL </a:t>
            </a:r>
            <a:r>
              <a:rPr lang="en-GB" sz="2000" i="1" dirty="0"/>
              <a:t>^</a:t>
            </a:r>
            <a:r>
              <a:rPr lang="en-GB" i="1" dirty="0"/>
              <a:t> RESILIENT </a:t>
            </a:r>
            <a:r>
              <a:rPr lang="en-GB" sz="2000" i="1" dirty="0"/>
              <a:t>^</a:t>
            </a:r>
            <a:r>
              <a:rPr lang="en-GB" i="1" dirty="0"/>
              <a:t> RESOURCEFUL </a:t>
            </a:r>
            <a:r>
              <a:rPr lang="en-GB" sz="2000" i="1" dirty="0"/>
              <a:t>^ </a:t>
            </a:r>
            <a:r>
              <a:rPr lang="en-GB" i="1" dirty="0"/>
              <a:t>RESPONSIBLE</a:t>
            </a:r>
          </a:p>
        </p:txBody>
      </p:sp>
    </p:spTree>
    <p:extLst>
      <p:ext uri="{BB962C8B-B14F-4D97-AF65-F5344CB8AC3E}">
        <p14:creationId xmlns:p14="http://schemas.microsoft.com/office/powerpoint/2010/main" val="1407821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49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mailto:Olin.Romer@cyac.org.uk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45989" y="3527508"/>
            <a:ext cx="1148354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GB" sz="8000" dirty="0">
              <a:solidFill>
                <a:srgbClr val="1B4F20"/>
              </a:solidFill>
              <a:latin typeface="Candara" panose="020E0502030303020204" pitchFamily="34" charset="0"/>
            </a:endParaRPr>
          </a:p>
          <a:p>
            <a:pPr algn="ctr"/>
            <a:endParaRPr lang="en-GB" sz="8000" dirty="0">
              <a:solidFill>
                <a:srgbClr val="1B4F20"/>
              </a:solidFill>
              <a:latin typeface="Candara" panose="020E0502030303020204" pitchFamily="34" charset="0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 idx="4294967295"/>
          </p:nvPr>
        </p:nvSpPr>
        <p:spPr>
          <a:xfrm>
            <a:off x="649941" y="3479217"/>
            <a:ext cx="10515600" cy="1325563"/>
          </a:xfrm>
        </p:spPr>
        <p:txBody>
          <a:bodyPr/>
          <a:lstStyle/>
          <a:p>
            <a:pPr algn="ctr"/>
            <a:r>
              <a:rPr lang="en-GB" dirty="0">
                <a:solidFill>
                  <a:schemeClr val="accent6">
                    <a:lumMod val="50000"/>
                  </a:schemeClr>
                </a:solidFill>
                <a:latin typeface="Berlin Sans FB" panose="020E0602020502020306" pitchFamily="34" charset="0"/>
              </a:rPr>
              <a:t>BTEC Level 1/2 Tech Award in Travel &amp; Tourism</a:t>
            </a:r>
          </a:p>
        </p:txBody>
      </p:sp>
      <p:sp>
        <p:nvSpPr>
          <p:cNvPr id="2" name="Rectangle 1"/>
          <p:cNvSpPr/>
          <p:nvPr/>
        </p:nvSpPr>
        <p:spPr>
          <a:xfrm>
            <a:off x="649941" y="4679140"/>
            <a:ext cx="1081955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dirty="0">
                <a:solidFill>
                  <a:schemeClr val="accent6">
                    <a:lumMod val="50000"/>
                  </a:schemeClr>
                </a:solidFill>
                <a:latin typeface="Berlin Sans FB" panose="020E0602020502020306" pitchFamily="34" charset="0"/>
              </a:rPr>
              <a:t>What will my child study over the next two years and how will they be assessed?</a:t>
            </a:r>
          </a:p>
        </p:txBody>
      </p:sp>
    </p:spTree>
    <p:extLst>
      <p:ext uri="{BB962C8B-B14F-4D97-AF65-F5344CB8AC3E}">
        <p14:creationId xmlns:p14="http://schemas.microsoft.com/office/powerpoint/2010/main" val="1490185680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 txBox="1">
            <a:spLocks/>
          </p:cNvSpPr>
          <p:nvPr/>
        </p:nvSpPr>
        <p:spPr>
          <a:xfrm>
            <a:off x="365761" y="2160589"/>
            <a:ext cx="11477896" cy="43360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Clr>
                <a:srgbClr val="90C226"/>
              </a:buClr>
              <a:buNone/>
            </a:pPr>
            <a:endParaRPr lang="en-GB" sz="4000" dirty="0">
              <a:solidFill>
                <a:srgbClr val="1B4F20"/>
              </a:solidFill>
              <a:latin typeface="Candara" panose="020E0502030303020204" pitchFamily="34" charset="0"/>
            </a:endParaRPr>
          </a:p>
        </p:txBody>
      </p:sp>
      <p:sp>
        <p:nvSpPr>
          <p:cNvPr id="5" name="Control 1"/>
          <p:cNvSpPr>
            <a:spLocks noChangeArrowheads="1" noChangeShapeType="1"/>
          </p:cNvSpPr>
          <p:nvPr/>
        </p:nvSpPr>
        <p:spPr bwMode="auto">
          <a:xfrm>
            <a:off x="649288" y="5726113"/>
            <a:ext cx="4329112" cy="2106612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649287" y="529946"/>
            <a:ext cx="10794159" cy="5440547"/>
          </a:xfrm>
        </p:spPr>
        <p:txBody>
          <a:bodyPr>
            <a:normAutofit fontScale="77500" lnSpcReduction="20000"/>
          </a:bodyPr>
          <a:lstStyle/>
          <a:p>
            <a:pPr algn="l"/>
            <a:r>
              <a:rPr lang="en-GB" sz="3200" u="sng" dirty="0"/>
              <a:t>An Overview</a:t>
            </a:r>
          </a:p>
          <a:p>
            <a:pPr algn="l"/>
            <a:endParaRPr lang="en-GB" sz="3200" dirty="0"/>
          </a:p>
          <a:p>
            <a:pPr marL="457200" indent="-457200" algn="l">
              <a:buFontTx/>
              <a:buChar char="-"/>
            </a:pPr>
            <a:r>
              <a:rPr lang="en-GB" sz="3200" dirty="0"/>
              <a:t>Students complete 2 Internally Assessed components and 1 Externally Assessed component (Exam)</a:t>
            </a:r>
          </a:p>
          <a:p>
            <a:pPr marL="457200" indent="-457200" algn="l">
              <a:buFontTx/>
              <a:buChar char="-"/>
            </a:pPr>
            <a:endParaRPr lang="en-GB" sz="3200" dirty="0"/>
          </a:p>
          <a:p>
            <a:pPr marL="457200" indent="-457200" algn="l">
              <a:buFontTx/>
              <a:buChar char="-"/>
            </a:pPr>
            <a:r>
              <a:rPr lang="en-GB" sz="3200" dirty="0"/>
              <a:t>Components cover a variety of themes across the Travel &amp; Tourism sector including meeting needs of Tourists, how companies work together and the need for Tourism to become more sustainable</a:t>
            </a:r>
          </a:p>
          <a:p>
            <a:pPr marL="457200" indent="-457200" algn="l">
              <a:buFontTx/>
              <a:buChar char="-"/>
            </a:pPr>
            <a:endParaRPr lang="en-GB" sz="3200" dirty="0"/>
          </a:p>
          <a:p>
            <a:pPr marL="457200" indent="-457200" algn="l">
              <a:buFontTx/>
              <a:buChar char="-"/>
            </a:pPr>
            <a:r>
              <a:rPr lang="en-GB" sz="3200" dirty="0"/>
              <a:t>The Course is graded from a Level 1 Pass all the way up to a Level 2 Distinction*.  A Level 2 Pass is the equivalent of a Grade 4 and a Distinction is the equivalent of a Grade 7.</a:t>
            </a:r>
          </a:p>
          <a:p>
            <a:pPr marL="457200" indent="-457200" algn="l">
              <a:buFontTx/>
              <a:buChar char="-"/>
            </a:pPr>
            <a:endParaRPr lang="en-GB" sz="3200" dirty="0"/>
          </a:p>
          <a:p>
            <a:pPr marL="457200" indent="-457200" algn="l">
              <a:buFontTx/>
              <a:buChar char="-"/>
            </a:pPr>
            <a:r>
              <a:rPr lang="en-GB" sz="3200" dirty="0"/>
              <a:t>The Academy uses the Pearson                                                                              Edexcel Exam Board</a:t>
            </a:r>
          </a:p>
        </p:txBody>
      </p:sp>
      <p:pic>
        <p:nvPicPr>
          <p:cNvPr id="1026" name="Picture 2" descr="Edexcel - Wikipedia">
            <a:extLst>
              <a:ext uri="{FF2B5EF4-FFF2-40B4-BE49-F238E27FC236}">
                <a16:creationId xmlns:a16="http://schemas.microsoft.com/office/drawing/2014/main" id="{4557F4F4-9C7E-41DE-891B-EA4316CD3C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8658" y="4692831"/>
            <a:ext cx="3744788" cy="1540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3718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5118" y="537882"/>
            <a:ext cx="104349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u="sng" dirty="0"/>
              <a:t>Course Content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5118" y="1122657"/>
            <a:ext cx="106769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Over the two year course, students study a set of key Geographical Themes.  These are:</a:t>
            </a:r>
          </a:p>
        </p:txBody>
      </p:sp>
      <p:sp>
        <p:nvSpPr>
          <p:cNvPr id="6" name="Rectangle 5"/>
          <p:cNvSpPr/>
          <p:nvPr/>
        </p:nvSpPr>
        <p:spPr>
          <a:xfrm>
            <a:off x="605118" y="1531022"/>
            <a:ext cx="3576917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/>
              <a:t>Component 1: Travel &amp; Tourism organisations &amp; destinations </a:t>
            </a:r>
          </a:p>
          <a:p>
            <a:r>
              <a:rPr lang="en-GB" dirty="0"/>
              <a:t>This Theme looks at: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Travel &amp; Tourism organisations in the UK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Ownership, aims, key products &amp; services of these organisations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The role of consumer technologies within the industry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Features of and routes to popular tourist destinations</a:t>
            </a:r>
          </a:p>
        </p:txBody>
      </p:sp>
      <p:sp>
        <p:nvSpPr>
          <p:cNvPr id="7" name="Rectangle 6"/>
          <p:cNvSpPr/>
          <p:nvPr/>
        </p:nvSpPr>
        <p:spPr>
          <a:xfrm>
            <a:off x="4518211" y="1522767"/>
            <a:ext cx="3429001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/>
              <a:t>Component 2: Customer Needs in Travel and Tourism </a:t>
            </a:r>
          </a:p>
          <a:p>
            <a:r>
              <a:rPr lang="en-GB" dirty="0"/>
              <a:t>This Theme looks at: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How organisations use market research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Travel and Tourism trends and customer needs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How specific needs are met by organisations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How travel planning meets customer needs &amp; preferences</a:t>
            </a:r>
          </a:p>
        </p:txBody>
      </p:sp>
      <p:sp>
        <p:nvSpPr>
          <p:cNvPr id="8" name="Rectangle 7"/>
          <p:cNvSpPr/>
          <p:nvPr/>
        </p:nvSpPr>
        <p:spPr>
          <a:xfrm>
            <a:off x="8283388" y="1531022"/>
            <a:ext cx="3429001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/>
              <a:t>Component 3: Influences on Global Travel and Tourism </a:t>
            </a:r>
          </a:p>
          <a:p>
            <a:r>
              <a:rPr lang="en-GB" dirty="0"/>
              <a:t>This Theme looks at: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Factors influencing global Travel &amp; Tourism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How organisations &amp; destinations respond to factors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Impacts of Tourism in Global destinations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Managing and controlling the impacts </a:t>
            </a:r>
            <a:r>
              <a:rPr lang="en-GB"/>
              <a:t>of Tourism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8838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5004" y="246928"/>
            <a:ext cx="104349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u="sng" dirty="0"/>
              <a:t>Assessment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6571" y="720863"/>
            <a:ext cx="475659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Over the two years students completed three assessed pieces of work which count towards their grade.</a:t>
            </a:r>
          </a:p>
          <a:p>
            <a:r>
              <a:rPr lang="en-GB" dirty="0"/>
              <a:t>Components 1 &amp; 2 are Internal assessments completed over a set number of hours.</a:t>
            </a:r>
          </a:p>
          <a:p>
            <a:r>
              <a:rPr lang="en-GB" dirty="0"/>
              <a:t>Component 3 is a 2 hour assessment, marked externally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B4E8DE8-E6D5-4258-9CDF-3885E369D71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023" t="23643" r="27273" b="46772"/>
          <a:stretch/>
        </p:blipFill>
        <p:spPr>
          <a:xfrm>
            <a:off x="5195455" y="316202"/>
            <a:ext cx="6567054" cy="233882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A11B01F-EAB8-4D65-AF04-3920C37A607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591" t="44513" r="27727" b="33732"/>
          <a:stretch/>
        </p:blipFill>
        <p:spPr>
          <a:xfrm>
            <a:off x="4570285" y="4596011"/>
            <a:ext cx="7192224" cy="192570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E224777-71E0-41A2-BB14-EEEB9E13258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023" t="51007" r="27273" b="24634"/>
          <a:stretch/>
        </p:blipFill>
        <p:spPr>
          <a:xfrm>
            <a:off x="416269" y="2709662"/>
            <a:ext cx="6567053" cy="1925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94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9"/>
          <p:cNvSpPr txBox="1">
            <a:spLocks/>
          </p:cNvSpPr>
          <p:nvPr/>
        </p:nvSpPr>
        <p:spPr>
          <a:xfrm>
            <a:off x="465649" y="443754"/>
            <a:ext cx="11153123" cy="80318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dirty="0"/>
              <a:t>How will we support your child in Travel and Tourism?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97005" y="1246936"/>
            <a:ext cx="10690412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/>
              <a:t> - Planned and structured lessons which use a variety of resources to engage students and ensure understanding and progress including the use of Homework to embed knowledge</a:t>
            </a:r>
          </a:p>
          <a:p>
            <a:endParaRPr lang="en-GB" sz="2200" dirty="0"/>
          </a:p>
          <a:p>
            <a:r>
              <a:rPr lang="en-GB" sz="2200" dirty="0"/>
              <a:t> - In-depth knowledge of exam requirements to develop exam technique and improve grades</a:t>
            </a:r>
          </a:p>
          <a:p>
            <a:endParaRPr lang="en-GB" sz="2200" dirty="0"/>
          </a:p>
          <a:p>
            <a:r>
              <a:rPr lang="en-GB" sz="2200" dirty="0"/>
              <a:t> - Regular assessment to check progress and understanding </a:t>
            </a:r>
          </a:p>
          <a:p>
            <a:endParaRPr lang="en-GB" sz="2200" dirty="0"/>
          </a:p>
          <a:p>
            <a:r>
              <a:rPr lang="en-GB" sz="2200" dirty="0"/>
              <a:t> - Students will complete a mock internal assessment and receive feedback and improvements on this, before completing the Pearson Set Assignment (PSA).</a:t>
            </a:r>
          </a:p>
          <a:p>
            <a:endParaRPr lang="en-GB" sz="2200" dirty="0"/>
          </a:p>
          <a:p>
            <a:r>
              <a:rPr lang="en-GB" sz="2200" dirty="0"/>
              <a:t> - Communication and additional support materials through Microsoft Teams</a:t>
            </a:r>
          </a:p>
          <a:p>
            <a:endParaRPr lang="en-GB" sz="2200" dirty="0"/>
          </a:p>
          <a:p>
            <a:r>
              <a:rPr lang="en-GB" sz="2200" dirty="0"/>
              <a:t> - Revision materials for the externally examined component</a:t>
            </a:r>
          </a:p>
        </p:txBody>
      </p:sp>
    </p:spTree>
    <p:extLst>
      <p:ext uri="{BB962C8B-B14F-4D97-AF65-F5344CB8AC3E}">
        <p14:creationId xmlns:p14="http://schemas.microsoft.com/office/powerpoint/2010/main" val="1144216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9"/>
          <p:cNvSpPr txBox="1">
            <a:spLocks/>
          </p:cNvSpPr>
          <p:nvPr/>
        </p:nvSpPr>
        <p:spPr>
          <a:xfrm>
            <a:off x="838200" y="424294"/>
            <a:ext cx="10515600" cy="67836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dirty="0"/>
              <a:t>How can I support my child in Travel and Tourism?</a:t>
            </a:r>
          </a:p>
        </p:txBody>
      </p:sp>
      <p:sp>
        <p:nvSpPr>
          <p:cNvPr id="5" name="Rectangle 4"/>
          <p:cNvSpPr/>
          <p:nvPr/>
        </p:nvSpPr>
        <p:spPr>
          <a:xfrm>
            <a:off x="838200" y="1118391"/>
            <a:ext cx="10515600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200" dirty="0"/>
              <a:t> - Encourage your child to watch the news and TV documentaries about the travel and tourism sector</a:t>
            </a:r>
          </a:p>
          <a:p>
            <a:endParaRPr lang="en-GB" sz="2200" dirty="0"/>
          </a:p>
          <a:p>
            <a:r>
              <a:rPr lang="en-GB" sz="2200" dirty="0"/>
              <a:t> - Encourage them to develop their own revision materials such as Knowledge organisers, Mind Maps and Flash Cards of important Case Study locations and Events</a:t>
            </a:r>
          </a:p>
          <a:p>
            <a:endParaRPr lang="en-GB" sz="2200" dirty="0"/>
          </a:p>
          <a:p>
            <a:r>
              <a:rPr lang="en-GB" sz="2200" dirty="0"/>
              <a:t> - Encourage them to complete research around areas of the travel and tourism industry (they will need to do some of this for their case study homework themselves)</a:t>
            </a:r>
          </a:p>
          <a:p>
            <a:endParaRPr lang="en-GB" sz="2200" dirty="0"/>
          </a:p>
          <a:p>
            <a:r>
              <a:rPr lang="en-GB" sz="2200" dirty="0"/>
              <a:t> - Discuss current affairs with your child – this will help them develop a viewpoint. Discuss planning and booking holidays or local trips and visits so they see the different people and businesses involved in the process</a:t>
            </a:r>
          </a:p>
          <a:p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2527727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77789" y="557587"/>
            <a:ext cx="9144000" cy="948484"/>
          </a:xfrm>
        </p:spPr>
        <p:txBody>
          <a:bodyPr/>
          <a:lstStyle/>
          <a:p>
            <a:r>
              <a:rPr lang="en-GB" dirty="0"/>
              <a:t>Revision Materials Available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AD5D3B5-0BEC-4050-AAAF-04AD99FFDCD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7936" t="13578" r="8418" b="9602"/>
          <a:stretch/>
        </p:blipFill>
        <p:spPr>
          <a:xfrm>
            <a:off x="4375578" y="1589960"/>
            <a:ext cx="3548421" cy="4557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271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9"/>
          <p:cNvSpPr txBox="1">
            <a:spLocks/>
          </p:cNvSpPr>
          <p:nvPr/>
        </p:nvSpPr>
        <p:spPr>
          <a:xfrm>
            <a:off x="688659" y="17686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rgbClr val="7030A0"/>
                </a:solidFill>
              </a:rPr>
              <a:t>We’re here to help…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931459" y="1502429"/>
            <a:ext cx="572844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If you have any questions or issues you would like to discuss about the course, resources available and supporting your child, please contact:</a:t>
            </a:r>
          </a:p>
          <a:p>
            <a:pPr algn="ctr"/>
            <a:r>
              <a:rPr lang="en-GB" sz="2400" b="1" dirty="0">
                <a:hlinkClick r:id="rId2"/>
              </a:rPr>
              <a:t>Ellie.Mulligan@cyac.org.uk</a:t>
            </a:r>
            <a:endParaRPr lang="en-GB" sz="2400" b="1" dirty="0"/>
          </a:p>
        </p:txBody>
      </p:sp>
      <p:pic>
        <p:nvPicPr>
          <p:cNvPr id="4098" name="Picture 2" descr="Geographical connection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911" y="3619763"/>
            <a:ext cx="5324335" cy="2795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E41ECB4-FCA2-4588-AEB4-E315CB1E0F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3049" y="3619762"/>
            <a:ext cx="5401040" cy="279527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AD4104B-A632-4DA2-BD98-E4E09628FA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59906" y="1502429"/>
            <a:ext cx="3004183" cy="200278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EB24CA8-4D3C-4CE6-82E0-87F7C8FDC88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6142" t="7340" r="4838" b="11682"/>
          <a:stretch/>
        </p:blipFill>
        <p:spPr>
          <a:xfrm>
            <a:off x="527911" y="1502429"/>
            <a:ext cx="2711158" cy="1979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8550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8E0477ACCB38E4C9AADEB3F55C40A2B" ma:contentTypeVersion="6" ma:contentTypeDescription="Create a new document." ma:contentTypeScope="" ma:versionID="abc63b7810fbd52d417de1d000ef4851">
  <xsd:schema xmlns:xsd="http://www.w3.org/2001/XMLSchema" xmlns:xs="http://www.w3.org/2001/XMLSchema" xmlns:p="http://schemas.microsoft.com/office/2006/metadata/properties" xmlns:ns2="72c03a3f-6c9b-4699-9b1b-763899a8abce" xmlns:ns3="7b94cddc-b928-40b7-9d0c-7426e6f21deb" targetNamespace="http://schemas.microsoft.com/office/2006/metadata/properties" ma:root="true" ma:fieldsID="344d44efa20c4ae8a173fc7d4f1c3a02" ns2:_="" ns3:_="">
    <xsd:import namespace="72c03a3f-6c9b-4699-9b1b-763899a8abce"/>
    <xsd:import namespace="7b94cddc-b928-40b7-9d0c-7426e6f21de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2c03a3f-6c9b-4699-9b1b-763899a8abc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EventHashCode" ma:index="1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b94cddc-b928-40b7-9d0c-7426e6f21deb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7b94cddc-b928-40b7-9d0c-7426e6f21deb">
      <UserInfo>
        <DisplayName>CYA Staff</DisplayName>
        <AccountId>12</AccountId>
        <AccountType/>
      </UserInfo>
      <UserInfo>
        <DisplayName>Emma Lynskey</DisplayName>
        <AccountId>17</AccountId>
        <AccountType/>
      </UserInfo>
    </SharedWithUs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8A0F339-E28E-4C88-9387-34FBA17758D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2c03a3f-6c9b-4699-9b1b-763899a8abce"/>
    <ds:schemaRef ds:uri="7b94cddc-b928-40b7-9d0c-7426e6f21de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FC1DA62-9523-4172-8004-9658200077BE}">
  <ds:schemaRefs>
    <ds:schemaRef ds:uri="72c03a3f-6c9b-4699-9b1b-763899a8abce"/>
    <ds:schemaRef ds:uri="7b94cddc-b928-40b7-9d0c-7426e6f21deb"/>
    <ds:schemaRef ds:uri="http://purl.org/dc/terms/"/>
    <ds:schemaRef ds:uri="http://schemas.openxmlformats.org/package/2006/metadata/core-properties"/>
    <ds:schemaRef ds:uri="http://purl.org/dc/elements/1.1/"/>
    <ds:schemaRef ds:uri="http://www.w3.org/XML/1998/namespace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E9A12FEE-BD83-4D38-928C-A9413428973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19263</TotalTime>
  <Words>590</Words>
  <Application>Microsoft Office PowerPoint</Application>
  <PresentationFormat>Widescreen</PresentationFormat>
  <Paragraphs>59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Berlin Sans FB</vt:lpstr>
      <vt:lpstr>Calibri</vt:lpstr>
      <vt:lpstr>Calibri Light</vt:lpstr>
      <vt:lpstr>Candara</vt:lpstr>
      <vt:lpstr>Wingdings 3</vt:lpstr>
      <vt:lpstr>Office Theme</vt:lpstr>
      <vt:lpstr>BTEC Level 1/2 Tech Award in Travel &amp; Tourism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Revision Materials Available</vt:lpstr>
      <vt:lpstr>PowerPoint Presentation</vt:lpstr>
    </vt:vector>
  </TitlesOfParts>
  <Company>CYA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Ashley Ottewell</dc:creator>
  <cp:lastModifiedBy>Ellie Mulligan</cp:lastModifiedBy>
  <cp:revision>178</cp:revision>
  <cp:lastPrinted>2018-08-23T13:42:51Z</cp:lastPrinted>
  <dcterms:created xsi:type="dcterms:W3CDTF">2017-03-16T10:05:27Z</dcterms:created>
  <dcterms:modified xsi:type="dcterms:W3CDTF">2023-09-27T07:19:30Z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0x010100D8E0477ACCB38E4C9AADEB3F55C40A2B</vt:lpwstr>
  </property>
</Properties>
</file>