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3" r:id="rId3"/>
    <p:sldId id="264" r:id="rId4"/>
    <p:sldId id="265" r:id="rId5"/>
    <p:sldId id="266" r:id="rId6"/>
    <p:sldId id="267" r:id="rId7"/>
    <p:sldId id="258" r:id="rId8"/>
    <p:sldId id="268" r:id="rId9"/>
    <p:sldId id="276" r:id="rId10"/>
    <p:sldId id="274" r:id="rId11"/>
    <p:sldId id="269" r:id="rId12"/>
    <p:sldId id="270" r:id="rId13"/>
    <p:sldId id="271" r:id="rId14"/>
    <p:sldId id="272" r:id="rId15"/>
    <p:sldId id="273" r:id="rId16"/>
    <p:sldId id="260" r:id="rId17"/>
    <p:sldId id="275" r:id="rId18"/>
    <p:sldId id="27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D38D2-2FEB-4C3F-9B22-A6332451691B}"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GB"/>
        </a:p>
      </dgm:t>
    </dgm:pt>
    <dgm:pt modelId="{9B977D2A-26BE-41A8-8444-46150841354C}">
      <dgm:prSet phldrT="[Text]"/>
      <dgm:spPr/>
      <dgm:t>
        <a:bodyPr/>
        <a:lstStyle/>
        <a:p>
          <a:r>
            <a:rPr lang="en-GB" dirty="0"/>
            <a:t>Sport level 2 </a:t>
          </a:r>
        </a:p>
      </dgm:t>
    </dgm:pt>
    <dgm:pt modelId="{16FB5128-5D44-45D9-BC4A-E14AAA612A74}" type="parTrans" cxnId="{0683CC1F-7FF9-4DA1-AA4D-2753F25F7E25}">
      <dgm:prSet/>
      <dgm:spPr/>
      <dgm:t>
        <a:bodyPr/>
        <a:lstStyle/>
        <a:p>
          <a:endParaRPr lang="en-GB"/>
        </a:p>
      </dgm:t>
    </dgm:pt>
    <dgm:pt modelId="{B94233DA-14A3-4908-B64D-146BF0A3BE09}" type="sibTrans" cxnId="{0683CC1F-7FF9-4DA1-AA4D-2753F25F7E25}">
      <dgm:prSet/>
      <dgm:spPr/>
      <dgm:t>
        <a:bodyPr/>
        <a:lstStyle/>
        <a:p>
          <a:endParaRPr lang="en-GB"/>
        </a:p>
      </dgm:t>
    </dgm:pt>
    <dgm:pt modelId="{3C9C704F-1241-4AA1-8FA5-8D57CE12D224}">
      <dgm:prSet phldrT="[Text]"/>
      <dgm:spPr/>
      <dgm:t>
        <a:bodyPr/>
        <a:lstStyle/>
        <a:p>
          <a:r>
            <a:rPr lang="en-GB" dirty="0"/>
            <a:t>BTEC level 3/ A Level </a:t>
          </a:r>
        </a:p>
      </dgm:t>
    </dgm:pt>
    <dgm:pt modelId="{E393BA68-37BE-4C50-8A85-0806A1356ED3}" type="parTrans" cxnId="{8E6EC1C3-EAAE-43FC-9D20-EE3A713E3C6C}">
      <dgm:prSet/>
      <dgm:spPr/>
      <dgm:t>
        <a:bodyPr/>
        <a:lstStyle/>
        <a:p>
          <a:endParaRPr lang="en-GB"/>
        </a:p>
      </dgm:t>
    </dgm:pt>
    <dgm:pt modelId="{1AC71B43-2287-4823-BE23-C981F1C98305}" type="sibTrans" cxnId="{8E6EC1C3-EAAE-43FC-9D20-EE3A713E3C6C}">
      <dgm:prSet/>
      <dgm:spPr/>
      <dgm:t>
        <a:bodyPr/>
        <a:lstStyle/>
        <a:p>
          <a:endParaRPr lang="en-GB"/>
        </a:p>
      </dgm:t>
    </dgm:pt>
    <dgm:pt modelId="{06870BA3-7C4A-4291-B8F9-E4CA767A1B0E}">
      <dgm:prSet phldrT="[Text]"/>
      <dgm:spPr/>
      <dgm:t>
        <a:bodyPr/>
        <a:lstStyle/>
        <a:p>
          <a:r>
            <a:rPr lang="en-GB" dirty="0"/>
            <a:t>University </a:t>
          </a:r>
        </a:p>
      </dgm:t>
    </dgm:pt>
    <dgm:pt modelId="{6E9E9071-F87D-4854-8083-2CCA49B62FE7}" type="parTrans" cxnId="{DA54151C-B2BE-4D2F-8DF3-3EC598128672}">
      <dgm:prSet/>
      <dgm:spPr/>
      <dgm:t>
        <a:bodyPr/>
        <a:lstStyle/>
        <a:p>
          <a:endParaRPr lang="en-GB"/>
        </a:p>
      </dgm:t>
    </dgm:pt>
    <dgm:pt modelId="{5B0477E2-CE28-4DC6-85A1-9B0F2FC54FEC}" type="sibTrans" cxnId="{DA54151C-B2BE-4D2F-8DF3-3EC598128672}">
      <dgm:prSet/>
      <dgm:spPr/>
      <dgm:t>
        <a:bodyPr/>
        <a:lstStyle/>
        <a:p>
          <a:endParaRPr lang="en-GB"/>
        </a:p>
      </dgm:t>
    </dgm:pt>
    <dgm:pt modelId="{637B6047-B3E6-4694-A943-B21EB2C80F23}">
      <dgm:prSet phldrT="[Text]"/>
      <dgm:spPr/>
      <dgm:t>
        <a:bodyPr/>
        <a:lstStyle/>
        <a:p>
          <a:r>
            <a:rPr lang="en-GB" dirty="0"/>
            <a:t>Work within industry </a:t>
          </a:r>
        </a:p>
      </dgm:t>
    </dgm:pt>
    <dgm:pt modelId="{AB033281-44EB-4E24-AE27-B2A75F44C6CC}" type="parTrans" cxnId="{D5134D30-0CC5-41DE-A55B-2D939678B8E8}">
      <dgm:prSet/>
      <dgm:spPr/>
      <dgm:t>
        <a:bodyPr/>
        <a:lstStyle/>
        <a:p>
          <a:endParaRPr lang="en-GB"/>
        </a:p>
      </dgm:t>
    </dgm:pt>
    <dgm:pt modelId="{4068BE96-0840-4CDE-B848-CE4ED2EAD33E}" type="sibTrans" cxnId="{D5134D30-0CC5-41DE-A55B-2D939678B8E8}">
      <dgm:prSet/>
      <dgm:spPr/>
      <dgm:t>
        <a:bodyPr/>
        <a:lstStyle/>
        <a:p>
          <a:endParaRPr lang="en-GB"/>
        </a:p>
      </dgm:t>
    </dgm:pt>
    <dgm:pt modelId="{77129ACC-5DC1-4D3F-858A-D91E34F3C9E6}" type="pres">
      <dgm:prSet presAssocID="{39CD38D2-2FEB-4C3F-9B22-A6332451691B}" presName="Name0" presStyleCnt="0">
        <dgm:presLayoutVars>
          <dgm:chMax val="7"/>
          <dgm:chPref val="7"/>
          <dgm:dir/>
          <dgm:animLvl val="lvl"/>
        </dgm:presLayoutVars>
      </dgm:prSet>
      <dgm:spPr/>
    </dgm:pt>
    <dgm:pt modelId="{5C1D8309-63FC-4CB3-BB07-52E2C26F0E22}" type="pres">
      <dgm:prSet presAssocID="{9B977D2A-26BE-41A8-8444-46150841354C}" presName="Accent1" presStyleCnt="0"/>
      <dgm:spPr/>
    </dgm:pt>
    <dgm:pt modelId="{A76207D9-778B-4F13-88B3-3ACD681A3BA4}" type="pres">
      <dgm:prSet presAssocID="{9B977D2A-26BE-41A8-8444-46150841354C}" presName="Accent" presStyleLbl="node1" presStyleIdx="0" presStyleCnt="4"/>
      <dgm:spPr/>
    </dgm:pt>
    <dgm:pt modelId="{7F5DAC74-493E-4910-ADF3-B0B80EF6B1DD}" type="pres">
      <dgm:prSet presAssocID="{9B977D2A-26BE-41A8-8444-46150841354C}" presName="Parent1" presStyleLbl="revTx" presStyleIdx="0" presStyleCnt="4">
        <dgm:presLayoutVars>
          <dgm:chMax val="1"/>
          <dgm:chPref val="1"/>
          <dgm:bulletEnabled val="1"/>
        </dgm:presLayoutVars>
      </dgm:prSet>
      <dgm:spPr/>
    </dgm:pt>
    <dgm:pt modelId="{ACC7CE37-A546-4751-9DC4-5D5C3516F62F}" type="pres">
      <dgm:prSet presAssocID="{3C9C704F-1241-4AA1-8FA5-8D57CE12D224}" presName="Accent2" presStyleCnt="0"/>
      <dgm:spPr/>
    </dgm:pt>
    <dgm:pt modelId="{BAA78798-35A1-4F22-B280-C6380739F8E5}" type="pres">
      <dgm:prSet presAssocID="{3C9C704F-1241-4AA1-8FA5-8D57CE12D224}" presName="Accent" presStyleLbl="node1" presStyleIdx="1" presStyleCnt="4"/>
      <dgm:spPr/>
    </dgm:pt>
    <dgm:pt modelId="{80201732-22FD-4D70-891A-8B427058A183}" type="pres">
      <dgm:prSet presAssocID="{3C9C704F-1241-4AA1-8FA5-8D57CE12D224}" presName="Parent2" presStyleLbl="revTx" presStyleIdx="1" presStyleCnt="4">
        <dgm:presLayoutVars>
          <dgm:chMax val="1"/>
          <dgm:chPref val="1"/>
          <dgm:bulletEnabled val="1"/>
        </dgm:presLayoutVars>
      </dgm:prSet>
      <dgm:spPr/>
    </dgm:pt>
    <dgm:pt modelId="{54F13653-BFBF-4BA3-AF88-A4945A1CF2F1}" type="pres">
      <dgm:prSet presAssocID="{06870BA3-7C4A-4291-B8F9-E4CA767A1B0E}" presName="Accent3" presStyleCnt="0"/>
      <dgm:spPr/>
    </dgm:pt>
    <dgm:pt modelId="{EEA4F6A0-5C64-4BF2-BF3F-635B67EF5FD4}" type="pres">
      <dgm:prSet presAssocID="{06870BA3-7C4A-4291-B8F9-E4CA767A1B0E}" presName="Accent" presStyleLbl="node1" presStyleIdx="2" presStyleCnt="4"/>
      <dgm:spPr/>
    </dgm:pt>
    <dgm:pt modelId="{A6A9E9F9-4093-4267-900E-5664C09F725A}" type="pres">
      <dgm:prSet presAssocID="{06870BA3-7C4A-4291-B8F9-E4CA767A1B0E}" presName="Parent3" presStyleLbl="revTx" presStyleIdx="2" presStyleCnt="4">
        <dgm:presLayoutVars>
          <dgm:chMax val="1"/>
          <dgm:chPref val="1"/>
          <dgm:bulletEnabled val="1"/>
        </dgm:presLayoutVars>
      </dgm:prSet>
      <dgm:spPr/>
    </dgm:pt>
    <dgm:pt modelId="{0EE41FCA-792A-4AB7-9B1B-49A29F06542C}" type="pres">
      <dgm:prSet presAssocID="{637B6047-B3E6-4694-A943-B21EB2C80F23}" presName="Accent4" presStyleCnt="0"/>
      <dgm:spPr/>
    </dgm:pt>
    <dgm:pt modelId="{390D2A01-4171-4C31-A122-3FB34C16DDCA}" type="pres">
      <dgm:prSet presAssocID="{637B6047-B3E6-4694-A943-B21EB2C80F23}" presName="Accent" presStyleLbl="node1" presStyleIdx="3" presStyleCnt="4"/>
      <dgm:spPr/>
    </dgm:pt>
    <dgm:pt modelId="{93FF75D2-2A4B-454B-99A2-955996B60396}" type="pres">
      <dgm:prSet presAssocID="{637B6047-B3E6-4694-A943-B21EB2C80F23}" presName="Parent4" presStyleLbl="revTx" presStyleIdx="3" presStyleCnt="4">
        <dgm:presLayoutVars>
          <dgm:chMax val="1"/>
          <dgm:chPref val="1"/>
          <dgm:bulletEnabled val="1"/>
        </dgm:presLayoutVars>
      </dgm:prSet>
      <dgm:spPr/>
    </dgm:pt>
  </dgm:ptLst>
  <dgm:cxnLst>
    <dgm:cxn modelId="{E6596F1B-9730-45A7-95C6-9876A112BAA9}" type="presOf" srcId="{3C9C704F-1241-4AA1-8FA5-8D57CE12D224}" destId="{80201732-22FD-4D70-891A-8B427058A183}" srcOrd="0" destOrd="0" presId="urn:microsoft.com/office/officeart/2009/layout/CircleArrowProcess"/>
    <dgm:cxn modelId="{DA54151C-B2BE-4D2F-8DF3-3EC598128672}" srcId="{39CD38D2-2FEB-4C3F-9B22-A6332451691B}" destId="{06870BA3-7C4A-4291-B8F9-E4CA767A1B0E}" srcOrd="2" destOrd="0" parTransId="{6E9E9071-F87D-4854-8083-2CCA49B62FE7}" sibTransId="{5B0477E2-CE28-4DC6-85A1-9B0F2FC54FEC}"/>
    <dgm:cxn modelId="{0683CC1F-7FF9-4DA1-AA4D-2753F25F7E25}" srcId="{39CD38D2-2FEB-4C3F-9B22-A6332451691B}" destId="{9B977D2A-26BE-41A8-8444-46150841354C}" srcOrd="0" destOrd="0" parTransId="{16FB5128-5D44-45D9-BC4A-E14AAA612A74}" sibTransId="{B94233DA-14A3-4908-B64D-146BF0A3BE09}"/>
    <dgm:cxn modelId="{D5134D30-0CC5-41DE-A55B-2D939678B8E8}" srcId="{39CD38D2-2FEB-4C3F-9B22-A6332451691B}" destId="{637B6047-B3E6-4694-A943-B21EB2C80F23}" srcOrd="3" destOrd="0" parTransId="{AB033281-44EB-4E24-AE27-B2A75F44C6CC}" sibTransId="{4068BE96-0840-4CDE-B848-CE4ED2EAD33E}"/>
    <dgm:cxn modelId="{5950374A-3BD5-41E5-8C7D-8E17BAE49659}" type="presOf" srcId="{637B6047-B3E6-4694-A943-B21EB2C80F23}" destId="{93FF75D2-2A4B-454B-99A2-955996B60396}" srcOrd="0" destOrd="0" presId="urn:microsoft.com/office/officeart/2009/layout/CircleArrowProcess"/>
    <dgm:cxn modelId="{E81299AB-1357-4BC7-9616-5E14BF7F70DA}" type="presOf" srcId="{39CD38D2-2FEB-4C3F-9B22-A6332451691B}" destId="{77129ACC-5DC1-4D3F-858A-D91E34F3C9E6}" srcOrd="0" destOrd="0" presId="urn:microsoft.com/office/officeart/2009/layout/CircleArrowProcess"/>
    <dgm:cxn modelId="{57E0FBAE-C4D7-45CC-A420-BD255A43CD98}" type="presOf" srcId="{06870BA3-7C4A-4291-B8F9-E4CA767A1B0E}" destId="{A6A9E9F9-4093-4267-900E-5664C09F725A}" srcOrd="0" destOrd="0" presId="urn:microsoft.com/office/officeart/2009/layout/CircleArrowProcess"/>
    <dgm:cxn modelId="{8E6EC1C3-EAAE-43FC-9D20-EE3A713E3C6C}" srcId="{39CD38D2-2FEB-4C3F-9B22-A6332451691B}" destId="{3C9C704F-1241-4AA1-8FA5-8D57CE12D224}" srcOrd="1" destOrd="0" parTransId="{E393BA68-37BE-4C50-8A85-0806A1356ED3}" sibTransId="{1AC71B43-2287-4823-BE23-C981F1C98305}"/>
    <dgm:cxn modelId="{24C9F7D1-1B89-4FA8-BC56-E14A2A36C3D7}" type="presOf" srcId="{9B977D2A-26BE-41A8-8444-46150841354C}" destId="{7F5DAC74-493E-4910-ADF3-B0B80EF6B1DD}" srcOrd="0" destOrd="0" presId="urn:microsoft.com/office/officeart/2009/layout/CircleArrowProcess"/>
    <dgm:cxn modelId="{0D3C2CCB-6BCA-41E2-96D2-0A33754219D1}" type="presParOf" srcId="{77129ACC-5DC1-4D3F-858A-D91E34F3C9E6}" destId="{5C1D8309-63FC-4CB3-BB07-52E2C26F0E22}" srcOrd="0" destOrd="0" presId="urn:microsoft.com/office/officeart/2009/layout/CircleArrowProcess"/>
    <dgm:cxn modelId="{7D4ACBB2-4916-42F0-8ED0-9B206709EFCA}" type="presParOf" srcId="{5C1D8309-63FC-4CB3-BB07-52E2C26F0E22}" destId="{A76207D9-778B-4F13-88B3-3ACD681A3BA4}" srcOrd="0" destOrd="0" presId="urn:microsoft.com/office/officeart/2009/layout/CircleArrowProcess"/>
    <dgm:cxn modelId="{92780D43-75F6-4B6E-BAC0-30C17795F2EC}" type="presParOf" srcId="{77129ACC-5DC1-4D3F-858A-D91E34F3C9E6}" destId="{7F5DAC74-493E-4910-ADF3-B0B80EF6B1DD}" srcOrd="1" destOrd="0" presId="urn:microsoft.com/office/officeart/2009/layout/CircleArrowProcess"/>
    <dgm:cxn modelId="{0D230325-1FB5-4F8A-A389-9BEECC4AB4E8}" type="presParOf" srcId="{77129ACC-5DC1-4D3F-858A-D91E34F3C9E6}" destId="{ACC7CE37-A546-4751-9DC4-5D5C3516F62F}" srcOrd="2" destOrd="0" presId="urn:microsoft.com/office/officeart/2009/layout/CircleArrowProcess"/>
    <dgm:cxn modelId="{2B7BBD48-C0AA-45E8-A7D5-DD1D2B77C9FE}" type="presParOf" srcId="{ACC7CE37-A546-4751-9DC4-5D5C3516F62F}" destId="{BAA78798-35A1-4F22-B280-C6380739F8E5}" srcOrd="0" destOrd="0" presId="urn:microsoft.com/office/officeart/2009/layout/CircleArrowProcess"/>
    <dgm:cxn modelId="{62D8D44B-5474-40BB-A421-F1068391C8C3}" type="presParOf" srcId="{77129ACC-5DC1-4D3F-858A-D91E34F3C9E6}" destId="{80201732-22FD-4D70-891A-8B427058A183}" srcOrd="3" destOrd="0" presId="urn:microsoft.com/office/officeart/2009/layout/CircleArrowProcess"/>
    <dgm:cxn modelId="{26E03884-0AE7-4083-97CA-A82C2F0D194C}" type="presParOf" srcId="{77129ACC-5DC1-4D3F-858A-D91E34F3C9E6}" destId="{54F13653-BFBF-4BA3-AF88-A4945A1CF2F1}" srcOrd="4" destOrd="0" presId="urn:microsoft.com/office/officeart/2009/layout/CircleArrowProcess"/>
    <dgm:cxn modelId="{4DC010B7-6702-4BC2-A123-0E5C39EF8291}" type="presParOf" srcId="{54F13653-BFBF-4BA3-AF88-A4945A1CF2F1}" destId="{EEA4F6A0-5C64-4BF2-BF3F-635B67EF5FD4}" srcOrd="0" destOrd="0" presId="urn:microsoft.com/office/officeart/2009/layout/CircleArrowProcess"/>
    <dgm:cxn modelId="{E29D9BD6-4F5A-4997-BED7-730258E1ACC2}" type="presParOf" srcId="{77129ACC-5DC1-4D3F-858A-D91E34F3C9E6}" destId="{A6A9E9F9-4093-4267-900E-5664C09F725A}" srcOrd="5" destOrd="0" presId="urn:microsoft.com/office/officeart/2009/layout/CircleArrowProcess"/>
    <dgm:cxn modelId="{CA64486E-8C3C-4DD0-8D57-836108386ACF}" type="presParOf" srcId="{77129ACC-5DC1-4D3F-858A-D91E34F3C9E6}" destId="{0EE41FCA-792A-4AB7-9B1B-49A29F06542C}" srcOrd="6" destOrd="0" presId="urn:microsoft.com/office/officeart/2009/layout/CircleArrowProcess"/>
    <dgm:cxn modelId="{65FCEEB1-4A96-4A56-A880-79EEF5228165}" type="presParOf" srcId="{0EE41FCA-792A-4AB7-9B1B-49A29F06542C}" destId="{390D2A01-4171-4C31-A122-3FB34C16DDCA}" srcOrd="0" destOrd="0" presId="urn:microsoft.com/office/officeart/2009/layout/CircleArrowProcess"/>
    <dgm:cxn modelId="{3F816AF7-2A26-49C0-AD2E-3ABA3AC72018}" type="presParOf" srcId="{77129ACC-5DC1-4D3F-858A-D91E34F3C9E6}" destId="{93FF75D2-2A4B-454B-99A2-955996B60396}" srcOrd="7"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207D9-778B-4F13-88B3-3ACD681A3BA4}">
      <dsp:nvSpPr>
        <dsp:cNvPr id="0" name=""/>
        <dsp:cNvSpPr/>
      </dsp:nvSpPr>
      <dsp:spPr>
        <a:xfrm>
          <a:off x="3326220" y="0"/>
          <a:ext cx="2043171" cy="204337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DAC74-493E-4910-ADF3-B0B80EF6B1DD}">
      <dsp:nvSpPr>
        <dsp:cNvPr id="0" name=""/>
        <dsp:cNvSpPr/>
      </dsp:nvSpPr>
      <dsp:spPr>
        <a:xfrm>
          <a:off x="377731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Sport level 2 </a:t>
          </a:r>
        </a:p>
      </dsp:txBody>
      <dsp:txXfrm>
        <a:off x="3777319" y="739648"/>
        <a:ext cx="1140205" cy="570043"/>
      </dsp:txXfrm>
    </dsp:sp>
    <dsp:sp modelId="{BAA78798-35A1-4F22-B280-C6380739F8E5}">
      <dsp:nvSpPr>
        <dsp:cNvPr id="0" name=""/>
        <dsp:cNvSpPr/>
      </dsp:nvSpPr>
      <dsp:spPr>
        <a:xfrm>
          <a:off x="2758608" y="1174225"/>
          <a:ext cx="2043171" cy="2043379"/>
        </a:xfrm>
        <a:prstGeom prst="leftCircularArrow">
          <a:avLst>
            <a:gd name="adj1" fmla="val 10980"/>
            <a:gd name="adj2" fmla="val 1142322"/>
            <a:gd name="adj3" fmla="val 6300000"/>
            <a:gd name="adj4" fmla="val 18900000"/>
            <a:gd name="adj5" fmla="val 125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01732-22FD-4D70-891A-8B427058A183}">
      <dsp:nvSpPr>
        <dsp:cNvPr id="0" name=""/>
        <dsp:cNvSpPr/>
      </dsp:nvSpPr>
      <dsp:spPr>
        <a:xfrm>
          <a:off x="3207408"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BTEC level 3/ A Level </a:t>
          </a:r>
        </a:p>
      </dsp:txBody>
      <dsp:txXfrm>
        <a:off x="3207408" y="1916040"/>
        <a:ext cx="1140205" cy="570043"/>
      </dsp:txXfrm>
    </dsp:sp>
    <dsp:sp modelId="{EEA4F6A0-5C64-4BF2-BF3F-635B67EF5FD4}">
      <dsp:nvSpPr>
        <dsp:cNvPr id="0" name=""/>
        <dsp:cNvSpPr/>
      </dsp:nvSpPr>
      <dsp:spPr>
        <a:xfrm>
          <a:off x="3326220" y="2352785"/>
          <a:ext cx="2043171" cy="2043379"/>
        </a:xfrm>
        <a:prstGeom prst="circularArrow">
          <a:avLst>
            <a:gd name="adj1" fmla="val 10980"/>
            <a:gd name="adj2" fmla="val 1142322"/>
            <a:gd name="adj3" fmla="val 4500000"/>
            <a:gd name="adj4" fmla="val 13500000"/>
            <a:gd name="adj5" fmla="val 125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9E9F9-4093-4267-900E-5664C09F725A}">
      <dsp:nvSpPr>
        <dsp:cNvPr id="0" name=""/>
        <dsp:cNvSpPr/>
      </dsp:nvSpPr>
      <dsp:spPr>
        <a:xfrm>
          <a:off x="377731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University </a:t>
          </a:r>
        </a:p>
      </dsp:txBody>
      <dsp:txXfrm>
        <a:off x="3777319" y="3092433"/>
        <a:ext cx="1140205" cy="570043"/>
      </dsp:txXfrm>
    </dsp:sp>
    <dsp:sp modelId="{390D2A01-4171-4C31-A122-3FB34C16DDCA}">
      <dsp:nvSpPr>
        <dsp:cNvPr id="0" name=""/>
        <dsp:cNvSpPr/>
      </dsp:nvSpPr>
      <dsp:spPr>
        <a:xfrm>
          <a:off x="2904248" y="3662477"/>
          <a:ext cx="1755341" cy="1756189"/>
        </a:xfrm>
        <a:prstGeom prst="blockArc">
          <a:avLst>
            <a:gd name="adj1" fmla="val 0"/>
            <a:gd name="adj2" fmla="val 18900000"/>
            <a:gd name="adj3" fmla="val 1274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F75D2-2A4B-454B-99A2-955996B60396}">
      <dsp:nvSpPr>
        <dsp:cNvPr id="0" name=""/>
        <dsp:cNvSpPr/>
      </dsp:nvSpPr>
      <dsp:spPr>
        <a:xfrm>
          <a:off x="3207408"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Work within industry </a:t>
          </a:r>
        </a:p>
      </dsp:txBody>
      <dsp:txXfrm>
        <a:off x="3207408"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97C9BFF-E4A5-431A-9A22-E5EFB40B37E9}" type="datetimeFigureOut">
              <a:rPr lang="en-GB" smtClean="0"/>
              <a:t>31/01/2023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2DBBA67-5AB8-4A3A-9A8B-4F20F28A8B3F}" type="slidenum">
              <a:rPr lang="en-GB" smtClean="0"/>
              <a:t>‹#›</a:t>
            </a:fld>
            <a:endParaRPr lang="en-GB"/>
          </a:p>
        </p:txBody>
      </p:sp>
    </p:spTree>
    <p:extLst>
      <p:ext uri="{BB962C8B-B14F-4D97-AF65-F5344CB8AC3E}">
        <p14:creationId xmlns:p14="http://schemas.microsoft.com/office/powerpoint/2010/main" val="20900484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91395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162858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257768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C65233-844C-4DBB-933F-A71DFF14A237}"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28210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C65233-844C-4DBB-933F-A71DFF14A237}"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289384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C65233-844C-4DBB-933F-A71DFF14A237}"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101820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C65233-844C-4DBB-933F-A71DFF14A237}" type="datetimeFigureOut">
              <a:rPr lang="en-GB" smtClean="0"/>
              <a:t>31/01/2023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3308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C65233-844C-4DBB-933F-A71DFF14A237}" type="datetimeFigureOut">
              <a:rPr lang="en-GB" smtClean="0"/>
              <a:t>31/01/2023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41462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5233-844C-4DBB-933F-A71DFF14A237}" type="datetimeFigureOut">
              <a:rPr lang="en-GB" smtClean="0"/>
              <a:t>31/01/2023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12435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C65233-844C-4DBB-933F-A71DFF14A237}"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6714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C65233-844C-4DBB-933F-A71DFF14A237}"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FAE520-8976-4C99-9AE6-58B8504D7290}" type="slidenum">
              <a:rPr lang="en-GB" smtClean="0"/>
              <a:t>‹#›</a:t>
            </a:fld>
            <a:endParaRPr lang="en-GB"/>
          </a:p>
        </p:txBody>
      </p:sp>
    </p:spTree>
    <p:extLst>
      <p:ext uri="{BB962C8B-B14F-4D97-AF65-F5344CB8AC3E}">
        <p14:creationId xmlns:p14="http://schemas.microsoft.com/office/powerpoint/2010/main" val="141314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5233-844C-4DBB-933F-A71DFF14A237}" type="datetimeFigureOut">
              <a:rPr lang="en-GB" smtClean="0"/>
              <a:t>31/01/2023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AE520-8976-4C99-9AE6-58B8504D7290}" type="slidenum">
              <a:rPr lang="en-GB" smtClean="0"/>
              <a:t>‹#›</a:t>
            </a:fld>
            <a:endParaRPr lang="en-GB"/>
          </a:p>
        </p:txBody>
      </p:sp>
    </p:spTree>
    <p:extLst>
      <p:ext uri="{BB962C8B-B14F-4D97-AF65-F5344CB8AC3E}">
        <p14:creationId xmlns:p14="http://schemas.microsoft.com/office/powerpoint/2010/main" val="140782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e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8238"/>
            <a:ext cx="12192000" cy="3410465"/>
          </a:xfrm>
          <a:prstGeom prst="rect">
            <a:avLst/>
          </a:prstGeom>
        </p:spPr>
      </p:pic>
      <p:sp>
        <p:nvSpPr>
          <p:cNvPr id="6" name="Rectangle 5"/>
          <p:cNvSpPr/>
          <p:nvPr/>
        </p:nvSpPr>
        <p:spPr>
          <a:xfrm>
            <a:off x="345989" y="3527508"/>
            <a:ext cx="11483545" cy="2062103"/>
          </a:xfrm>
          <a:prstGeom prst="rect">
            <a:avLst/>
          </a:prstGeom>
        </p:spPr>
        <p:txBody>
          <a:bodyPr wrap="square">
            <a:spAutoFit/>
          </a:bodyPr>
          <a:lstStyle/>
          <a:p>
            <a:pPr algn="ctr"/>
            <a:br>
              <a:rPr lang="en-GB" sz="3200" dirty="0">
                <a:solidFill>
                  <a:srgbClr val="1B4F20"/>
                </a:solidFill>
                <a:latin typeface="Candara" panose="020E0502030303020204" pitchFamily="34" charset="0"/>
              </a:rPr>
            </a:br>
            <a:r>
              <a:rPr lang="en-GB" sz="9600" dirty="0">
                <a:solidFill>
                  <a:srgbClr val="1B4F20"/>
                </a:solidFill>
                <a:latin typeface="Candara" panose="020E0502030303020204" pitchFamily="34" charset="0"/>
              </a:rPr>
              <a:t>Art </a:t>
            </a:r>
            <a:endParaRPr lang="en-GB" sz="9600" i="1" dirty="0">
              <a:solidFill>
                <a:srgbClr val="1B4F20"/>
              </a:solidFill>
              <a:latin typeface="Candara" panose="020E0502030303020204" pitchFamily="34" charset="0"/>
            </a:endParaRPr>
          </a:p>
        </p:txBody>
      </p:sp>
      <p:grpSp>
        <p:nvGrpSpPr>
          <p:cNvPr id="9" name="Group 8"/>
          <p:cNvGrpSpPr/>
          <p:nvPr/>
        </p:nvGrpSpPr>
        <p:grpSpPr>
          <a:xfrm>
            <a:off x="0" y="181232"/>
            <a:ext cx="12183761" cy="6697362"/>
            <a:chOff x="0" y="181232"/>
            <a:chExt cx="12183761" cy="6697362"/>
          </a:xfrm>
        </p:grpSpPr>
        <p:sp>
          <p:nvSpPr>
            <p:cNvPr id="5" name="Rectangle 4"/>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p:cNvSpPr/>
            <p:nvPr/>
          </p:nvSpPr>
          <p:spPr>
            <a:xfrm>
              <a:off x="0" y="6478484"/>
              <a:ext cx="12183761" cy="400110"/>
            </a:xfrm>
            <a:prstGeom prst="rect">
              <a:avLst/>
            </a:prstGeom>
          </p:spPr>
          <p:txBody>
            <a:bodyPr wrap="square">
              <a:spAutoFit/>
            </a:bodyPr>
            <a:lstStyle/>
            <a:p>
              <a:pPr algn="ctr"/>
              <a:r>
                <a:rPr lang="en-GB" sz="2000" dirty="0">
                  <a:solidFill>
                    <a:srgbClr val="1B4F20"/>
                  </a:solidFill>
                  <a:latin typeface="Candara" panose="020E0502030303020204" pitchFamily="34" charset="0"/>
                </a:rPr>
                <a:t>Join us on our journey….</a:t>
              </a:r>
            </a:p>
          </p:txBody>
        </p:sp>
      </p:grpSp>
    </p:spTree>
    <p:extLst>
      <p:ext uri="{BB962C8B-B14F-4D97-AF65-F5344CB8AC3E}">
        <p14:creationId xmlns:p14="http://schemas.microsoft.com/office/powerpoint/2010/main" val="149018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8238"/>
            <a:ext cx="12192000" cy="3410465"/>
          </a:xfrm>
          <a:prstGeom prst="rect">
            <a:avLst/>
          </a:prstGeom>
        </p:spPr>
      </p:pic>
      <p:sp>
        <p:nvSpPr>
          <p:cNvPr id="6" name="Rectangle 5"/>
          <p:cNvSpPr/>
          <p:nvPr/>
        </p:nvSpPr>
        <p:spPr>
          <a:xfrm>
            <a:off x="345989" y="3527508"/>
            <a:ext cx="11483545" cy="2646878"/>
          </a:xfrm>
          <a:prstGeom prst="rect">
            <a:avLst/>
          </a:prstGeom>
        </p:spPr>
        <p:txBody>
          <a:bodyPr wrap="square">
            <a:spAutoFit/>
          </a:bodyPr>
          <a:lstStyle/>
          <a:p>
            <a:pPr algn="ctr"/>
            <a:r>
              <a:rPr lang="en-GB" sz="16600" dirty="0">
                <a:solidFill>
                  <a:srgbClr val="1B4F20"/>
                </a:solidFill>
                <a:latin typeface="Candara" panose="020E0502030303020204" pitchFamily="34" charset="0"/>
              </a:rPr>
              <a:t>Sport</a:t>
            </a:r>
            <a:r>
              <a:rPr lang="en-GB" sz="3200" dirty="0">
                <a:solidFill>
                  <a:srgbClr val="1B4F20"/>
                </a:solidFill>
                <a:latin typeface="Candara" panose="020E0502030303020204" pitchFamily="34" charset="0"/>
              </a:rPr>
              <a:t> </a:t>
            </a:r>
            <a:r>
              <a:rPr lang="en-GB" sz="9600" dirty="0">
                <a:solidFill>
                  <a:srgbClr val="1B4F20"/>
                </a:solidFill>
                <a:latin typeface="Candara" panose="020E0502030303020204" pitchFamily="34" charset="0"/>
              </a:rPr>
              <a:t> </a:t>
            </a:r>
            <a:endParaRPr lang="en-GB" sz="9600" i="1" dirty="0">
              <a:solidFill>
                <a:srgbClr val="1B4F20"/>
              </a:solidFill>
              <a:latin typeface="Candara" panose="020E0502030303020204" pitchFamily="34" charset="0"/>
            </a:endParaRPr>
          </a:p>
        </p:txBody>
      </p:sp>
      <p:grpSp>
        <p:nvGrpSpPr>
          <p:cNvPr id="9" name="Group 8"/>
          <p:cNvGrpSpPr/>
          <p:nvPr/>
        </p:nvGrpSpPr>
        <p:grpSpPr>
          <a:xfrm>
            <a:off x="0" y="181232"/>
            <a:ext cx="12183761" cy="6697362"/>
            <a:chOff x="0" y="181232"/>
            <a:chExt cx="12183761" cy="6697362"/>
          </a:xfrm>
        </p:grpSpPr>
        <p:sp>
          <p:nvSpPr>
            <p:cNvPr id="5" name="Rectangle 4"/>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p:cNvSpPr/>
            <p:nvPr/>
          </p:nvSpPr>
          <p:spPr>
            <a:xfrm>
              <a:off x="0" y="6478484"/>
              <a:ext cx="12183761" cy="400110"/>
            </a:xfrm>
            <a:prstGeom prst="rect">
              <a:avLst/>
            </a:prstGeom>
          </p:spPr>
          <p:txBody>
            <a:bodyPr wrap="square">
              <a:spAutoFit/>
            </a:bodyPr>
            <a:lstStyle/>
            <a:p>
              <a:pPr algn="ctr"/>
              <a:r>
                <a:rPr lang="en-GB" sz="2000" dirty="0">
                  <a:solidFill>
                    <a:srgbClr val="1B4F20"/>
                  </a:solidFill>
                  <a:latin typeface="Candara" panose="020E0502030303020204" pitchFamily="34" charset="0"/>
                </a:rPr>
                <a:t>Join us on our journey….</a:t>
              </a:r>
            </a:p>
          </p:txBody>
        </p:sp>
      </p:grpSp>
    </p:spTree>
    <p:extLst>
      <p:ext uri="{BB962C8B-B14F-4D97-AF65-F5344CB8AC3E}">
        <p14:creationId xmlns:p14="http://schemas.microsoft.com/office/powerpoint/2010/main" val="327182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 female&#10;&#10;Description automatically generated">
            <a:extLst>
              <a:ext uri="{FF2B5EF4-FFF2-40B4-BE49-F238E27FC236}">
                <a16:creationId xmlns:a16="http://schemas.microsoft.com/office/drawing/2014/main" id="{91320BEE-4ED8-4F56-9F49-E964AC253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154" y="2867663"/>
            <a:ext cx="2402508" cy="3408484"/>
          </a:xfrm>
          <a:prstGeom prst="rect">
            <a:avLst/>
          </a:prstGeom>
        </p:spPr>
      </p:pic>
      <p:pic>
        <p:nvPicPr>
          <p:cNvPr id="4" name="Picture 3">
            <a:extLst>
              <a:ext uri="{FF2B5EF4-FFF2-40B4-BE49-F238E27FC236}">
                <a16:creationId xmlns:a16="http://schemas.microsoft.com/office/drawing/2014/main" id="{C841ADB5-248F-404C-8AFB-74FC5B06497E}"/>
              </a:ext>
            </a:extLst>
          </p:cNvPr>
          <p:cNvPicPr>
            <a:picLocks noChangeAspect="1"/>
          </p:cNvPicPr>
          <p:nvPr/>
        </p:nvPicPr>
        <p:blipFill>
          <a:blip r:embed="rId3"/>
          <a:stretch>
            <a:fillRect/>
          </a:stretch>
        </p:blipFill>
        <p:spPr>
          <a:xfrm>
            <a:off x="4549236" y="461839"/>
            <a:ext cx="2462997" cy="688908"/>
          </a:xfrm>
          <a:prstGeom prst="rect">
            <a:avLst/>
          </a:prstGeom>
        </p:spPr>
      </p:pic>
      <p:pic>
        <p:nvPicPr>
          <p:cNvPr id="5" name="Picture 4">
            <a:extLst>
              <a:ext uri="{FF2B5EF4-FFF2-40B4-BE49-F238E27FC236}">
                <a16:creationId xmlns:a16="http://schemas.microsoft.com/office/drawing/2014/main" id="{43EE213A-8B3E-4597-BD2F-D83AE50B8644}"/>
              </a:ext>
            </a:extLst>
          </p:cNvPr>
          <p:cNvPicPr>
            <a:picLocks noChangeAspect="1"/>
          </p:cNvPicPr>
          <p:nvPr/>
        </p:nvPicPr>
        <p:blipFill>
          <a:blip r:embed="rId4"/>
          <a:stretch>
            <a:fillRect/>
          </a:stretch>
        </p:blipFill>
        <p:spPr>
          <a:xfrm>
            <a:off x="7580514" y="488245"/>
            <a:ext cx="3036433" cy="2884611"/>
          </a:xfrm>
          <a:prstGeom prst="rect">
            <a:avLst/>
          </a:prstGeom>
        </p:spPr>
      </p:pic>
      <p:pic>
        <p:nvPicPr>
          <p:cNvPr id="6" name="Picture 5">
            <a:extLst>
              <a:ext uri="{FF2B5EF4-FFF2-40B4-BE49-F238E27FC236}">
                <a16:creationId xmlns:a16="http://schemas.microsoft.com/office/drawing/2014/main" id="{C3EAA7FA-EB66-416C-BB5F-B084978763AE}"/>
              </a:ext>
            </a:extLst>
          </p:cNvPr>
          <p:cNvPicPr>
            <a:picLocks noChangeAspect="1"/>
          </p:cNvPicPr>
          <p:nvPr/>
        </p:nvPicPr>
        <p:blipFill>
          <a:blip r:embed="rId5"/>
          <a:stretch>
            <a:fillRect/>
          </a:stretch>
        </p:blipFill>
        <p:spPr>
          <a:xfrm>
            <a:off x="9391486" y="3783713"/>
            <a:ext cx="2579325" cy="2921605"/>
          </a:xfrm>
          <a:prstGeom prst="rect">
            <a:avLst/>
          </a:prstGeom>
        </p:spPr>
      </p:pic>
      <p:pic>
        <p:nvPicPr>
          <p:cNvPr id="7" name="Picture 6">
            <a:extLst>
              <a:ext uri="{FF2B5EF4-FFF2-40B4-BE49-F238E27FC236}">
                <a16:creationId xmlns:a16="http://schemas.microsoft.com/office/drawing/2014/main" id="{D577D6E8-6089-41C6-BAB0-B3C01AA0F611}"/>
              </a:ext>
            </a:extLst>
          </p:cNvPr>
          <p:cNvPicPr>
            <a:picLocks noChangeAspect="1"/>
          </p:cNvPicPr>
          <p:nvPr/>
        </p:nvPicPr>
        <p:blipFill>
          <a:blip r:embed="rId6"/>
          <a:stretch>
            <a:fillRect/>
          </a:stretch>
        </p:blipFill>
        <p:spPr>
          <a:xfrm>
            <a:off x="981157" y="581853"/>
            <a:ext cx="2909638" cy="1745783"/>
          </a:xfrm>
          <a:prstGeom prst="rect">
            <a:avLst/>
          </a:prstGeom>
        </p:spPr>
      </p:pic>
      <p:pic>
        <p:nvPicPr>
          <p:cNvPr id="8" name="Picture 7">
            <a:extLst>
              <a:ext uri="{FF2B5EF4-FFF2-40B4-BE49-F238E27FC236}">
                <a16:creationId xmlns:a16="http://schemas.microsoft.com/office/drawing/2014/main" id="{D9500B32-841E-465B-AF61-388C3B0EBA5F}"/>
              </a:ext>
            </a:extLst>
          </p:cNvPr>
          <p:cNvPicPr>
            <a:picLocks noChangeAspect="1"/>
          </p:cNvPicPr>
          <p:nvPr/>
        </p:nvPicPr>
        <p:blipFill>
          <a:blip r:embed="rId7"/>
          <a:stretch>
            <a:fillRect/>
          </a:stretch>
        </p:blipFill>
        <p:spPr>
          <a:xfrm>
            <a:off x="3194719" y="4712514"/>
            <a:ext cx="3385725" cy="1896006"/>
          </a:xfrm>
          <a:prstGeom prst="rect">
            <a:avLst/>
          </a:prstGeom>
        </p:spPr>
      </p:pic>
      <p:sp>
        <p:nvSpPr>
          <p:cNvPr id="10" name="Rounded Rectangle 8">
            <a:extLst>
              <a:ext uri="{FF2B5EF4-FFF2-40B4-BE49-F238E27FC236}">
                <a16:creationId xmlns:a16="http://schemas.microsoft.com/office/drawing/2014/main" id="{52E14E18-50E1-4203-973B-3C79A51E96C4}"/>
              </a:ext>
            </a:extLst>
          </p:cNvPr>
          <p:cNvSpPr/>
          <p:nvPr/>
        </p:nvSpPr>
        <p:spPr>
          <a:xfrm>
            <a:off x="4479485" y="1255664"/>
            <a:ext cx="2762271" cy="616007"/>
          </a:xfrm>
          <a:prstGeom prst="roundRect">
            <a:avLst/>
          </a:prstGeom>
          <a:solidFill>
            <a:srgbClr val="FF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a:solidFill>
                  <a:prstClr val="black"/>
                </a:solidFill>
                <a:latin typeface="Corbel"/>
              </a:rPr>
              <a:t>2 </a:t>
            </a:r>
            <a:r>
              <a:rPr lang="en-GB" sz="2400" b="1" kern="0" dirty="0">
                <a:solidFill>
                  <a:prstClr val="black"/>
                </a:solidFill>
                <a:latin typeface="Corbel"/>
              </a:rPr>
              <a:t>ASSIGNMENTS</a:t>
            </a:r>
            <a:endParaRPr kumimoji="0" lang="en-GB" sz="1800" b="1" i="0" u="none" strike="noStrike" kern="0" cap="none" spc="0" normalizeH="0" baseline="0" noProof="0" dirty="0">
              <a:ln>
                <a:noFill/>
              </a:ln>
              <a:solidFill>
                <a:prstClr val="black"/>
              </a:solidFill>
              <a:effectLst/>
              <a:uLnTx/>
              <a:uFillTx/>
              <a:latin typeface="Corbel"/>
              <a:ea typeface="+mn-ea"/>
              <a:cs typeface="+mn-cs"/>
            </a:endParaRPr>
          </a:p>
        </p:txBody>
      </p:sp>
      <p:sp>
        <p:nvSpPr>
          <p:cNvPr id="11" name="Rounded Rectangle 8">
            <a:extLst>
              <a:ext uri="{FF2B5EF4-FFF2-40B4-BE49-F238E27FC236}">
                <a16:creationId xmlns:a16="http://schemas.microsoft.com/office/drawing/2014/main" id="{83020336-2F78-4AE2-B581-50CA6CB21072}"/>
              </a:ext>
            </a:extLst>
          </p:cNvPr>
          <p:cNvSpPr/>
          <p:nvPr/>
        </p:nvSpPr>
        <p:spPr>
          <a:xfrm>
            <a:off x="4641549" y="2063318"/>
            <a:ext cx="2188211" cy="616007"/>
          </a:xfrm>
          <a:prstGeom prst="roundRect">
            <a:avLst/>
          </a:prstGeom>
          <a:solidFill>
            <a:srgbClr val="FF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a:solidFill>
                  <a:prstClr val="black"/>
                </a:solidFill>
                <a:latin typeface="Corbel"/>
              </a:rPr>
              <a:t>1 </a:t>
            </a:r>
            <a:r>
              <a:rPr lang="en-GB" sz="2400" b="1" kern="0" dirty="0">
                <a:solidFill>
                  <a:prstClr val="black"/>
                </a:solidFill>
                <a:latin typeface="Corbel"/>
              </a:rPr>
              <a:t>EXAM</a:t>
            </a:r>
            <a:r>
              <a:rPr lang="en-GB" sz="3200" b="1" kern="0" dirty="0">
                <a:solidFill>
                  <a:prstClr val="black"/>
                </a:solidFill>
                <a:latin typeface="Corbel"/>
              </a:rPr>
              <a:t> </a:t>
            </a:r>
            <a:endParaRPr kumimoji="0" lang="en-GB" sz="1800" b="1" i="0" u="none" strike="noStrike" kern="0" cap="none" spc="0" normalizeH="0" baseline="0" noProof="0" dirty="0">
              <a:ln>
                <a:noFill/>
              </a:ln>
              <a:solidFill>
                <a:prstClr val="black"/>
              </a:solidFill>
              <a:effectLst/>
              <a:uLnTx/>
              <a:uFillTx/>
              <a:latin typeface="Corbel"/>
              <a:ea typeface="+mn-ea"/>
              <a:cs typeface="+mn-cs"/>
            </a:endParaRPr>
          </a:p>
        </p:txBody>
      </p:sp>
      <p:pic>
        <p:nvPicPr>
          <p:cNvPr id="12" name="Picture 11">
            <a:extLst>
              <a:ext uri="{FF2B5EF4-FFF2-40B4-BE49-F238E27FC236}">
                <a16:creationId xmlns:a16="http://schemas.microsoft.com/office/drawing/2014/main" id="{0886C452-FA5E-4649-BA3D-947DEF48ACB0}"/>
              </a:ext>
            </a:extLst>
          </p:cNvPr>
          <p:cNvPicPr>
            <a:picLocks noChangeAspect="1"/>
          </p:cNvPicPr>
          <p:nvPr/>
        </p:nvPicPr>
        <p:blipFill>
          <a:blip r:embed="rId8"/>
          <a:stretch>
            <a:fillRect/>
          </a:stretch>
        </p:blipFill>
        <p:spPr>
          <a:xfrm>
            <a:off x="6286500" y="4917808"/>
            <a:ext cx="2906838" cy="1690712"/>
          </a:xfrm>
          <a:prstGeom prst="rect">
            <a:avLst/>
          </a:prstGeom>
        </p:spPr>
      </p:pic>
      <p:pic>
        <p:nvPicPr>
          <p:cNvPr id="13" name="Picture 12">
            <a:extLst>
              <a:ext uri="{FF2B5EF4-FFF2-40B4-BE49-F238E27FC236}">
                <a16:creationId xmlns:a16="http://schemas.microsoft.com/office/drawing/2014/main" id="{51E5BA03-944E-4C6F-8310-09EBAC2B4535}"/>
              </a:ext>
            </a:extLst>
          </p:cNvPr>
          <p:cNvPicPr>
            <a:picLocks noChangeAspect="1"/>
          </p:cNvPicPr>
          <p:nvPr/>
        </p:nvPicPr>
        <p:blipFill>
          <a:blip r:embed="rId9"/>
          <a:stretch>
            <a:fillRect/>
          </a:stretch>
        </p:blipFill>
        <p:spPr>
          <a:xfrm>
            <a:off x="3174255" y="3131292"/>
            <a:ext cx="2322309" cy="1304842"/>
          </a:xfrm>
          <a:prstGeom prst="rect">
            <a:avLst/>
          </a:prstGeom>
        </p:spPr>
      </p:pic>
      <p:pic>
        <p:nvPicPr>
          <p:cNvPr id="14" name="Picture 13">
            <a:extLst>
              <a:ext uri="{FF2B5EF4-FFF2-40B4-BE49-F238E27FC236}">
                <a16:creationId xmlns:a16="http://schemas.microsoft.com/office/drawing/2014/main" id="{12554747-784D-4021-8311-5CAAE59E0070}"/>
              </a:ext>
            </a:extLst>
          </p:cNvPr>
          <p:cNvPicPr>
            <a:picLocks noChangeAspect="1"/>
          </p:cNvPicPr>
          <p:nvPr/>
        </p:nvPicPr>
        <p:blipFill>
          <a:blip r:embed="rId10"/>
          <a:stretch>
            <a:fillRect/>
          </a:stretch>
        </p:blipFill>
        <p:spPr>
          <a:xfrm>
            <a:off x="6450256" y="3649177"/>
            <a:ext cx="2579325" cy="1102212"/>
          </a:xfrm>
          <a:prstGeom prst="rect">
            <a:avLst/>
          </a:prstGeom>
        </p:spPr>
      </p:pic>
      <p:sp>
        <p:nvSpPr>
          <p:cNvPr id="15" name="Rectangle 14">
            <a:extLst>
              <a:ext uri="{FF2B5EF4-FFF2-40B4-BE49-F238E27FC236}">
                <a16:creationId xmlns:a16="http://schemas.microsoft.com/office/drawing/2014/main" id="{F9FF158C-5AC1-486A-8FEA-12E5F4C57A66}"/>
              </a:ext>
            </a:extLst>
          </p:cNvPr>
          <p:cNvSpPr/>
          <p:nvPr/>
        </p:nvSpPr>
        <p:spPr>
          <a:xfrm>
            <a:off x="172993" y="159558"/>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 name="Picture 15">
            <a:extLst>
              <a:ext uri="{FF2B5EF4-FFF2-40B4-BE49-F238E27FC236}">
                <a16:creationId xmlns:a16="http://schemas.microsoft.com/office/drawing/2014/main" id="{C1F71F8F-335A-4D54-B14F-6C355BAD664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8949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21207-E5F0-4493-8EEF-5DF9BFA93CAE}"/>
              </a:ext>
            </a:extLst>
          </p:cNvPr>
          <p:cNvSpPr/>
          <p:nvPr/>
        </p:nvSpPr>
        <p:spPr>
          <a:xfrm>
            <a:off x="451194" y="849510"/>
            <a:ext cx="8274024" cy="5808378"/>
          </a:xfrm>
          <a:prstGeom prst="rect">
            <a:avLst/>
          </a:prstGeom>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COMPONENT 1</a:t>
            </a:r>
          </a:p>
          <a:p>
            <a:pPr algn="ctr"/>
            <a:r>
              <a:rPr lang="en-GB" sz="3600" b="1" u="sng" dirty="0">
                <a:solidFill>
                  <a:srgbClr val="FF0000"/>
                </a:solidFill>
              </a:rPr>
              <a:t>PREPARING PARTICIPANTS TO TAKE PART IN SPORT AND PHYSICAL ACTIVITY</a:t>
            </a:r>
          </a:p>
          <a:p>
            <a:r>
              <a:rPr lang="en-GB" sz="3200" b="1" dirty="0">
                <a:solidFill>
                  <a:schemeClr val="tx1"/>
                </a:solidFill>
              </a:rPr>
              <a:t>Learning outcomes:</a:t>
            </a:r>
          </a:p>
          <a:p>
            <a:pPr marL="457200" indent="-457200">
              <a:buFont typeface="+mj-lt"/>
              <a:buAutoNum type="alphaUcPeriod"/>
            </a:pPr>
            <a:r>
              <a:rPr lang="en-GB" sz="2800" dirty="0">
                <a:solidFill>
                  <a:schemeClr val="tx1"/>
                </a:solidFill>
              </a:rPr>
              <a:t>Explore types and provision of sport and physical activity for different types of participant </a:t>
            </a:r>
          </a:p>
          <a:p>
            <a:pPr marL="457200" indent="-457200">
              <a:buFont typeface="+mj-lt"/>
              <a:buAutoNum type="alphaUcPeriod"/>
            </a:pPr>
            <a:r>
              <a:rPr lang="en-GB" sz="2800" dirty="0">
                <a:solidFill>
                  <a:schemeClr val="tx1"/>
                </a:solidFill>
              </a:rPr>
              <a:t>Examine equipment and technology required for participants to use when taking part in sport and physical activity </a:t>
            </a:r>
          </a:p>
          <a:p>
            <a:pPr marL="457200" indent="-457200">
              <a:buFont typeface="+mj-lt"/>
              <a:buAutoNum type="alphaUcPeriod"/>
            </a:pPr>
            <a:r>
              <a:rPr lang="en-GB" sz="2800" dirty="0">
                <a:solidFill>
                  <a:schemeClr val="tx1"/>
                </a:solidFill>
              </a:rPr>
              <a:t>Be able to prepare participants to take part in sport and physical activity.</a:t>
            </a:r>
            <a:endParaRPr lang="en-GB" sz="2800" b="1" u="sng" dirty="0">
              <a:solidFill>
                <a:schemeClr val="tx1"/>
              </a:solidFill>
            </a:endParaRPr>
          </a:p>
        </p:txBody>
      </p:sp>
      <p:sp>
        <p:nvSpPr>
          <p:cNvPr id="4" name="Rounded Rectangle 8">
            <a:extLst>
              <a:ext uri="{FF2B5EF4-FFF2-40B4-BE49-F238E27FC236}">
                <a16:creationId xmlns:a16="http://schemas.microsoft.com/office/drawing/2014/main" id="{74C20C4B-470D-4991-8E38-FA19B01B2788}"/>
              </a:ext>
            </a:extLst>
          </p:cNvPr>
          <p:cNvSpPr/>
          <p:nvPr/>
        </p:nvSpPr>
        <p:spPr>
          <a:xfrm>
            <a:off x="9496516" y="1310028"/>
            <a:ext cx="1742951" cy="616007"/>
          </a:xfrm>
          <a:prstGeom prst="roundRect">
            <a:avLst/>
          </a:prstGeom>
          <a:solidFill>
            <a:srgbClr val="FF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Corbel"/>
              </a:rPr>
              <a:t>ASSIGNMENT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orbel"/>
                <a:ea typeface="+mn-ea"/>
                <a:cs typeface="+mn-cs"/>
              </a:rPr>
              <a:t>BASED</a:t>
            </a:r>
          </a:p>
        </p:txBody>
      </p:sp>
      <p:pic>
        <p:nvPicPr>
          <p:cNvPr id="5" name="Picture 4">
            <a:extLst>
              <a:ext uri="{FF2B5EF4-FFF2-40B4-BE49-F238E27FC236}">
                <a16:creationId xmlns:a16="http://schemas.microsoft.com/office/drawing/2014/main" id="{66A819F0-71D1-4144-98D1-9C7223C29C87}"/>
              </a:ext>
            </a:extLst>
          </p:cNvPr>
          <p:cNvPicPr>
            <a:picLocks noChangeAspect="1"/>
          </p:cNvPicPr>
          <p:nvPr/>
        </p:nvPicPr>
        <p:blipFill>
          <a:blip r:embed="rId2"/>
          <a:stretch>
            <a:fillRect/>
          </a:stretch>
        </p:blipFill>
        <p:spPr>
          <a:xfrm>
            <a:off x="8629058" y="2303463"/>
            <a:ext cx="3202520" cy="1799409"/>
          </a:xfrm>
          <a:prstGeom prst="rect">
            <a:avLst/>
          </a:prstGeom>
        </p:spPr>
      </p:pic>
      <p:pic>
        <p:nvPicPr>
          <p:cNvPr id="6" name="Picture 5">
            <a:extLst>
              <a:ext uri="{FF2B5EF4-FFF2-40B4-BE49-F238E27FC236}">
                <a16:creationId xmlns:a16="http://schemas.microsoft.com/office/drawing/2014/main" id="{327CC8DC-33A9-4D50-A880-F4D6B8977822}"/>
              </a:ext>
            </a:extLst>
          </p:cNvPr>
          <p:cNvPicPr>
            <a:picLocks noChangeAspect="1"/>
          </p:cNvPicPr>
          <p:nvPr/>
        </p:nvPicPr>
        <p:blipFill>
          <a:blip r:embed="rId3"/>
          <a:stretch>
            <a:fillRect/>
          </a:stretch>
        </p:blipFill>
        <p:spPr>
          <a:xfrm>
            <a:off x="8449870" y="4945918"/>
            <a:ext cx="3213230" cy="1799409"/>
          </a:xfrm>
          <a:prstGeom prst="rect">
            <a:avLst/>
          </a:prstGeom>
        </p:spPr>
      </p:pic>
      <p:sp>
        <p:nvSpPr>
          <p:cNvPr id="7" name="Rounded Rectangle 8">
            <a:extLst>
              <a:ext uri="{FF2B5EF4-FFF2-40B4-BE49-F238E27FC236}">
                <a16:creationId xmlns:a16="http://schemas.microsoft.com/office/drawing/2014/main" id="{2A8153E5-AB0D-444B-AAAD-88C8D2CAADA9}"/>
              </a:ext>
            </a:extLst>
          </p:cNvPr>
          <p:cNvSpPr/>
          <p:nvPr/>
        </p:nvSpPr>
        <p:spPr>
          <a:xfrm>
            <a:off x="9548094" y="508224"/>
            <a:ext cx="1639793" cy="453139"/>
          </a:xfrm>
          <a:prstGeom prst="roundRect">
            <a:avLst/>
          </a:prstGeom>
          <a:solidFill>
            <a:srgbClr val="92D05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b="1" kern="0" dirty="0">
                <a:solidFill>
                  <a:prstClr val="black"/>
                </a:solidFill>
                <a:latin typeface="Corbel"/>
              </a:rPr>
              <a:t>30</a:t>
            </a:r>
            <a:r>
              <a:rPr kumimoji="0" lang="en-GB" sz="2800" b="1" i="0" u="none" strike="noStrike" kern="0" cap="none" spc="0" normalizeH="0" baseline="0" noProof="0" dirty="0">
                <a:ln>
                  <a:noFill/>
                </a:ln>
                <a:solidFill>
                  <a:prstClr val="black"/>
                </a:solidFill>
                <a:effectLst/>
                <a:uLnTx/>
                <a:uFillTx/>
                <a:latin typeface="Corbel"/>
                <a:ea typeface="+mn-ea"/>
                <a:cs typeface="+mn-cs"/>
              </a:rPr>
              <a:t>%</a:t>
            </a:r>
          </a:p>
        </p:txBody>
      </p:sp>
      <p:pic>
        <p:nvPicPr>
          <p:cNvPr id="8" name="Picture 7">
            <a:extLst>
              <a:ext uri="{FF2B5EF4-FFF2-40B4-BE49-F238E27FC236}">
                <a16:creationId xmlns:a16="http://schemas.microsoft.com/office/drawing/2014/main" id="{81178672-F5F2-45B1-B933-669BE21B0925}"/>
              </a:ext>
            </a:extLst>
          </p:cNvPr>
          <p:cNvPicPr>
            <a:picLocks noChangeAspect="1"/>
          </p:cNvPicPr>
          <p:nvPr/>
        </p:nvPicPr>
        <p:blipFill>
          <a:blip r:embed="rId4"/>
          <a:stretch>
            <a:fillRect/>
          </a:stretch>
        </p:blipFill>
        <p:spPr>
          <a:xfrm>
            <a:off x="349879" y="200112"/>
            <a:ext cx="2065046" cy="1376698"/>
          </a:xfrm>
          <a:prstGeom prst="rect">
            <a:avLst/>
          </a:prstGeom>
        </p:spPr>
      </p:pic>
      <p:pic>
        <p:nvPicPr>
          <p:cNvPr id="9" name="Picture 8">
            <a:extLst>
              <a:ext uri="{FF2B5EF4-FFF2-40B4-BE49-F238E27FC236}">
                <a16:creationId xmlns:a16="http://schemas.microsoft.com/office/drawing/2014/main" id="{BFC9F050-783F-4EE9-8C6B-5C85A12598A4}"/>
              </a:ext>
            </a:extLst>
          </p:cNvPr>
          <p:cNvPicPr>
            <a:picLocks noChangeAspect="1"/>
          </p:cNvPicPr>
          <p:nvPr/>
        </p:nvPicPr>
        <p:blipFill>
          <a:blip r:embed="rId5"/>
          <a:stretch>
            <a:fillRect/>
          </a:stretch>
        </p:blipFill>
        <p:spPr>
          <a:xfrm>
            <a:off x="6301083" y="161765"/>
            <a:ext cx="1870865" cy="1399684"/>
          </a:xfrm>
          <a:prstGeom prst="rect">
            <a:avLst/>
          </a:prstGeom>
        </p:spPr>
      </p:pic>
      <p:sp>
        <p:nvSpPr>
          <p:cNvPr id="10" name="Rectangle 9">
            <a:extLst>
              <a:ext uri="{FF2B5EF4-FFF2-40B4-BE49-F238E27FC236}">
                <a16:creationId xmlns:a16="http://schemas.microsoft.com/office/drawing/2014/main" id="{C38BB664-B900-4CC1-A346-3623C95DAAE2}"/>
              </a:ext>
            </a:extLst>
          </p:cNvPr>
          <p:cNvSpPr/>
          <p:nvPr/>
        </p:nvSpPr>
        <p:spPr>
          <a:xfrm>
            <a:off x="172993" y="159558"/>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a:extLst>
              <a:ext uri="{FF2B5EF4-FFF2-40B4-BE49-F238E27FC236}">
                <a16:creationId xmlns:a16="http://schemas.microsoft.com/office/drawing/2014/main" id="{2D83A095-6F91-44EC-828A-5BBC5C08F8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21713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BD22F4-1DBC-4E02-9191-7F6B56744703}"/>
              </a:ext>
            </a:extLst>
          </p:cNvPr>
          <p:cNvSpPr/>
          <p:nvPr/>
        </p:nvSpPr>
        <p:spPr>
          <a:xfrm>
            <a:off x="393233" y="2384713"/>
            <a:ext cx="11649062" cy="3928721"/>
          </a:xfrm>
          <a:prstGeom prst="rect">
            <a:avLst/>
          </a:prstGeom>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a:solidFill>
                  <a:schemeClr val="tx1"/>
                </a:solidFill>
              </a:rPr>
              <a:t>COMPONENT 2</a:t>
            </a:r>
          </a:p>
          <a:p>
            <a:pPr algn="ctr"/>
            <a:r>
              <a:rPr lang="en-GB" sz="3600" b="1" u="sng" dirty="0">
                <a:solidFill>
                  <a:srgbClr val="FF0000"/>
                </a:solidFill>
              </a:rPr>
              <a:t>TAKING PART AND IMPROVING OTHER PARTICIPANTS SPORTING PERFORMANCE</a:t>
            </a:r>
          </a:p>
          <a:p>
            <a:r>
              <a:rPr lang="en-GB" sz="2800" b="1" dirty="0">
                <a:solidFill>
                  <a:schemeClr val="tx1"/>
                </a:solidFill>
              </a:rPr>
              <a:t>Learning outcomes</a:t>
            </a:r>
          </a:p>
          <a:p>
            <a:pPr marL="457200" indent="-457200">
              <a:buFont typeface="+mj-lt"/>
              <a:buAutoNum type="alphaUcPeriod"/>
            </a:pPr>
            <a:r>
              <a:rPr lang="en-GB" sz="2400" dirty="0">
                <a:solidFill>
                  <a:schemeClr val="tx1"/>
                </a:solidFill>
              </a:rPr>
              <a:t>Understand how different components of fitness are used in different physical activities </a:t>
            </a:r>
          </a:p>
          <a:p>
            <a:pPr marL="457200" indent="-457200">
              <a:buFont typeface="+mj-lt"/>
              <a:buAutoNum type="alphaUcPeriod"/>
            </a:pPr>
            <a:r>
              <a:rPr lang="en-GB" sz="2400" dirty="0">
                <a:solidFill>
                  <a:schemeClr val="tx1"/>
                </a:solidFill>
              </a:rPr>
              <a:t>Be able to participate in sport and understand the roles and responsibilities of officials </a:t>
            </a:r>
          </a:p>
          <a:p>
            <a:pPr marL="457200" indent="-457200">
              <a:buFont typeface="+mj-lt"/>
              <a:buAutoNum type="alphaUcPeriod"/>
            </a:pPr>
            <a:r>
              <a:rPr lang="en-GB" sz="2400" dirty="0">
                <a:solidFill>
                  <a:schemeClr val="tx1"/>
                </a:solidFill>
              </a:rPr>
              <a:t>Demonstrate ways to improve participants sporting techniques</a:t>
            </a:r>
          </a:p>
        </p:txBody>
      </p:sp>
      <p:sp>
        <p:nvSpPr>
          <p:cNvPr id="4" name="Rounded Rectangle 8">
            <a:extLst>
              <a:ext uri="{FF2B5EF4-FFF2-40B4-BE49-F238E27FC236}">
                <a16:creationId xmlns:a16="http://schemas.microsoft.com/office/drawing/2014/main" id="{05B5620F-EBD8-4D0B-8296-84F432B91B82}"/>
              </a:ext>
            </a:extLst>
          </p:cNvPr>
          <p:cNvSpPr/>
          <p:nvPr/>
        </p:nvSpPr>
        <p:spPr>
          <a:xfrm>
            <a:off x="9685091" y="1381795"/>
            <a:ext cx="1752005" cy="616007"/>
          </a:xfrm>
          <a:prstGeom prst="roundRect">
            <a:avLst/>
          </a:prstGeom>
          <a:solidFill>
            <a:srgbClr val="FF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Corbel"/>
              </a:rPr>
              <a:t>ASSIGNMENT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orbel"/>
                <a:ea typeface="+mn-ea"/>
                <a:cs typeface="+mn-cs"/>
              </a:rPr>
              <a:t>BASED</a:t>
            </a:r>
          </a:p>
        </p:txBody>
      </p:sp>
      <p:pic>
        <p:nvPicPr>
          <p:cNvPr id="5" name="Picture 4">
            <a:extLst>
              <a:ext uri="{FF2B5EF4-FFF2-40B4-BE49-F238E27FC236}">
                <a16:creationId xmlns:a16="http://schemas.microsoft.com/office/drawing/2014/main" id="{153BB1EB-84B8-44FE-B152-997139F815F8}"/>
              </a:ext>
            </a:extLst>
          </p:cNvPr>
          <p:cNvPicPr>
            <a:picLocks noChangeAspect="1"/>
          </p:cNvPicPr>
          <p:nvPr/>
        </p:nvPicPr>
        <p:blipFill>
          <a:blip r:embed="rId2"/>
          <a:stretch>
            <a:fillRect/>
          </a:stretch>
        </p:blipFill>
        <p:spPr>
          <a:xfrm>
            <a:off x="362942" y="348524"/>
            <a:ext cx="2857500" cy="1600200"/>
          </a:xfrm>
          <a:prstGeom prst="rect">
            <a:avLst/>
          </a:prstGeom>
        </p:spPr>
      </p:pic>
      <p:pic>
        <p:nvPicPr>
          <p:cNvPr id="6" name="Picture 5">
            <a:extLst>
              <a:ext uri="{FF2B5EF4-FFF2-40B4-BE49-F238E27FC236}">
                <a16:creationId xmlns:a16="http://schemas.microsoft.com/office/drawing/2014/main" id="{0D292FD7-BD35-487A-8C77-9A90311EF6AC}"/>
              </a:ext>
            </a:extLst>
          </p:cNvPr>
          <p:cNvPicPr>
            <a:picLocks noChangeAspect="1"/>
          </p:cNvPicPr>
          <p:nvPr/>
        </p:nvPicPr>
        <p:blipFill>
          <a:blip r:embed="rId3"/>
          <a:stretch>
            <a:fillRect/>
          </a:stretch>
        </p:blipFill>
        <p:spPr>
          <a:xfrm>
            <a:off x="7169606" y="619025"/>
            <a:ext cx="2052391" cy="1138702"/>
          </a:xfrm>
          <a:prstGeom prst="rect">
            <a:avLst/>
          </a:prstGeom>
        </p:spPr>
      </p:pic>
      <p:pic>
        <p:nvPicPr>
          <p:cNvPr id="7" name="Picture 6">
            <a:extLst>
              <a:ext uri="{FF2B5EF4-FFF2-40B4-BE49-F238E27FC236}">
                <a16:creationId xmlns:a16="http://schemas.microsoft.com/office/drawing/2014/main" id="{A1EF0856-F010-4D50-94EE-09DC6DC75CD9}"/>
              </a:ext>
            </a:extLst>
          </p:cNvPr>
          <p:cNvPicPr>
            <a:picLocks noChangeAspect="1"/>
          </p:cNvPicPr>
          <p:nvPr/>
        </p:nvPicPr>
        <p:blipFill>
          <a:blip r:embed="rId4"/>
          <a:stretch>
            <a:fillRect/>
          </a:stretch>
        </p:blipFill>
        <p:spPr>
          <a:xfrm>
            <a:off x="4318684" y="429171"/>
            <a:ext cx="2619375" cy="1743075"/>
          </a:xfrm>
          <a:prstGeom prst="rect">
            <a:avLst/>
          </a:prstGeom>
        </p:spPr>
      </p:pic>
      <p:pic>
        <p:nvPicPr>
          <p:cNvPr id="8" name="Picture 7">
            <a:extLst>
              <a:ext uri="{FF2B5EF4-FFF2-40B4-BE49-F238E27FC236}">
                <a16:creationId xmlns:a16="http://schemas.microsoft.com/office/drawing/2014/main" id="{416A85AD-AA93-4050-9EC2-064665B88655}"/>
              </a:ext>
            </a:extLst>
          </p:cNvPr>
          <p:cNvPicPr>
            <a:picLocks noChangeAspect="1"/>
          </p:cNvPicPr>
          <p:nvPr/>
        </p:nvPicPr>
        <p:blipFill>
          <a:blip r:embed="rId5"/>
          <a:stretch>
            <a:fillRect/>
          </a:stretch>
        </p:blipFill>
        <p:spPr>
          <a:xfrm>
            <a:off x="2262154" y="1356355"/>
            <a:ext cx="2478133" cy="1387754"/>
          </a:xfrm>
          <a:prstGeom prst="rect">
            <a:avLst/>
          </a:prstGeom>
        </p:spPr>
      </p:pic>
      <p:sp>
        <p:nvSpPr>
          <p:cNvPr id="9" name="Rounded Rectangle 8">
            <a:extLst>
              <a:ext uri="{FF2B5EF4-FFF2-40B4-BE49-F238E27FC236}">
                <a16:creationId xmlns:a16="http://schemas.microsoft.com/office/drawing/2014/main" id="{EAD5A57F-91EA-4EA9-9D3D-9DBB55D37977}"/>
              </a:ext>
            </a:extLst>
          </p:cNvPr>
          <p:cNvSpPr/>
          <p:nvPr/>
        </p:nvSpPr>
        <p:spPr>
          <a:xfrm>
            <a:off x="9685091" y="571909"/>
            <a:ext cx="1862581" cy="616007"/>
          </a:xfrm>
          <a:prstGeom prst="roundRect">
            <a:avLst/>
          </a:prstGeom>
          <a:solidFill>
            <a:srgbClr val="92D05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b="1" kern="0" dirty="0">
                <a:solidFill>
                  <a:prstClr val="black"/>
                </a:solidFill>
                <a:latin typeface="Corbel"/>
              </a:rPr>
              <a:t>30</a:t>
            </a:r>
            <a:r>
              <a:rPr kumimoji="0" lang="en-GB" sz="2800" b="1" i="0" u="none" strike="noStrike" kern="0" cap="none" spc="0" normalizeH="0" baseline="0" noProof="0" dirty="0">
                <a:ln>
                  <a:noFill/>
                </a:ln>
                <a:solidFill>
                  <a:prstClr val="black"/>
                </a:solidFill>
                <a:effectLst/>
                <a:uLnTx/>
                <a:uFillTx/>
                <a:latin typeface="Corbel"/>
                <a:ea typeface="+mn-ea"/>
                <a:cs typeface="+mn-cs"/>
              </a:rPr>
              <a:t>%</a:t>
            </a:r>
          </a:p>
        </p:txBody>
      </p:sp>
      <p:pic>
        <p:nvPicPr>
          <p:cNvPr id="10" name="Picture 9">
            <a:extLst>
              <a:ext uri="{FF2B5EF4-FFF2-40B4-BE49-F238E27FC236}">
                <a16:creationId xmlns:a16="http://schemas.microsoft.com/office/drawing/2014/main" id="{90C64296-AEED-43F4-A592-B6B5F57EA88F}"/>
              </a:ext>
            </a:extLst>
          </p:cNvPr>
          <p:cNvPicPr>
            <a:picLocks noChangeAspect="1"/>
          </p:cNvPicPr>
          <p:nvPr/>
        </p:nvPicPr>
        <p:blipFill>
          <a:blip r:embed="rId6"/>
          <a:stretch>
            <a:fillRect/>
          </a:stretch>
        </p:blipFill>
        <p:spPr>
          <a:xfrm>
            <a:off x="7812759" y="1970194"/>
            <a:ext cx="1752006" cy="980824"/>
          </a:xfrm>
          <a:prstGeom prst="rect">
            <a:avLst/>
          </a:prstGeom>
        </p:spPr>
      </p:pic>
      <p:sp>
        <p:nvSpPr>
          <p:cNvPr id="11" name="Rectangle 10">
            <a:extLst>
              <a:ext uri="{FF2B5EF4-FFF2-40B4-BE49-F238E27FC236}">
                <a16:creationId xmlns:a16="http://schemas.microsoft.com/office/drawing/2014/main" id="{627F5889-D041-4474-A2C9-BC4FFB83668A}"/>
              </a:ext>
            </a:extLst>
          </p:cNvPr>
          <p:cNvSpPr/>
          <p:nvPr/>
        </p:nvSpPr>
        <p:spPr>
          <a:xfrm>
            <a:off x="172993" y="159558"/>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11">
            <a:extLst>
              <a:ext uri="{FF2B5EF4-FFF2-40B4-BE49-F238E27FC236}">
                <a16:creationId xmlns:a16="http://schemas.microsoft.com/office/drawing/2014/main" id="{B983826A-BFC0-4A48-898E-A41C152B52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57463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E7CBA6-616F-4D42-9F88-F682F8DF9960}"/>
              </a:ext>
            </a:extLst>
          </p:cNvPr>
          <p:cNvSpPr/>
          <p:nvPr/>
        </p:nvSpPr>
        <p:spPr>
          <a:xfrm>
            <a:off x="349263" y="203201"/>
            <a:ext cx="8794737" cy="5217886"/>
          </a:xfrm>
          <a:prstGeom prst="rect">
            <a:avLst/>
          </a:prstGeom>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u="sng" dirty="0">
                <a:solidFill>
                  <a:schemeClr val="tx1"/>
                </a:solidFill>
              </a:rPr>
              <a:t>Component 3</a:t>
            </a:r>
          </a:p>
          <a:p>
            <a:pPr algn="ctr"/>
            <a:r>
              <a:rPr lang="en-GB" sz="2800" b="1" u="sng" dirty="0">
                <a:solidFill>
                  <a:srgbClr val="FF0000"/>
                </a:solidFill>
              </a:rPr>
              <a:t>FITNESS FOR SPORT AND EXERCISE</a:t>
            </a:r>
          </a:p>
          <a:p>
            <a:pPr algn="ctr"/>
            <a:endParaRPr lang="en-GB" sz="2400" b="1" u="sng" dirty="0">
              <a:solidFill>
                <a:schemeClr val="tx1"/>
              </a:solidFill>
            </a:endParaRPr>
          </a:p>
          <a:p>
            <a:r>
              <a:rPr lang="en-GB" sz="2400" dirty="0">
                <a:solidFill>
                  <a:schemeClr val="tx1"/>
                </a:solidFill>
              </a:rPr>
              <a:t>Demonstrate knowledge and understanding of the following:</a:t>
            </a:r>
          </a:p>
          <a:p>
            <a:pPr marL="342900" indent="-342900">
              <a:buFont typeface="+mj-lt"/>
              <a:buAutoNum type="alphaUcPeriod"/>
            </a:pPr>
            <a:r>
              <a:rPr lang="en-GB" sz="2400" dirty="0">
                <a:solidFill>
                  <a:schemeClr val="tx1"/>
                </a:solidFill>
              </a:rPr>
              <a:t> Physical components of fitness, </a:t>
            </a:r>
          </a:p>
          <a:p>
            <a:pPr marL="342900" indent="-342900">
              <a:buFont typeface="+mj-lt"/>
              <a:buAutoNum type="alphaUcPeriod"/>
            </a:pPr>
            <a:r>
              <a:rPr lang="en-GB" sz="2400" dirty="0">
                <a:solidFill>
                  <a:schemeClr val="tx1"/>
                </a:solidFill>
              </a:rPr>
              <a:t>Skill components of fitness,</a:t>
            </a:r>
          </a:p>
          <a:p>
            <a:pPr marL="342900" indent="-342900">
              <a:buFont typeface="+mj-lt"/>
              <a:buAutoNum type="alphaUcPeriod"/>
            </a:pPr>
            <a:r>
              <a:rPr lang="en-GB" sz="2400" dirty="0">
                <a:solidFill>
                  <a:schemeClr val="tx1"/>
                </a:solidFill>
              </a:rPr>
              <a:t>Fitness testing, </a:t>
            </a:r>
          </a:p>
          <a:p>
            <a:pPr marL="342900" indent="-342900">
              <a:buFont typeface="+mj-lt"/>
              <a:buAutoNum type="alphaUcPeriod"/>
            </a:pPr>
            <a:r>
              <a:rPr lang="en-GB" sz="2400" dirty="0">
                <a:solidFill>
                  <a:schemeClr val="tx1"/>
                </a:solidFill>
              </a:rPr>
              <a:t>Training methods,</a:t>
            </a:r>
          </a:p>
          <a:p>
            <a:pPr marL="342900" indent="-342900">
              <a:buFont typeface="+mj-lt"/>
              <a:buAutoNum type="alphaUcPeriod"/>
            </a:pPr>
            <a:r>
              <a:rPr lang="en-GB" sz="2400" dirty="0">
                <a:solidFill>
                  <a:schemeClr val="tx1"/>
                </a:solidFill>
              </a:rPr>
              <a:t>Principles of training</a:t>
            </a:r>
          </a:p>
          <a:p>
            <a:pPr marL="342900" indent="-342900">
              <a:buFont typeface="+mj-lt"/>
              <a:buAutoNum type="alphaUcPeriod"/>
            </a:pPr>
            <a:r>
              <a:rPr lang="en-GB" sz="2400" dirty="0">
                <a:solidFill>
                  <a:schemeClr val="tx1"/>
                </a:solidFill>
              </a:rPr>
              <a:t>Explain how the above will work together to improve performance, participation and enjoyment in sport and physical activity</a:t>
            </a:r>
          </a:p>
        </p:txBody>
      </p:sp>
      <p:sp>
        <p:nvSpPr>
          <p:cNvPr id="5" name="Rounded Rectangle 8">
            <a:extLst>
              <a:ext uri="{FF2B5EF4-FFF2-40B4-BE49-F238E27FC236}">
                <a16:creationId xmlns:a16="http://schemas.microsoft.com/office/drawing/2014/main" id="{D8F5FA55-063C-43AE-BA2B-F508D229B401}"/>
              </a:ext>
            </a:extLst>
          </p:cNvPr>
          <p:cNvSpPr/>
          <p:nvPr/>
        </p:nvSpPr>
        <p:spPr>
          <a:xfrm>
            <a:off x="9433092" y="1147413"/>
            <a:ext cx="1862581" cy="616007"/>
          </a:xfrm>
          <a:prstGeom prst="roundRect">
            <a:avLst/>
          </a:prstGeom>
          <a:solidFill>
            <a:srgbClr val="FFFF0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orbel"/>
                <a:ea typeface="+mn-ea"/>
                <a:cs typeface="+mn-cs"/>
              </a:rPr>
              <a:t>EXAM</a:t>
            </a:r>
          </a:p>
          <a:p>
            <a:pPr marL="0" marR="0" lvl="0" indent="0" algn="ctr" defTabSz="914400" eaLnBrk="1" fontAlgn="auto" latinLnBrk="0" hangingPunct="1">
              <a:lnSpc>
                <a:spcPct val="100000"/>
              </a:lnSpc>
              <a:spcBef>
                <a:spcPts val="0"/>
              </a:spcBef>
              <a:spcAft>
                <a:spcPts val="0"/>
              </a:spcAft>
              <a:buClrTx/>
              <a:buSzTx/>
              <a:buFontTx/>
              <a:buNone/>
              <a:tabLst/>
              <a:defRPr/>
            </a:pPr>
            <a:r>
              <a:rPr lang="en-GB" b="1" kern="0" dirty="0">
                <a:solidFill>
                  <a:prstClr val="black"/>
                </a:solidFill>
                <a:latin typeface="Corbel"/>
              </a:rPr>
              <a:t>BASED</a:t>
            </a:r>
            <a:endParaRPr kumimoji="0" lang="en-GB" sz="1800" b="1" i="0" u="none" strike="noStrike" kern="0" cap="none" spc="0" normalizeH="0" baseline="0" noProof="0" dirty="0">
              <a:ln>
                <a:noFill/>
              </a:ln>
              <a:solidFill>
                <a:prstClr val="black"/>
              </a:solidFill>
              <a:effectLst/>
              <a:uLnTx/>
              <a:uFillTx/>
              <a:latin typeface="Corbel"/>
              <a:ea typeface="+mn-ea"/>
              <a:cs typeface="+mn-cs"/>
            </a:endParaRPr>
          </a:p>
        </p:txBody>
      </p:sp>
      <p:pic>
        <p:nvPicPr>
          <p:cNvPr id="3" name="Picture 2">
            <a:extLst>
              <a:ext uri="{FF2B5EF4-FFF2-40B4-BE49-F238E27FC236}">
                <a16:creationId xmlns:a16="http://schemas.microsoft.com/office/drawing/2014/main" id="{E486F367-3EA3-4656-9F1F-C51F7228E3EE}"/>
              </a:ext>
            </a:extLst>
          </p:cNvPr>
          <p:cNvPicPr>
            <a:picLocks noChangeAspect="1"/>
          </p:cNvPicPr>
          <p:nvPr/>
        </p:nvPicPr>
        <p:blipFill>
          <a:blip r:embed="rId2"/>
          <a:stretch>
            <a:fillRect/>
          </a:stretch>
        </p:blipFill>
        <p:spPr>
          <a:xfrm>
            <a:off x="8431384" y="2024744"/>
            <a:ext cx="3670301" cy="2172818"/>
          </a:xfrm>
          <a:prstGeom prst="rect">
            <a:avLst/>
          </a:prstGeom>
        </p:spPr>
      </p:pic>
      <p:pic>
        <p:nvPicPr>
          <p:cNvPr id="6" name="Picture 5">
            <a:extLst>
              <a:ext uri="{FF2B5EF4-FFF2-40B4-BE49-F238E27FC236}">
                <a16:creationId xmlns:a16="http://schemas.microsoft.com/office/drawing/2014/main" id="{12BD3AAD-8C90-4D1E-B938-E883865E7B51}"/>
              </a:ext>
            </a:extLst>
          </p:cNvPr>
          <p:cNvPicPr>
            <a:picLocks noChangeAspect="1"/>
          </p:cNvPicPr>
          <p:nvPr/>
        </p:nvPicPr>
        <p:blipFill>
          <a:blip r:embed="rId3"/>
          <a:stretch>
            <a:fillRect/>
          </a:stretch>
        </p:blipFill>
        <p:spPr>
          <a:xfrm>
            <a:off x="9263663" y="4336412"/>
            <a:ext cx="2201438" cy="2114919"/>
          </a:xfrm>
          <a:prstGeom prst="rect">
            <a:avLst/>
          </a:prstGeom>
        </p:spPr>
      </p:pic>
      <p:sp>
        <p:nvSpPr>
          <p:cNvPr id="7" name="Rounded Rectangle 8">
            <a:extLst>
              <a:ext uri="{FF2B5EF4-FFF2-40B4-BE49-F238E27FC236}">
                <a16:creationId xmlns:a16="http://schemas.microsoft.com/office/drawing/2014/main" id="{E7C8D837-6D05-4AE8-A8FF-13D985F2C4EF}"/>
              </a:ext>
            </a:extLst>
          </p:cNvPr>
          <p:cNvSpPr/>
          <p:nvPr/>
        </p:nvSpPr>
        <p:spPr>
          <a:xfrm>
            <a:off x="9433093" y="392556"/>
            <a:ext cx="1862581" cy="616007"/>
          </a:xfrm>
          <a:prstGeom prst="roundRect">
            <a:avLst/>
          </a:prstGeom>
          <a:solidFill>
            <a:srgbClr val="92D050"/>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Corbel"/>
                <a:ea typeface="+mn-ea"/>
                <a:cs typeface="+mn-cs"/>
              </a:rPr>
              <a:t>40%</a:t>
            </a:r>
          </a:p>
        </p:txBody>
      </p:sp>
      <p:pic>
        <p:nvPicPr>
          <p:cNvPr id="8" name="Picture 7">
            <a:extLst>
              <a:ext uri="{FF2B5EF4-FFF2-40B4-BE49-F238E27FC236}">
                <a16:creationId xmlns:a16="http://schemas.microsoft.com/office/drawing/2014/main" id="{9D21294A-FBC9-48F8-A7F7-DDC6AC5A7D90}"/>
              </a:ext>
            </a:extLst>
          </p:cNvPr>
          <p:cNvPicPr>
            <a:picLocks noChangeAspect="1"/>
          </p:cNvPicPr>
          <p:nvPr/>
        </p:nvPicPr>
        <p:blipFill>
          <a:blip r:embed="rId4"/>
          <a:stretch>
            <a:fillRect/>
          </a:stretch>
        </p:blipFill>
        <p:spPr>
          <a:xfrm>
            <a:off x="163513" y="337015"/>
            <a:ext cx="1716088" cy="1285410"/>
          </a:xfrm>
          <a:prstGeom prst="rect">
            <a:avLst/>
          </a:prstGeom>
        </p:spPr>
      </p:pic>
      <p:pic>
        <p:nvPicPr>
          <p:cNvPr id="9" name="Picture 8">
            <a:extLst>
              <a:ext uri="{FF2B5EF4-FFF2-40B4-BE49-F238E27FC236}">
                <a16:creationId xmlns:a16="http://schemas.microsoft.com/office/drawing/2014/main" id="{09CE4964-FF9C-496B-A931-33CB1C36F2F9}"/>
              </a:ext>
            </a:extLst>
          </p:cNvPr>
          <p:cNvPicPr>
            <a:picLocks noChangeAspect="1"/>
          </p:cNvPicPr>
          <p:nvPr/>
        </p:nvPicPr>
        <p:blipFill>
          <a:blip r:embed="rId5"/>
          <a:stretch>
            <a:fillRect/>
          </a:stretch>
        </p:blipFill>
        <p:spPr>
          <a:xfrm>
            <a:off x="2357254" y="4908281"/>
            <a:ext cx="2962275" cy="1543050"/>
          </a:xfrm>
          <a:prstGeom prst="rect">
            <a:avLst/>
          </a:prstGeom>
        </p:spPr>
      </p:pic>
      <p:pic>
        <p:nvPicPr>
          <p:cNvPr id="11" name="Picture 10">
            <a:extLst>
              <a:ext uri="{FF2B5EF4-FFF2-40B4-BE49-F238E27FC236}">
                <a16:creationId xmlns:a16="http://schemas.microsoft.com/office/drawing/2014/main" id="{6D3D0631-9BD0-4E43-811F-63182855B6F3}"/>
              </a:ext>
            </a:extLst>
          </p:cNvPr>
          <p:cNvPicPr>
            <a:picLocks noChangeAspect="1"/>
          </p:cNvPicPr>
          <p:nvPr/>
        </p:nvPicPr>
        <p:blipFill>
          <a:blip r:embed="rId6"/>
          <a:stretch>
            <a:fillRect/>
          </a:stretch>
        </p:blipFill>
        <p:spPr>
          <a:xfrm>
            <a:off x="6096000" y="2298925"/>
            <a:ext cx="1624456" cy="1624456"/>
          </a:xfrm>
          <a:prstGeom prst="rect">
            <a:avLst/>
          </a:prstGeom>
        </p:spPr>
      </p:pic>
      <p:pic>
        <p:nvPicPr>
          <p:cNvPr id="12" name="Picture 11">
            <a:extLst>
              <a:ext uri="{FF2B5EF4-FFF2-40B4-BE49-F238E27FC236}">
                <a16:creationId xmlns:a16="http://schemas.microsoft.com/office/drawing/2014/main" id="{05DB5A4D-1478-4B35-9B54-4F5D3B639B31}"/>
              </a:ext>
            </a:extLst>
          </p:cNvPr>
          <p:cNvPicPr>
            <a:picLocks noChangeAspect="1"/>
          </p:cNvPicPr>
          <p:nvPr/>
        </p:nvPicPr>
        <p:blipFill>
          <a:blip r:embed="rId7"/>
          <a:stretch>
            <a:fillRect/>
          </a:stretch>
        </p:blipFill>
        <p:spPr>
          <a:xfrm>
            <a:off x="6344652" y="4769661"/>
            <a:ext cx="1893888" cy="1613312"/>
          </a:xfrm>
          <a:prstGeom prst="rect">
            <a:avLst/>
          </a:prstGeom>
        </p:spPr>
      </p:pic>
      <p:sp>
        <p:nvSpPr>
          <p:cNvPr id="13" name="Rectangle 12">
            <a:extLst>
              <a:ext uri="{FF2B5EF4-FFF2-40B4-BE49-F238E27FC236}">
                <a16:creationId xmlns:a16="http://schemas.microsoft.com/office/drawing/2014/main" id="{61C6B37D-F9EE-4755-B209-EDB3BE79B77D}"/>
              </a:ext>
            </a:extLst>
          </p:cNvPr>
          <p:cNvSpPr/>
          <p:nvPr/>
        </p:nvSpPr>
        <p:spPr>
          <a:xfrm>
            <a:off x="172993" y="159558"/>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4" name="Picture 13">
            <a:extLst>
              <a:ext uri="{FF2B5EF4-FFF2-40B4-BE49-F238E27FC236}">
                <a16:creationId xmlns:a16="http://schemas.microsoft.com/office/drawing/2014/main" id="{1C66EE3E-897B-4286-99CE-7D80241503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250535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3932" y="216496"/>
            <a:ext cx="11515168" cy="2026183"/>
          </a:xfrm>
          <a:prstGeom prst="rect">
            <a:avLst/>
          </a:prstGeom>
          <a:solidFill>
            <a:srgbClr val="E35F5F">
              <a:lumMod val="60000"/>
              <a:lumOff val="40000"/>
            </a:srgbClr>
          </a:solidFill>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0" i="0" u="sng" strike="noStrike" kern="1200" cap="none" spc="0" normalizeH="0" baseline="0" noProof="0" dirty="0">
                <a:ln>
                  <a:noFill/>
                </a:ln>
                <a:solidFill>
                  <a:sysClr val="windowText" lastClr="000000"/>
                </a:solidFill>
                <a:effectLst/>
                <a:uLnTx/>
                <a:uFillTx/>
                <a:latin typeface="Consolas"/>
                <a:ea typeface="+mj-ea"/>
                <a:cs typeface="+mj-cs"/>
              </a:rPr>
              <a:t>SPORT</a:t>
            </a:r>
            <a:br>
              <a:rPr kumimoji="0" lang="en-US" sz="3600" b="0" i="0" u="none" strike="noStrike" kern="1200" cap="none" spc="0" normalizeH="0" baseline="0" noProof="0" dirty="0">
                <a:ln>
                  <a:noFill/>
                </a:ln>
                <a:solidFill>
                  <a:sysClr val="windowText" lastClr="000000"/>
                </a:solidFill>
                <a:effectLst/>
                <a:uLnTx/>
                <a:uFillTx/>
                <a:latin typeface="Consolas"/>
                <a:ea typeface="+mj-ea"/>
                <a:cs typeface="+mj-cs"/>
              </a:rPr>
            </a:br>
            <a:r>
              <a:rPr kumimoji="0" lang="en-US" sz="4400" b="0" i="0" u="none" strike="noStrike" kern="1200" cap="none" spc="0" normalizeH="0" baseline="0" noProof="0" dirty="0">
                <a:ln>
                  <a:noFill/>
                </a:ln>
                <a:solidFill>
                  <a:sysClr val="windowText" lastClr="000000"/>
                </a:solidFill>
                <a:effectLst/>
                <a:uLnTx/>
                <a:uFillTx/>
                <a:latin typeface="Consolas"/>
                <a:ea typeface="+mj-ea"/>
                <a:cs typeface="+mj-cs"/>
              </a:rPr>
              <a:t>BTEC LEVEL 2</a:t>
            </a:r>
          </a:p>
        </p:txBody>
      </p:sp>
      <p:sp>
        <p:nvSpPr>
          <p:cNvPr id="3" name="TextBox 2"/>
          <p:cNvSpPr txBox="1"/>
          <p:nvPr/>
        </p:nvSpPr>
        <p:spPr>
          <a:xfrm>
            <a:off x="4843741" y="412322"/>
            <a:ext cx="70053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Is this course for you?</a:t>
            </a:r>
          </a:p>
        </p:txBody>
      </p:sp>
      <p:sp>
        <p:nvSpPr>
          <p:cNvPr id="4" name="Oval 3"/>
          <p:cNvSpPr/>
          <p:nvPr/>
        </p:nvSpPr>
        <p:spPr>
          <a:xfrm>
            <a:off x="362506" y="2314576"/>
            <a:ext cx="2466975" cy="1562100"/>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Have an interest in sport and physical activity</a:t>
            </a:r>
          </a:p>
        </p:txBody>
      </p:sp>
      <p:sp>
        <p:nvSpPr>
          <p:cNvPr id="5" name="Oval 4"/>
          <p:cNvSpPr/>
          <p:nvPr/>
        </p:nvSpPr>
        <p:spPr>
          <a:xfrm>
            <a:off x="3033712" y="2724152"/>
            <a:ext cx="2571750" cy="1800224"/>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Participate in at least one sport or activity outside of school</a:t>
            </a:r>
          </a:p>
        </p:txBody>
      </p:sp>
      <p:sp>
        <p:nvSpPr>
          <p:cNvPr id="6" name="Oval 5"/>
          <p:cNvSpPr/>
          <p:nvPr/>
        </p:nvSpPr>
        <p:spPr>
          <a:xfrm>
            <a:off x="9175036" y="4410051"/>
            <a:ext cx="2466975" cy="1562100"/>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Enjoy keeping fit and healthy</a:t>
            </a:r>
          </a:p>
        </p:txBody>
      </p:sp>
      <p:sp>
        <p:nvSpPr>
          <p:cNvPr id="7" name="Oval 6"/>
          <p:cNvSpPr/>
          <p:nvPr/>
        </p:nvSpPr>
        <p:spPr>
          <a:xfrm>
            <a:off x="2345453" y="4609642"/>
            <a:ext cx="2466975" cy="1562100"/>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work independently </a:t>
            </a:r>
          </a:p>
        </p:txBody>
      </p:sp>
      <p:sp>
        <p:nvSpPr>
          <p:cNvPr id="8" name="Oval 7"/>
          <p:cNvSpPr/>
          <p:nvPr/>
        </p:nvSpPr>
        <p:spPr>
          <a:xfrm>
            <a:off x="9382125" y="2314576"/>
            <a:ext cx="2466975" cy="1562100"/>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willing to work hard and be part of a team</a:t>
            </a:r>
          </a:p>
        </p:txBody>
      </p:sp>
      <p:sp>
        <p:nvSpPr>
          <p:cNvPr id="9" name="Oval 8"/>
          <p:cNvSpPr/>
          <p:nvPr/>
        </p:nvSpPr>
        <p:spPr>
          <a:xfrm>
            <a:off x="4857752" y="4933950"/>
            <a:ext cx="2466975" cy="1562100"/>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Has competent ICT skills </a:t>
            </a:r>
          </a:p>
        </p:txBody>
      </p:sp>
      <p:sp>
        <p:nvSpPr>
          <p:cNvPr id="10" name="Oval 9"/>
          <p:cNvSpPr/>
          <p:nvPr/>
        </p:nvSpPr>
        <p:spPr>
          <a:xfrm>
            <a:off x="6365690" y="2348372"/>
            <a:ext cx="3148013" cy="2928479"/>
          </a:xfrm>
          <a:prstGeom prst="ellipse">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Wants to learn more about the fitness, training and preparation required to be a successful sports performer</a:t>
            </a:r>
          </a:p>
        </p:txBody>
      </p:sp>
      <p:pic>
        <p:nvPicPr>
          <p:cNvPr id="11" name="Picture 10"/>
          <p:cNvPicPr>
            <a:picLocks noChangeAspect="1"/>
          </p:cNvPicPr>
          <p:nvPr/>
        </p:nvPicPr>
        <p:blipFill>
          <a:blip r:embed="rId2"/>
          <a:stretch>
            <a:fillRect/>
          </a:stretch>
        </p:blipFill>
        <p:spPr>
          <a:xfrm>
            <a:off x="4918234" y="1279365"/>
            <a:ext cx="1936748" cy="1162049"/>
          </a:xfrm>
          <a:prstGeom prst="rect">
            <a:avLst/>
          </a:prstGeom>
        </p:spPr>
      </p:pic>
      <p:pic>
        <p:nvPicPr>
          <p:cNvPr id="12" name="Picture 11"/>
          <p:cNvPicPr>
            <a:picLocks noChangeAspect="1"/>
          </p:cNvPicPr>
          <p:nvPr/>
        </p:nvPicPr>
        <p:blipFill>
          <a:blip r:embed="rId3"/>
          <a:stretch>
            <a:fillRect/>
          </a:stretch>
        </p:blipFill>
        <p:spPr>
          <a:xfrm>
            <a:off x="474941" y="4033813"/>
            <a:ext cx="1847850" cy="2476500"/>
          </a:xfrm>
          <a:prstGeom prst="rect">
            <a:avLst/>
          </a:prstGeom>
        </p:spPr>
      </p:pic>
      <p:sp>
        <p:nvSpPr>
          <p:cNvPr id="13" name="Rectangle 12">
            <a:extLst>
              <a:ext uri="{FF2B5EF4-FFF2-40B4-BE49-F238E27FC236}">
                <a16:creationId xmlns:a16="http://schemas.microsoft.com/office/drawing/2014/main" id="{9AF281B9-9B89-4720-BF50-1C8C50C7C495}"/>
              </a:ext>
            </a:extLst>
          </p:cNvPr>
          <p:cNvSpPr/>
          <p:nvPr/>
        </p:nvSpPr>
        <p:spPr>
          <a:xfrm>
            <a:off x="172993" y="159558"/>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4" name="Picture 13">
            <a:extLst>
              <a:ext uri="{FF2B5EF4-FFF2-40B4-BE49-F238E27FC236}">
                <a16:creationId xmlns:a16="http://schemas.microsoft.com/office/drawing/2014/main" id="{50619915-744D-4E5C-A8EB-FF06E5BEB7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59976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0708"/>
            <a:ext cx="12183761" cy="6857886"/>
            <a:chOff x="0" y="20708"/>
            <a:chExt cx="12183761" cy="6857886"/>
          </a:xfrm>
        </p:grpSpPr>
        <p:grpSp>
          <p:nvGrpSpPr>
            <p:cNvPr id="11" name="Group 10"/>
            <p:cNvGrpSpPr/>
            <p:nvPr/>
          </p:nvGrpSpPr>
          <p:grpSpPr>
            <a:xfrm>
              <a:off x="13402" y="20708"/>
              <a:ext cx="11997365" cy="6668416"/>
              <a:chOff x="13402" y="20708"/>
              <a:chExt cx="11997365" cy="6668416"/>
            </a:xfrm>
          </p:grpSpPr>
          <p:sp>
            <p:nvSpPr>
              <p:cNvPr id="5" name="Rectangle 4"/>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12" name="Rectangle 11"/>
            <p:cNvSpPr/>
            <p:nvPr/>
          </p:nvSpPr>
          <p:spPr>
            <a:xfrm>
              <a:off x="0" y="6478484"/>
              <a:ext cx="12183761" cy="400110"/>
            </a:xfrm>
            <a:prstGeom prst="rect">
              <a:avLst/>
            </a:prstGeom>
          </p:spPr>
          <p:txBody>
            <a:bodyPr wrap="square">
              <a:spAutoFit/>
            </a:bodyPr>
            <a:lstStyle/>
            <a:p>
              <a:pPr algn="ctr"/>
              <a:endParaRPr lang="en-GB" sz="2000" dirty="0">
                <a:solidFill>
                  <a:srgbClr val="1B4F20"/>
                </a:solidFill>
                <a:latin typeface="Candara" panose="020E0502030303020204" pitchFamily="34" charset="0"/>
              </a:endParaRPr>
            </a:p>
          </p:txBody>
        </p:sp>
      </p:grpSp>
      <p:sp>
        <p:nvSpPr>
          <p:cNvPr id="2" name="TextBox 1">
            <a:extLst>
              <a:ext uri="{FF2B5EF4-FFF2-40B4-BE49-F238E27FC236}">
                <a16:creationId xmlns:a16="http://schemas.microsoft.com/office/drawing/2014/main" id="{48295F8C-0BD3-48F2-B41C-398E251F0ED3}"/>
              </a:ext>
            </a:extLst>
          </p:cNvPr>
          <p:cNvSpPr txBox="1"/>
          <p:nvPr/>
        </p:nvSpPr>
        <p:spPr>
          <a:xfrm>
            <a:off x="596348" y="609600"/>
            <a:ext cx="10959548" cy="646331"/>
          </a:xfrm>
          <a:prstGeom prst="rect">
            <a:avLst/>
          </a:prstGeom>
          <a:noFill/>
        </p:spPr>
        <p:txBody>
          <a:bodyPr wrap="square" rtlCol="0">
            <a:spAutoFit/>
          </a:bodyPr>
          <a:lstStyle/>
          <a:p>
            <a:r>
              <a:rPr lang="en-GB" sz="3600" b="1" dirty="0"/>
              <a:t>Further education in SPORT</a:t>
            </a:r>
          </a:p>
        </p:txBody>
      </p:sp>
      <p:pic>
        <p:nvPicPr>
          <p:cNvPr id="1026" name="Picture 2" descr="Franklin College named as best provider for 16-19 education in North East  Lincolnshire - Grimsby Live">
            <a:extLst>
              <a:ext uri="{FF2B5EF4-FFF2-40B4-BE49-F238E27FC236}">
                <a16:creationId xmlns:a16="http://schemas.microsoft.com/office/drawing/2014/main" id="{B1BB466F-B26A-4667-8BBD-CD1307702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205" y="1048195"/>
            <a:ext cx="5024006" cy="3341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066AD50-0B4D-4829-BC47-3D88ECE58439}"/>
              </a:ext>
            </a:extLst>
          </p:cNvPr>
          <p:cNvPicPr>
            <a:picLocks noChangeAspect="1"/>
          </p:cNvPicPr>
          <p:nvPr/>
        </p:nvPicPr>
        <p:blipFill>
          <a:blip r:embed="rId4"/>
          <a:stretch>
            <a:fillRect/>
          </a:stretch>
        </p:blipFill>
        <p:spPr>
          <a:xfrm>
            <a:off x="4447967" y="4528304"/>
            <a:ext cx="6534622" cy="1630017"/>
          </a:xfrm>
          <a:prstGeom prst="rect">
            <a:avLst/>
          </a:prstGeom>
        </p:spPr>
      </p:pic>
      <p:graphicFrame>
        <p:nvGraphicFramePr>
          <p:cNvPr id="7" name="Diagram 6">
            <a:extLst>
              <a:ext uri="{FF2B5EF4-FFF2-40B4-BE49-F238E27FC236}">
                <a16:creationId xmlns:a16="http://schemas.microsoft.com/office/drawing/2014/main" id="{83D17CF3-033A-4BC0-AC21-400091B8E421}"/>
              </a:ext>
            </a:extLst>
          </p:cNvPr>
          <p:cNvGraphicFramePr/>
          <p:nvPr>
            <p:extLst>
              <p:ext uri="{D42A27DB-BD31-4B8C-83A1-F6EECF244321}">
                <p14:modId xmlns:p14="http://schemas.microsoft.com/office/powerpoint/2010/main" val="4071869848"/>
              </p:ext>
            </p:extLst>
          </p:nvPr>
        </p:nvGraphicFramePr>
        <p:xfrm>
          <a:off x="-1150568" y="105981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503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0708"/>
            <a:ext cx="12183761" cy="6857886"/>
            <a:chOff x="0" y="20708"/>
            <a:chExt cx="12183761" cy="6857886"/>
          </a:xfrm>
        </p:grpSpPr>
        <p:grpSp>
          <p:nvGrpSpPr>
            <p:cNvPr id="11" name="Group 10"/>
            <p:cNvGrpSpPr/>
            <p:nvPr/>
          </p:nvGrpSpPr>
          <p:grpSpPr>
            <a:xfrm>
              <a:off x="13402" y="20708"/>
              <a:ext cx="11997365" cy="6668416"/>
              <a:chOff x="13402" y="20708"/>
              <a:chExt cx="11997365" cy="6668416"/>
            </a:xfrm>
          </p:grpSpPr>
          <p:sp>
            <p:nvSpPr>
              <p:cNvPr id="5" name="Rectangle 4"/>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grpSp>
        <p:sp>
          <p:nvSpPr>
            <p:cNvPr id="12" name="Rectangle 11"/>
            <p:cNvSpPr/>
            <p:nvPr/>
          </p:nvSpPr>
          <p:spPr>
            <a:xfrm>
              <a:off x="0" y="6478484"/>
              <a:ext cx="12183761" cy="400110"/>
            </a:xfrm>
            <a:prstGeom prst="rect">
              <a:avLst/>
            </a:prstGeom>
          </p:spPr>
          <p:txBody>
            <a:bodyPr wrap="square">
              <a:spAutoFit/>
            </a:bodyPr>
            <a:lstStyle/>
            <a:p>
              <a:pPr algn="ctr"/>
              <a:endParaRPr lang="en-GB" sz="2000" dirty="0">
                <a:solidFill>
                  <a:srgbClr val="1B4F20"/>
                </a:solidFill>
                <a:latin typeface="Candara" panose="020E0502030303020204" pitchFamily="34" charset="0"/>
              </a:endParaRPr>
            </a:p>
          </p:txBody>
        </p:sp>
      </p:grpSp>
      <p:pic>
        <p:nvPicPr>
          <p:cNvPr id="3" name="Picture 2">
            <a:extLst>
              <a:ext uri="{FF2B5EF4-FFF2-40B4-BE49-F238E27FC236}">
                <a16:creationId xmlns:a16="http://schemas.microsoft.com/office/drawing/2014/main" id="{F1D3DC2B-0554-4E6A-8EB5-E550C0DF09B1}"/>
              </a:ext>
            </a:extLst>
          </p:cNvPr>
          <p:cNvPicPr>
            <a:picLocks noChangeAspect="1"/>
          </p:cNvPicPr>
          <p:nvPr/>
        </p:nvPicPr>
        <p:blipFill>
          <a:blip r:embed="rId3"/>
          <a:stretch>
            <a:fillRect/>
          </a:stretch>
        </p:blipFill>
        <p:spPr>
          <a:xfrm>
            <a:off x="1444487" y="415158"/>
            <a:ext cx="9925878" cy="5983064"/>
          </a:xfrm>
          <a:prstGeom prst="rect">
            <a:avLst/>
          </a:prstGeom>
        </p:spPr>
      </p:pic>
      <p:sp>
        <p:nvSpPr>
          <p:cNvPr id="4" name="Rectangle 3">
            <a:extLst>
              <a:ext uri="{FF2B5EF4-FFF2-40B4-BE49-F238E27FC236}">
                <a16:creationId xmlns:a16="http://schemas.microsoft.com/office/drawing/2014/main" id="{28453F0D-C79D-44A0-9679-FF2364DFD577}"/>
              </a:ext>
            </a:extLst>
          </p:cNvPr>
          <p:cNvSpPr/>
          <p:nvPr/>
        </p:nvSpPr>
        <p:spPr>
          <a:xfrm>
            <a:off x="9939130" y="5539409"/>
            <a:ext cx="1431235" cy="7496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6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FD4D-E80E-4C1E-B192-990A8BBB3146}"/>
              </a:ext>
            </a:extLst>
          </p:cNvPr>
          <p:cNvSpPr>
            <a:spLocks noGrp="1"/>
          </p:cNvSpPr>
          <p:nvPr>
            <p:ph type="title"/>
          </p:nvPr>
        </p:nvSpPr>
        <p:spPr>
          <a:xfrm>
            <a:off x="834080" y="2631247"/>
            <a:ext cx="10515600" cy="1325563"/>
          </a:xfrm>
        </p:spPr>
        <p:txBody>
          <a:bodyPr>
            <a:normAutofit fontScale="90000"/>
          </a:bodyPr>
          <a:lstStyle/>
          <a:p>
            <a:pPr algn="ctr"/>
            <a:r>
              <a:rPr lang="en-GB" altLang="en-US" sz="10700" b="1" dirty="0">
                <a:solidFill>
                  <a:srgbClr val="000000"/>
                </a:solidFill>
                <a:latin typeface="Franklin Gothic Book" panose="020B0503020102020204" pitchFamily="34" charset="0"/>
                <a:cs typeface="Segoe UI" panose="020B0502040204020203" pitchFamily="34" charset="0"/>
              </a:rPr>
              <a:t>Any Questions</a:t>
            </a:r>
            <a:br>
              <a:rPr lang="en-GB" altLang="en-US" sz="10700" b="1" dirty="0">
                <a:solidFill>
                  <a:srgbClr val="000000"/>
                </a:solidFill>
                <a:latin typeface="Franklin Gothic Book" panose="020B0503020102020204" pitchFamily="34" charset="0"/>
                <a:cs typeface="Segoe UI" panose="020B0502040204020203" pitchFamily="34" charset="0"/>
              </a:rPr>
            </a:br>
            <a:r>
              <a:rPr lang="en-GB" altLang="en-US" sz="10700" b="1" dirty="0">
                <a:solidFill>
                  <a:srgbClr val="000000"/>
                </a:solidFill>
                <a:latin typeface="Franklin Gothic Book" panose="020B0503020102020204" pitchFamily="34" charset="0"/>
                <a:cs typeface="Segoe UI" panose="020B0502040204020203" pitchFamily="34" charset="0"/>
              </a:rPr>
              <a:t>?</a:t>
            </a:r>
            <a:br>
              <a:rPr kumimoji="0" lang="en-GB" altLang="en-US" sz="4000" b="0" i="0" u="none" strike="noStrike" cap="none" normalizeH="0" baseline="0" dirty="0">
                <a:ln>
                  <a:noFill/>
                </a:ln>
                <a:solidFill>
                  <a:schemeClr val="tx1"/>
                </a:solidFill>
                <a:effectLst/>
              </a:rPr>
            </a:br>
            <a:endParaRPr lang="en-GB" dirty="0"/>
          </a:p>
        </p:txBody>
      </p:sp>
      <p:sp>
        <p:nvSpPr>
          <p:cNvPr id="4" name="Rectangle 3">
            <a:extLst>
              <a:ext uri="{FF2B5EF4-FFF2-40B4-BE49-F238E27FC236}">
                <a16:creationId xmlns:a16="http://schemas.microsoft.com/office/drawing/2014/main" id="{637EA7CE-EF3A-42D3-BC66-B5F4FD75564A}"/>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49B1CB11-ACF8-4DBC-90DA-B99D1E51C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40974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376C-B604-4384-B826-3BC193EAC6EB}"/>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CC12872E-8AAE-4B1F-8527-697CA997564D}"/>
              </a:ext>
            </a:extLst>
          </p:cNvPr>
          <p:cNvSpPr>
            <a:spLocks noGrp="1"/>
          </p:cNvSpPr>
          <p:nvPr>
            <p:ph idx="1"/>
          </p:nvPr>
        </p:nvSpPr>
        <p:spPr/>
        <p:txBody>
          <a:bodyPr/>
          <a:lstStyle/>
          <a:p>
            <a:r>
              <a:rPr lang="en-GB" altLang="en-US" dirty="0">
                <a:solidFill>
                  <a:srgbClr val="000000"/>
                </a:solidFill>
                <a:latin typeface="Franklin Gothic Book" panose="020B0503020102020204" pitchFamily="34" charset="0"/>
                <a:cs typeface="Segoe UI" panose="020B0502040204020203" pitchFamily="34" charset="0"/>
              </a:rPr>
              <a:t>Art and Design is both a form of communication and a means of expressing ideas and feelings.  The course aims to encourage students to develop their imagination, the way they look at objects and how they record what they see.  The syllabus has been devised to combine both breadth and depth of study with the freedom of choice to accommodate a wide range of abilities and material resources</a:t>
            </a:r>
          </a:p>
          <a:p>
            <a:r>
              <a:rPr lang="en-GB" dirty="0">
                <a:solidFill>
                  <a:srgbClr val="000000"/>
                </a:solidFill>
                <a:latin typeface="Franklin Gothic Book" panose="020B0503020102020204" pitchFamily="34" charset="0"/>
                <a:cs typeface="Segoe UI" panose="020B0502040204020203" pitchFamily="34" charset="0"/>
              </a:rPr>
              <a:t>2 lessons a week </a:t>
            </a:r>
          </a:p>
          <a:p>
            <a:r>
              <a:rPr lang="en-GB" dirty="0">
                <a:solidFill>
                  <a:srgbClr val="000000"/>
                </a:solidFill>
                <a:latin typeface="Franklin Gothic Book" panose="020B0503020102020204" pitchFamily="34" charset="0"/>
                <a:cs typeface="Segoe UI" panose="020B0502040204020203" pitchFamily="34" charset="0"/>
              </a:rPr>
              <a:t>GCSE </a:t>
            </a:r>
            <a:endParaRPr lang="en-GB" dirty="0"/>
          </a:p>
        </p:txBody>
      </p:sp>
      <p:sp>
        <p:nvSpPr>
          <p:cNvPr id="4" name="Rectangle 3">
            <a:extLst>
              <a:ext uri="{FF2B5EF4-FFF2-40B4-BE49-F238E27FC236}">
                <a16:creationId xmlns:a16="http://schemas.microsoft.com/office/drawing/2014/main" id="{BB0515D7-518D-4E54-9F1A-438BC9FBBE11}"/>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1D30F03C-DAA1-490B-9652-B7F3E7B0C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352603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7D2E-2B47-41C1-95A4-4B3DF80412BC}"/>
              </a:ext>
            </a:extLst>
          </p:cNvPr>
          <p:cNvSpPr>
            <a:spLocks noGrp="1"/>
          </p:cNvSpPr>
          <p:nvPr>
            <p:ph type="title"/>
          </p:nvPr>
        </p:nvSpPr>
        <p:spPr/>
        <p:txBody>
          <a:bodyPr/>
          <a:lstStyle/>
          <a:p>
            <a:r>
              <a:rPr lang="en-GB" altLang="en-US" b="1" dirty="0">
                <a:solidFill>
                  <a:srgbClr val="000000"/>
                </a:solidFill>
                <a:latin typeface="Franklin Gothic Book" panose="020B0503020102020204" pitchFamily="34" charset="0"/>
                <a:cs typeface="Segoe UI" panose="020B0502040204020203" pitchFamily="34" charset="0"/>
              </a:rPr>
              <a:t>What will you study?</a:t>
            </a:r>
            <a:r>
              <a:rPr lang="en-GB" altLang="en-US" dirty="0">
                <a:solidFill>
                  <a:srgbClr val="000000"/>
                </a:solidFill>
                <a:latin typeface="Franklin Gothic Book" panose="020B0503020102020204" pitchFamily="34" charset="0"/>
                <a:cs typeface="Segoe UI" panose="020B0502040204020203" pitchFamily="34" charset="0"/>
              </a:rPr>
              <a:t> </a:t>
            </a:r>
            <a:br>
              <a:rPr kumimoji="0" lang="en-GB" altLang="en-US" sz="4000" b="0" i="0" u="none" strike="noStrike" cap="none" normalizeH="0" baseline="0" dirty="0">
                <a:ln>
                  <a:noFill/>
                </a:ln>
                <a:solidFill>
                  <a:schemeClr val="tx1"/>
                </a:solidFill>
                <a:effectLst/>
              </a:rPr>
            </a:br>
            <a:endParaRPr lang="en-GB" dirty="0"/>
          </a:p>
        </p:txBody>
      </p:sp>
      <p:sp>
        <p:nvSpPr>
          <p:cNvPr id="7" name="TextBox 6">
            <a:extLst>
              <a:ext uri="{FF2B5EF4-FFF2-40B4-BE49-F238E27FC236}">
                <a16:creationId xmlns:a16="http://schemas.microsoft.com/office/drawing/2014/main" id="{C42C510F-99F3-4607-9C55-B7BB67BF3845}"/>
              </a:ext>
            </a:extLst>
          </p:cNvPr>
          <p:cNvSpPr txBox="1"/>
          <p:nvPr/>
        </p:nvSpPr>
        <p:spPr>
          <a:xfrm>
            <a:off x="838200" y="2213811"/>
            <a:ext cx="10515600" cy="2308324"/>
          </a:xfrm>
          <a:prstGeom prst="rect">
            <a:avLst/>
          </a:prstGeom>
          <a:noFill/>
        </p:spPr>
        <p:txBody>
          <a:bodyPr wrap="square" rtlCol="0">
            <a:spAutoFit/>
          </a:bodyPr>
          <a:lstStyle/>
          <a:p>
            <a:pPr lvl="0" algn="just" eaLnBrk="0" fontAlgn="base" hangingPunct="0">
              <a:spcBef>
                <a:spcPct val="0"/>
              </a:spcBef>
              <a:spcAft>
                <a:spcPct val="0"/>
              </a:spcAft>
            </a:pPr>
            <a:r>
              <a:rPr lang="en-GB" altLang="en-US" dirty="0">
                <a:solidFill>
                  <a:srgbClr val="000000"/>
                </a:solidFill>
                <a:latin typeface="Franklin Gothic Book" panose="020B0503020102020204" pitchFamily="34" charset="0"/>
                <a:cs typeface="Segoe UI" panose="020B0502040204020203" pitchFamily="34" charset="0"/>
              </a:rPr>
              <a:t>The course requires you to produce at least two coursework projects, consisting of one Design and one Fine Art projects, a Year 10 examination and a pre-public examination (PPE) in Year 11.  Students also have to complete a timed examination project at the end of the course.  From a common starting point students will have the opportunity to develop and refine their skills in a variety of media in order to achieve a final outcome.  Personal research is important.  The techniques and media available to each student will include drawing, painting, collage, printmaking, graphic design and clay.  Each project must link to the work of an artist or designer.  The topics and themes covered will include a range of genres and art movement</a:t>
            </a:r>
            <a:endParaRPr lang="en-GB" dirty="0"/>
          </a:p>
          <a:p>
            <a:endParaRPr lang="en-GB" dirty="0"/>
          </a:p>
        </p:txBody>
      </p:sp>
      <p:sp>
        <p:nvSpPr>
          <p:cNvPr id="4" name="Rectangle 3">
            <a:extLst>
              <a:ext uri="{FF2B5EF4-FFF2-40B4-BE49-F238E27FC236}">
                <a16:creationId xmlns:a16="http://schemas.microsoft.com/office/drawing/2014/main" id="{FFC7DB09-AFD7-45FB-8FDC-88B53F172D1A}"/>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5196AD6B-F688-40F3-B33C-C357B705E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15688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3866-8F72-4F50-8155-37B8F7CE3C2D}"/>
              </a:ext>
            </a:extLst>
          </p:cNvPr>
          <p:cNvSpPr>
            <a:spLocks noGrp="1"/>
          </p:cNvSpPr>
          <p:nvPr>
            <p:ph type="title"/>
          </p:nvPr>
        </p:nvSpPr>
        <p:spPr/>
        <p:txBody>
          <a:bodyPr/>
          <a:lstStyle/>
          <a:p>
            <a:r>
              <a:rPr lang="en-GB" altLang="en-US" b="1" dirty="0">
                <a:solidFill>
                  <a:srgbClr val="000000"/>
                </a:solidFill>
                <a:latin typeface="Franklin Gothic Book" panose="020B0503020102020204" pitchFamily="34" charset="0"/>
                <a:cs typeface="Segoe UI" panose="020B0502040204020203" pitchFamily="34" charset="0"/>
              </a:rPr>
              <a:t>Skills Required</a:t>
            </a:r>
            <a:endParaRPr lang="en-GB" dirty="0"/>
          </a:p>
        </p:txBody>
      </p:sp>
      <p:sp>
        <p:nvSpPr>
          <p:cNvPr id="3" name="Content Placeholder 2">
            <a:extLst>
              <a:ext uri="{FF2B5EF4-FFF2-40B4-BE49-F238E27FC236}">
                <a16:creationId xmlns:a16="http://schemas.microsoft.com/office/drawing/2014/main" id="{00D3249B-198E-407F-9C6B-D1348B6EC5C4}"/>
              </a:ext>
            </a:extLst>
          </p:cNvPr>
          <p:cNvSpPr>
            <a:spLocks noGrp="1"/>
          </p:cNvSpPr>
          <p:nvPr>
            <p:ph idx="1"/>
          </p:nvPr>
        </p:nvSpPr>
        <p:spPr/>
        <p:txBody>
          <a:bodyPr/>
          <a:lstStyle/>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The most important requirements for this course are to be independent, creative, dedicated, determined, organised and to be able to meet deadlines.  To do the latter you must be self-disciplined and driven.  Good observational drawing skills are an advantage but not essential. It is essential that you have an interest in art. </a:t>
            </a:r>
            <a:endParaRPr kumimoji="0" lang="en-GB" altLang="en-US" sz="2400" b="0" i="0" u="none" strike="noStrike" cap="none" normalizeH="0" baseline="0" dirty="0">
              <a:ln>
                <a:noFill/>
              </a:ln>
              <a:solidFill>
                <a:schemeClr val="tx1"/>
              </a:solidFill>
              <a:effectLst/>
            </a:endParaRPr>
          </a:p>
          <a:p>
            <a:endParaRPr lang="en-GB" dirty="0"/>
          </a:p>
        </p:txBody>
      </p:sp>
      <p:sp>
        <p:nvSpPr>
          <p:cNvPr id="4" name="Rectangle 3">
            <a:extLst>
              <a:ext uri="{FF2B5EF4-FFF2-40B4-BE49-F238E27FC236}">
                <a16:creationId xmlns:a16="http://schemas.microsoft.com/office/drawing/2014/main" id="{74055421-DAC6-47AE-8B1A-B7B66D975049}"/>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225F1DCA-B133-49F6-8391-4ADF2F274F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410701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4518-BB39-4621-83A1-D16E7AAA4D41}"/>
              </a:ext>
            </a:extLst>
          </p:cNvPr>
          <p:cNvSpPr>
            <a:spLocks noGrp="1"/>
          </p:cNvSpPr>
          <p:nvPr>
            <p:ph type="title"/>
          </p:nvPr>
        </p:nvSpPr>
        <p:spPr/>
        <p:txBody>
          <a:bodyPr/>
          <a:lstStyle/>
          <a:p>
            <a:r>
              <a:rPr lang="en-GB" altLang="en-US" b="1" dirty="0">
                <a:solidFill>
                  <a:srgbClr val="000000"/>
                </a:solidFill>
                <a:latin typeface="Franklin Gothic Book" panose="020B0503020102020204" pitchFamily="34" charset="0"/>
                <a:cs typeface="Segoe UI" panose="020B0502040204020203" pitchFamily="34" charset="0"/>
              </a:rPr>
              <a:t>Assessment Objectives</a:t>
            </a:r>
            <a:r>
              <a:rPr lang="en-GB" altLang="en-US" dirty="0">
                <a:solidFill>
                  <a:srgbClr val="000000"/>
                </a:solidFill>
                <a:latin typeface="Franklin Gothic Book" panose="020B0503020102020204" pitchFamily="34" charset="0"/>
                <a:cs typeface="Segoe UI" panose="020B0502040204020203" pitchFamily="34" charset="0"/>
              </a:rPr>
              <a:t> </a:t>
            </a:r>
            <a:br>
              <a:rPr kumimoji="0" lang="en-GB" altLang="en-US" sz="4000" b="0" i="0" u="none" strike="noStrike" cap="none" normalizeH="0" baseline="0" dirty="0">
                <a:ln>
                  <a:noFill/>
                </a:ln>
                <a:solidFill>
                  <a:schemeClr val="tx1"/>
                </a:solidFill>
                <a:effectLst/>
              </a:rPr>
            </a:br>
            <a:endParaRPr lang="en-GB" dirty="0"/>
          </a:p>
        </p:txBody>
      </p:sp>
      <p:sp>
        <p:nvSpPr>
          <p:cNvPr id="3" name="Content Placeholder 2">
            <a:extLst>
              <a:ext uri="{FF2B5EF4-FFF2-40B4-BE49-F238E27FC236}">
                <a16:creationId xmlns:a16="http://schemas.microsoft.com/office/drawing/2014/main" id="{D32344F9-3C30-4898-A8D6-661352238A0B}"/>
              </a:ext>
            </a:extLst>
          </p:cNvPr>
          <p:cNvSpPr>
            <a:spLocks noGrp="1"/>
          </p:cNvSpPr>
          <p:nvPr>
            <p:ph idx="1"/>
          </p:nvPr>
        </p:nvSpPr>
        <p:spPr/>
        <p:txBody>
          <a:bodyPr>
            <a:normAutofit fontScale="77500" lnSpcReduction="20000"/>
          </a:bodyPr>
          <a:lstStyle/>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Your 4 coursework projects and Year 11 examination will be marked using the following criteria: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b="1" dirty="0">
                <a:solidFill>
                  <a:srgbClr val="000000"/>
                </a:solidFill>
                <a:latin typeface="Franklin Gothic Book" panose="020B0503020102020204" pitchFamily="34" charset="0"/>
                <a:cs typeface="Segoe UI" panose="020B0502040204020203" pitchFamily="34" charset="0"/>
              </a:rPr>
              <a:t>AO1</a:t>
            </a:r>
            <a:r>
              <a:rPr lang="en-GB" altLang="en-US" dirty="0">
                <a:solidFill>
                  <a:srgbClr val="000000"/>
                </a:solidFill>
                <a:latin typeface="Franklin Gothic Book" panose="020B0503020102020204" pitchFamily="34" charset="0"/>
                <a:cs typeface="Segoe UI" panose="020B0502040204020203" pitchFamily="34" charset="0"/>
              </a:rPr>
              <a:t> Develop your ideas through investigations informed by contextual and other sources demonstrating analytical and cultural understanding.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b="1" dirty="0">
                <a:solidFill>
                  <a:srgbClr val="000000"/>
                </a:solidFill>
                <a:latin typeface="Franklin Gothic Book" panose="020B0503020102020204" pitchFamily="34" charset="0"/>
                <a:cs typeface="Segoe UI" panose="020B0502040204020203" pitchFamily="34" charset="0"/>
              </a:rPr>
              <a:t>AO2</a:t>
            </a:r>
            <a:r>
              <a:rPr lang="en-GB" altLang="en-US" dirty="0">
                <a:solidFill>
                  <a:srgbClr val="000000"/>
                </a:solidFill>
                <a:latin typeface="Franklin Gothic Book" panose="020B0503020102020204" pitchFamily="34" charset="0"/>
                <a:cs typeface="Segoe UI" panose="020B0502040204020203" pitchFamily="34" charset="0"/>
              </a:rPr>
              <a:t> Refine your ideas through experimenting and selecting appropriate resources, media, materials, techniques and processes.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b="1" dirty="0">
                <a:solidFill>
                  <a:srgbClr val="000000"/>
                </a:solidFill>
                <a:latin typeface="Franklin Gothic Book" panose="020B0503020102020204" pitchFamily="34" charset="0"/>
                <a:cs typeface="Segoe UI" panose="020B0502040204020203" pitchFamily="34" charset="0"/>
              </a:rPr>
              <a:t>AO3</a:t>
            </a:r>
            <a:r>
              <a:rPr lang="en-GB" altLang="en-US" dirty="0">
                <a:solidFill>
                  <a:srgbClr val="000000"/>
                </a:solidFill>
                <a:latin typeface="Franklin Gothic Book" panose="020B0503020102020204" pitchFamily="34" charset="0"/>
                <a:cs typeface="Segoe UI" panose="020B0502040204020203" pitchFamily="34" charset="0"/>
              </a:rPr>
              <a:t> Record ideas, observations and insights relevant to your intentions in visual and/or other forms.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b="1" dirty="0">
                <a:solidFill>
                  <a:srgbClr val="000000"/>
                </a:solidFill>
                <a:latin typeface="Franklin Gothic Book" panose="020B0503020102020204" pitchFamily="34" charset="0"/>
                <a:cs typeface="Segoe UI" panose="020B0502040204020203" pitchFamily="34" charset="0"/>
              </a:rPr>
              <a:t>AO4</a:t>
            </a:r>
            <a:r>
              <a:rPr lang="en-GB" altLang="en-US" dirty="0">
                <a:solidFill>
                  <a:srgbClr val="000000"/>
                </a:solidFill>
                <a:latin typeface="Franklin Gothic Book" panose="020B0503020102020204" pitchFamily="34" charset="0"/>
                <a:cs typeface="Segoe UI" panose="020B0502040204020203" pitchFamily="34" charset="0"/>
              </a:rPr>
              <a:t> Present a personal, informed and meaningful response demonstrating analytical and critical understanding, realising intentions and, where appropriate, making connections between visual, written, oral or other elements.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A final piece must be created to conclude each project.  It must be creative and original. This final piece must reflect everything you have done in </a:t>
            </a:r>
            <a:r>
              <a:rPr lang="en-GB" altLang="en-US" b="1" dirty="0">
                <a:solidFill>
                  <a:srgbClr val="000000"/>
                </a:solidFill>
                <a:latin typeface="Franklin Gothic Book" panose="020B0503020102020204" pitchFamily="34" charset="0"/>
                <a:cs typeface="Segoe UI" panose="020B0502040204020203" pitchFamily="34" charset="0"/>
              </a:rPr>
              <a:t>A</a:t>
            </a:r>
            <a:r>
              <a:rPr lang="en-GB" altLang="en-US" dirty="0">
                <a:solidFill>
                  <a:srgbClr val="000000"/>
                </a:solidFill>
                <a:latin typeface="Franklin Gothic Book" panose="020B0503020102020204" pitchFamily="34" charset="0"/>
                <a:cs typeface="Segoe UI" panose="020B0502040204020203" pitchFamily="34" charset="0"/>
              </a:rPr>
              <a:t>ssessment </a:t>
            </a:r>
            <a:r>
              <a:rPr lang="en-GB" altLang="en-US" b="1" dirty="0">
                <a:solidFill>
                  <a:srgbClr val="000000"/>
                </a:solidFill>
                <a:latin typeface="Franklin Gothic Book" panose="020B0503020102020204" pitchFamily="34" charset="0"/>
                <a:cs typeface="Segoe UI" panose="020B0502040204020203" pitchFamily="34" charset="0"/>
              </a:rPr>
              <a:t>O</a:t>
            </a:r>
            <a:r>
              <a:rPr lang="en-GB" altLang="en-US" dirty="0">
                <a:solidFill>
                  <a:srgbClr val="000000"/>
                </a:solidFill>
                <a:latin typeface="Franklin Gothic Book" panose="020B0503020102020204" pitchFamily="34" charset="0"/>
                <a:cs typeface="Segoe UI" panose="020B0502040204020203" pitchFamily="34" charset="0"/>
              </a:rPr>
              <a:t>bjectives 1, 2 and 3. </a:t>
            </a:r>
            <a:endParaRPr kumimoji="0" lang="en-GB" altLang="en-US" sz="2400" b="0" i="0" u="none" strike="noStrike" cap="none" normalizeH="0" baseline="0" dirty="0">
              <a:ln>
                <a:noFill/>
              </a:ln>
              <a:solidFill>
                <a:schemeClr val="tx1"/>
              </a:solidFill>
              <a:effectLst/>
            </a:endParaRPr>
          </a:p>
          <a:p>
            <a:endParaRPr lang="en-GB" dirty="0"/>
          </a:p>
        </p:txBody>
      </p:sp>
      <p:sp>
        <p:nvSpPr>
          <p:cNvPr id="4" name="Rectangle 3">
            <a:extLst>
              <a:ext uri="{FF2B5EF4-FFF2-40B4-BE49-F238E27FC236}">
                <a16:creationId xmlns:a16="http://schemas.microsoft.com/office/drawing/2014/main" id="{B602AF44-74B7-4988-87B8-E8268154C284}"/>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FEA1C0E5-A99F-43A3-B873-23CE8A13B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345534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7068-0FB8-414A-AF0A-9EC4ED1F4546}"/>
              </a:ext>
            </a:extLst>
          </p:cNvPr>
          <p:cNvSpPr>
            <a:spLocks noGrp="1"/>
          </p:cNvSpPr>
          <p:nvPr>
            <p:ph type="title"/>
          </p:nvPr>
        </p:nvSpPr>
        <p:spPr/>
        <p:txBody>
          <a:bodyPr/>
          <a:lstStyle/>
          <a:p>
            <a:r>
              <a:rPr lang="en-GB" dirty="0"/>
              <a:t>Course breakdown </a:t>
            </a:r>
          </a:p>
        </p:txBody>
      </p:sp>
      <p:sp>
        <p:nvSpPr>
          <p:cNvPr id="3" name="Content Placeholder 2">
            <a:extLst>
              <a:ext uri="{FF2B5EF4-FFF2-40B4-BE49-F238E27FC236}">
                <a16:creationId xmlns:a16="http://schemas.microsoft.com/office/drawing/2014/main" id="{D83F6919-D809-4919-9A66-2A6482FDFE5E}"/>
              </a:ext>
            </a:extLst>
          </p:cNvPr>
          <p:cNvSpPr>
            <a:spLocks noGrp="1"/>
          </p:cNvSpPr>
          <p:nvPr>
            <p:ph idx="1"/>
          </p:nvPr>
        </p:nvSpPr>
        <p:spPr/>
        <p:txBody>
          <a:bodyPr/>
          <a:lstStyle/>
          <a:p>
            <a:pPr marL="0" lvl="0" indent="0" algn="just" eaLnBrk="0" fontAlgn="base" hangingPunct="0">
              <a:lnSpc>
                <a:spcPct val="100000"/>
              </a:lnSpc>
              <a:spcBef>
                <a:spcPct val="0"/>
              </a:spcBef>
              <a:spcAft>
                <a:spcPct val="0"/>
              </a:spcAft>
              <a:buNone/>
            </a:pP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b="1" dirty="0">
                <a:solidFill>
                  <a:srgbClr val="000000"/>
                </a:solidFill>
                <a:latin typeface="Franklin Gothic Book" panose="020B0503020102020204" pitchFamily="34" charset="0"/>
                <a:cs typeface="Segoe UI" panose="020B0502040204020203" pitchFamily="34" charset="0"/>
              </a:rPr>
              <a:t>Art and Design Portfolio</a:t>
            </a:r>
            <a:r>
              <a:rPr lang="en-GB" altLang="en-US" dirty="0">
                <a:solidFill>
                  <a:srgbClr val="000000"/>
                </a:solidFill>
                <a:latin typeface="Franklin Gothic Book" panose="020B0503020102020204" pitchFamily="34" charset="0"/>
                <a:cs typeface="Segoe UI" panose="020B0502040204020203" pitchFamily="34" charset="0"/>
              </a:rPr>
              <a:t>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The GCSE exam requires the successful completion of: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2 coursework projects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Year 10 Examination (which will be added to the coursework portfolio)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Year 11 PPE (which will be added to the coursework portfolio)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Year 11 Examination (8 weeks preparation time, plus a  10 hour Timed Examination)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 </a:t>
            </a:r>
            <a:endParaRPr kumimoji="0" lang="en-GB" altLang="en-US" sz="2400" b="0" i="0" u="none" strike="noStrike" cap="none" normalizeH="0" baseline="0" dirty="0">
              <a:ln>
                <a:noFill/>
              </a:ln>
              <a:solidFill>
                <a:schemeClr val="tx1"/>
              </a:solidFill>
              <a:effectLst/>
            </a:endParaRPr>
          </a:p>
          <a:p>
            <a:endParaRPr lang="en-GB" dirty="0"/>
          </a:p>
        </p:txBody>
      </p:sp>
      <p:sp>
        <p:nvSpPr>
          <p:cNvPr id="4" name="Rectangle 3">
            <a:extLst>
              <a:ext uri="{FF2B5EF4-FFF2-40B4-BE49-F238E27FC236}">
                <a16:creationId xmlns:a16="http://schemas.microsoft.com/office/drawing/2014/main" id="{C0BDDE3F-AD72-4D8D-95C9-A9CC8FB4C4F8}"/>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F14A7D8E-E861-4991-8F88-F71B2DA08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337175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E18A-112A-4D74-99B5-B979E5A0DFDA}"/>
              </a:ext>
            </a:extLst>
          </p:cNvPr>
          <p:cNvSpPr>
            <a:spLocks noGrp="1"/>
          </p:cNvSpPr>
          <p:nvPr>
            <p:ph type="title"/>
          </p:nvPr>
        </p:nvSpPr>
        <p:spPr/>
        <p:txBody>
          <a:bodyPr/>
          <a:lstStyle/>
          <a:p>
            <a:r>
              <a:rPr lang="en-GB" altLang="en-US" b="1" dirty="0">
                <a:solidFill>
                  <a:srgbClr val="000000"/>
                </a:solidFill>
                <a:latin typeface="Franklin Gothic Book" panose="020B0503020102020204" pitchFamily="34" charset="0"/>
                <a:cs typeface="Segoe UI" panose="020B0502040204020203" pitchFamily="34" charset="0"/>
              </a:rPr>
              <a:t>Extended Study</a:t>
            </a:r>
            <a:r>
              <a:rPr lang="en-GB" altLang="en-US" dirty="0">
                <a:solidFill>
                  <a:srgbClr val="000000"/>
                </a:solidFill>
                <a:latin typeface="Franklin Gothic Book" panose="020B0503020102020204" pitchFamily="34" charset="0"/>
                <a:cs typeface="Segoe UI" panose="020B0502040204020203" pitchFamily="34" charset="0"/>
              </a:rPr>
              <a:t> </a:t>
            </a:r>
            <a:br>
              <a:rPr kumimoji="0" lang="en-GB" altLang="en-US" sz="4000" b="0" i="0" u="none" strike="noStrike" cap="none" normalizeH="0" baseline="0" dirty="0">
                <a:ln>
                  <a:noFill/>
                </a:ln>
                <a:solidFill>
                  <a:schemeClr val="tx1"/>
                </a:solidFill>
                <a:effectLst/>
              </a:rPr>
            </a:br>
            <a:endParaRPr lang="en-GB" dirty="0"/>
          </a:p>
        </p:txBody>
      </p:sp>
      <p:sp>
        <p:nvSpPr>
          <p:cNvPr id="3" name="Content Placeholder 2">
            <a:extLst>
              <a:ext uri="{FF2B5EF4-FFF2-40B4-BE49-F238E27FC236}">
                <a16:creationId xmlns:a16="http://schemas.microsoft.com/office/drawing/2014/main" id="{6E38BD2A-AD28-4F8C-8CFA-183C81F1AF33}"/>
              </a:ext>
            </a:extLst>
          </p:cNvPr>
          <p:cNvSpPr>
            <a:spLocks noGrp="1"/>
          </p:cNvSpPr>
          <p:nvPr>
            <p:ph idx="1"/>
          </p:nvPr>
        </p:nvSpPr>
        <p:spPr/>
        <p:txBody>
          <a:bodyPr/>
          <a:lstStyle/>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To complete the course, Art students are expected to use their own initiative and demonstrate that they are prepared to study in their own time. It is imperative that all Art students complete all coursework if they are to achieve the highest grade possible.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 </a:t>
            </a: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GCSE students have access to the Art Room (T7) every lunch time (when staffed). They are expected to come to any GCSE catch up session organised by their teacher.</a:t>
            </a:r>
            <a:endParaRPr lang="en-GB" dirty="0"/>
          </a:p>
        </p:txBody>
      </p:sp>
      <p:sp>
        <p:nvSpPr>
          <p:cNvPr id="4" name="Rectangle 3">
            <a:extLst>
              <a:ext uri="{FF2B5EF4-FFF2-40B4-BE49-F238E27FC236}">
                <a16:creationId xmlns:a16="http://schemas.microsoft.com/office/drawing/2014/main" id="{BF0828C3-DFCE-4AC9-B36A-7077E050C18A}"/>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06178174-B831-4543-8815-D4801163B6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54787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FD4D-E80E-4C1E-B192-990A8BBB3146}"/>
              </a:ext>
            </a:extLst>
          </p:cNvPr>
          <p:cNvSpPr>
            <a:spLocks noGrp="1"/>
          </p:cNvSpPr>
          <p:nvPr>
            <p:ph type="title"/>
          </p:nvPr>
        </p:nvSpPr>
        <p:spPr/>
        <p:txBody>
          <a:bodyPr/>
          <a:lstStyle/>
          <a:p>
            <a:r>
              <a:rPr lang="en-GB" altLang="en-US" b="1" dirty="0">
                <a:solidFill>
                  <a:srgbClr val="000000"/>
                </a:solidFill>
                <a:latin typeface="Franklin Gothic Book" panose="020B0503020102020204" pitchFamily="34" charset="0"/>
                <a:cs typeface="Segoe UI" panose="020B0502040204020203" pitchFamily="34" charset="0"/>
              </a:rPr>
              <a:t>Careers and Opportunities</a:t>
            </a:r>
            <a:r>
              <a:rPr lang="en-GB" altLang="en-US" dirty="0">
                <a:solidFill>
                  <a:srgbClr val="000000"/>
                </a:solidFill>
                <a:latin typeface="Franklin Gothic Book" panose="020B0503020102020204" pitchFamily="34" charset="0"/>
                <a:cs typeface="Segoe UI" panose="020B0502040204020203" pitchFamily="34" charset="0"/>
              </a:rPr>
              <a:t> </a:t>
            </a:r>
            <a:br>
              <a:rPr kumimoji="0" lang="en-GB" altLang="en-US" sz="4000" b="0" i="0" u="none" strike="noStrike" cap="none" normalizeH="0" baseline="0" dirty="0">
                <a:ln>
                  <a:noFill/>
                </a:ln>
                <a:solidFill>
                  <a:schemeClr val="tx1"/>
                </a:solidFill>
                <a:effectLst/>
              </a:rPr>
            </a:br>
            <a:endParaRPr lang="en-GB" dirty="0"/>
          </a:p>
        </p:txBody>
      </p:sp>
      <p:sp>
        <p:nvSpPr>
          <p:cNvPr id="3" name="Content Placeholder 2">
            <a:extLst>
              <a:ext uri="{FF2B5EF4-FFF2-40B4-BE49-F238E27FC236}">
                <a16:creationId xmlns:a16="http://schemas.microsoft.com/office/drawing/2014/main" id="{DB7602EF-BA8F-4437-84FF-C9FB8F418436}"/>
              </a:ext>
            </a:extLst>
          </p:cNvPr>
          <p:cNvSpPr>
            <a:spLocks noGrp="1"/>
          </p:cNvSpPr>
          <p:nvPr>
            <p:ph idx="1"/>
          </p:nvPr>
        </p:nvSpPr>
        <p:spPr/>
        <p:txBody>
          <a:bodyPr/>
          <a:lstStyle/>
          <a:p>
            <a:pPr marL="0" lvl="0" indent="0" algn="just" eaLnBrk="0" fontAlgn="base" hangingPunct="0">
              <a:lnSpc>
                <a:spcPct val="100000"/>
              </a:lnSpc>
              <a:spcBef>
                <a:spcPct val="0"/>
              </a:spcBef>
              <a:spcAft>
                <a:spcPct val="0"/>
              </a:spcAft>
              <a:buNone/>
            </a:pPr>
            <a:endParaRPr kumimoji="0" lang="en-GB" altLang="en-US" sz="2400" b="0" i="0" u="none" strike="noStrike" cap="none" normalizeH="0" baseline="0" dirty="0">
              <a:ln>
                <a:noFill/>
              </a:ln>
              <a:solidFill>
                <a:schemeClr val="tx1"/>
              </a:solidFill>
              <a:effectLst/>
            </a:endParaRPr>
          </a:p>
          <a:p>
            <a:pPr marL="0" lvl="0" indent="0" algn="just" eaLnBrk="0" fontAlgn="base" hangingPunct="0">
              <a:lnSpc>
                <a:spcPct val="100000"/>
              </a:lnSpc>
              <a:spcBef>
                <a:spcPct val="0"/>
              </a:spcBef>
              <a:spcAft>
                <a:spcPct val="0"/>
              </a:spcAft>
              <a:buNone/>
            </a:pPr>
            <a:r>
              <a:rPr lang="en-GB" altLang="en-US" dirty="0">
                <a:solidFill>
                  <a:srgbClr val="000000"/>
                </a:solidFill>
                <a:latin typeface="Franklin Gothic Book" panose="020B0503020102020204" pitchFamily="34" charset="0"/>
                <a:cs typeface="Segoe UI" panose="020B0502040204020203" pitchFamily="34" charset="0"/>
              </a:rPr>
              <a:t>Careers and occupational opportunities following this course include over a hundred different job types with the creative industries in the UK growing faster than any other industry. There has never been a better time in relation to the wealth of jobs in this area.</a:t>
            </a:r>
            <a:endParaRPr kumimoji="0" lang="en-GB" altLang="en-US" sz="16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endParaRPr lang="en-GB" dirty="0"/>
          </a:p>
        </p:txBody>
      </p:sp>
      <p:sp>
        <p:nvSpPr>
          <p:cNvPr id="4" name="Rectangle 3">
            <a:extLst>
              <a:ext uri="{FF2B5EF4-FFF2-40B4-BE49-F238E27FC236}">
                <a16:creationId xmlns:a16="http://schemas.microsoft.com/office/drawing/2014/main" id="{637EA7CE-EF3A-42D3-BC66-B5F4FD75564A}"/>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49B1CB11-ACF8-4DBC-90DA-B99D1E51C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246671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FD4D-E80E-4C1E-B192-990A8BBB3146}"/>
              </a:ext>
            </a:extLst>
          </p:cNvPr>
          <p:cNvSpPr>
            <a:spLocks noGrp="1"/>
          </p:cNvSpPr>
          <p:nvPr>
            <p:ph type="title"/>
          </p:nvPr>
        </p:nvSpPr>
        <p:spPr>
          <a:xfrm>
            <a:off x="834080" y="2631247"/>
            <a:ext cx="10515600" cy="1325563"/>
          </a:xfrm>
        </p:spPr>
        <p:txBody>
          <a:bodyPr>
            <a:normAutofit fontScale="90000"/>
          </a:bodyPr>
          <a:lstStyle/>
          <a:p>
            <a:pPr algn="ctr"/>
            <a:r>
              <a:rPr lang="en-GB" altLang="en-US" sz="10700" b="1" dirty="0">
                <a:solidFill>
                  <a:srgbClr val="000000"/>
                </a:solidFill>
                <a:latin typeface="Franklin Gothic Book" panose="020B0503020102020204" pitchFamily="34" charset="0"/>
                <a:cs typeface="Segoe UI" panose="020B0502040204020203" pitchFamily="34" charset="0"/>
              </a:rPr>
              <a:t>Any Questions</a:t>
            </a:r>
            <a:br>
              <a:rPr lang="en-GB" altLang="en-US" sz="10700" b="1" dirty="0">
                <a:solidFill>
                  <a:srgbClr val="000000"/>
                </a:solidFill>
                <a:latin typeface="Franklin Gothic Book" panose="020B0503020102020204" pitchFamily="34" charset="0"/>
                <a:cs typeface="Segoe UI" panose="020B0502040204020203" pitchFamily="34" charset="0"/>
              </a:rPr>
            </a:br>
            <a:r>
              <a:rPr lang="en-GB" altLang="en-US" sz="10700" b="1" dirty="0">
                <a:solidFill>
                  <a:srgbClr val="000000"/>
                </a:solidFill>
                <a:latin typeface="Franklin Gothic Book" panose="020B0503020102020204" pitchFamily="34" charset="0"/>
                <a:cs typeface="Segoe UI" panose="020B0502040204020203" pitchFamily="34" charset="0"/>
              </a:rPr>
              <a:t>?</a:t>
            </a:r>
            <a:br>
              <a:rPr kumimoji="0" lang="en-GB" altLang="en-US" sz="4000" b="0" i="0" u="none" strike="noStrike" cap="none" normalizeH="0" baseline="0" dirty="0">
                <a:ln>
                  <a:noFill/>
                </a:ln>
                <a:solidFill>
                  <a:schemeClr val="tx1"/>
                </a:solidFill>
                <a:effectLst/>
              </a:rPr>
            </a:br>
            <a:endParaRPr lang="en-GB" dirty="0"/>
          </a:p>
        </p:txBody>
      </p:sp>
      <p:sp>
        <p:nvSpPr>
          <p:cNvPr id="4" name="Rectangle 3">
            <a:extLst>
              <a:ext uri="{FF2B5EF4-FFF2-40B4-BE49-F238E27FC236}">
                <a16:creationId xmlns:a16="http://schemas.microsoft.com/office/drawing/2014/main" id="{637EA7CE-EF3A-42D3-BC66-B5F4FD75564A}"/>
              </a:ext>
            </a:extLst>
          </p:cNvPr>
          <p:cNvSpPr/>
          <p:nvPr/>
        </p:nvSpPr>
        <p:spPr>
          <a:xfrm>
            <a:off x="172994" y="181232"/>
            <a:ext cx="11837773" cy="6507892"/>
          </a:xfrm>
          <a:prstGeom prst="rect">
            <a:avLst/>
          </a:prstGeom>
          <a:noFill/>
          <a:ln w="355600">
            <a:solidFill>
              <a:srgbClr val="EFC3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a:extLst>
              <a:ext uri="{FF2B5EF4-FFF2-40B4-BE49-F238E27FC236}">
                <a16:creationId xmlns:a16="http://schemas.microsoft.com/office/drawing/2014/main" id="{49B1CB11-ACF8-4DBC-90DA-B99D1E51C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2" y="20708"/>
            <a:ext cx="1162255" cy="327816"/>
          </a:xfrm>
          <a:prstGeom prst="rect">
            <a:avLst/>
          </a:prstGeom>
        </p:spPr>
      </p:pic>
    </p:spTree>
    <p:extLst>
      <p:ext uri="{BB962C8B-B14F-4D97-AF65-F5344CB8AC3E}">
        <p14:creationId xmlns:p14="http://schemas.microsoft.com/office/powerpoint/2010/main" val="144536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2843</TotalTime>
  <Words>959</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Candara</vt:lpstr>
      <vt:lpstr>Consolas</vt:lpstr>
      <vt:lpstr>Corbel</vt:lpstr>
      <vt:lpstr>Franklin Gothic Book</vt:lpstr>
      <vt:lpstr>Segoe UI</vt:lpstr>
      <vt:lpstr>Office Theme</vt:lpstr>
      <vt:lpstr>PowerPoint Presentation</vt:lpstr>
      <vt:lpstr>Overview</vt:lpstr>
      <vt:lpstr>What will you study?  </vt:lpstr>
      <vt:lpstr>Skills Required</vt:lpstr>
      <vt:lpstr>Assessment Objectives  </vt:lpstr>
      <vt:lpstr>Course breakdown </vt:lpstr>
      <vt:lpstr>Extended Study  </vt:lpstr>
      <vt:lpstr>Careers and Opportunities  </vt:lpstr>
      <vt:lpstr>Any Questions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 </vt:lpstr>
    </vt:vector>
  </TitlesOfParts>
  <Company>CYA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Ottewell</dc:creator>
  <cp:lastModifiedBy>Mike Starling</cp:lastModifiedBy>
  <cp:revision>38</cp:revision>
  <cp:lastPrinted>2017-10-05T09:24:27Z</cp:lastPrinted>
  <dcterms:created xsi:type="dcterms:W3CDTF">2017-03-16T10:05:27Z</dcterms:created>
  <dcterms:modified xsi:type="dcterms:W3CDTF">2023-01-31T17:18:40Z</dcterms:modified>
</cp:coreProperties>
</file>