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notesMasterIdLst>
    <p:notesMasterId r:id="rId12"/>
  </p:notesMasterIdLst>
  <p:sldIdLst>
    <p:sldId id="316" r:id="rId2"/>
    <p:sldId id="307" r:id="rId3"/>
    <p:sldId id="324" r:id="rId4"/>
    <p:sldId id="323" r:id="rId5"/>
    <p:sldId id="320" r:id="rId6"/>
    <p:sldId id="318" r:id="rId7"/>
    <p:sldId id="322" r:id="rId8"/>
    <p:sldId id="321" r:id="rId9"/>
    <p:sldId id="325" r:id="rId10"/>
    <p:sldId id="319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40B42-03C7-4D40-9AC6-0E85A5ECD3E1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06488-9BF7-4854-9D8C-CB021C93D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3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students</a:t>
            </a:r>
            <a:r>
              <a:rPr lang="en-GB" baseline="0"/>
              <a:t> enter have Macklemore same love playing - https://www.youtube.com/watch?v=0eLH0GOXlCM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06488-9BF7-4854-9D8C-CB021C93D5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7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students</a:t>
            </a:r>
            <a:r>
              <a:rPr lang="en-GB" baseline="0"/>
              <a:t> enter have Macklemore same love playing - https://www.youtube.com/watch?v=0eLH0GOXlCM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06488-9BF7-4854-9D8C-CB021C93D5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7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students</a:t>
            </a:r>
            <a:r>
              <a:rPr lang="en-GB" baseline="0"/>
              <a:t> enter have Macklemore same love playing - https://www.youtube.com/watch?v=0eLH0GOXlCM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06488-9BF7-4854-9D8C-CB021C93D5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7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students</a:t>
            </a:r>
            <a:r>
              <a:rPr lang="en-GB" baseline="0"/>
              <a:t> enter have Macklemore same love playing - https://www.youtube.com/watch?v=0eLH0GOXlCM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06488-9BF7-4854-9D8C-CB021C93D5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7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students</a:t>
            </a:r>
            <a:r>
              <a:rPr lang="en-GB" baseline="0"/>
              <a:t> enter have Macklemore same love playing - https://www.youtube.com/watch?v=0eLH0GOXlCM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06488-9BF7-4854-9D8C-CB021C93D5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7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students</a:t>
            </a:r>
            <a:r>
              <a:rPr lang="en-GB" baseline="0"/>
              <a:t> enter have Macklemore same love playing - https://www.youtube.com/watch?v=0eLH0GOXlCM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06488-9BF7-4854-9D8C-CB021C93D5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students</a:t>
            </a:r>
            <a:r>
              <a:rPr lang="en-GB" baseline="0"/>
              <a:t> enter have Macklemore same love playing - https://www.youtube.com/watch?v=0eLH0GOXlCM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06488-9BF7-4854-9D8C-CB021C93D5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7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7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1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4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9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3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1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0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5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10/6/2024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31B6F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31B6F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istoryarboroughacadmey-my.sharepoint.com/:v:/g/personal/stsc11_cyac_org_uk/EcCE23U5k2FPhAavPSi3xhUBHkUbwRXLhSTQCpA4W2w3RQ?nav=eyJyZWZlcnJhbEluZm8iOnsicmVmZXJyYWxBcHAiOiJPbmVEcml2ZUZvckJ1c2luZXNzIiwicmVmZXJyYWxBcHBQbGF0Zm9ybSI6IldlYiIsInJlZmVycmFsTW9kZSI6InZpZXciLCJyZWZlcnJhbFZpZXciOiJNeUZpbGVzTGlua0NvcHkifX0&amp;e=bnP8Y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0" y="28762"/>
            <a:ext cx="12192000" cy="3410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989" y="3527508"/>
            <a:ext cx="1148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algn="ctr"/>
            <a:endParaRPr lang="en-GB" sz="800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74" y="212320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15760" y="6573838"/>
            <a:ext cx="9144000" cy="1655762"/>
          </a:xfrm>
        </p:spPr>
        <p:txBody>
          <a:bodyPr/>
          <a:lstStyle/>
          <a:p>
            <a:r>
              <a:rPr lang="en-GB"/>
              <a:t>RESPECTFUL RESILIENT RESOURCEFUL RESPONSIBLE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DE569-6ED8-4303-8666-4A6FD6CB6E97}"/>
              </a:ext>
            </a:extLst>
          </p:cNvPr>
          <p:cNvSpPr txBox="1"/>
          <p:nvPr/>
        </p:nvSpPr>
        <p:spPr>
          <a:xfrm>
            <a:off x="2032293" y="2176690"/>
            <a:ext cx="812741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b="1">
              <a:cs typeface="Calibri"/>
            </a:endParaRPr>
          </a:p>
          <a:p>
            <a:pPr algn="ctr"/>
            <a:endParaRPr lang="en-GB" sz="6000" b="1">
              <a:cs typeface="Calibri"/>
            </a:endParaRPr>
          </a:p>
          <a:p>
            <a:pPr algn="ctr"/>
            <a:r>
              <a:rPr lang="en-GB" sz="6000" b="1">
                <a:cs typeface="Calibri"/>
              </a:rPr>
              <a:t>Creativity subjects </a:t>
            </a:r>
            <a:endParaRPr lang="en-US" sz="6000" b="1">
              <a:cs typeface="Calibri"/>
            </a:endParaRPr>
          </a:p>
        </p:txBody>
      </p:sp>
      <p:sp>
        <p:nvSpPr>
          <p:cNvPr id="24580" name="AutoShape 4" descr="earth and white dove peace symbol vector illustration EPS10 Stock Vector  Image &amp; Art -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Shaping Peace Together: Envisioning a Post-Pandemic World // Events // Kroc  Institute for International Peace Studies // University of Notre D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8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6B9-4BE0-BCE0-130D-7836A01C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B3760-1465-8F16-EC9E-842391969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40C07-B25C-43C1-90C8-D91BC3E3E2D1}"/>
              </a:ext>
            </a:extLst>
          </p:cNvPr>
          <p:cNvGrpSpPr/>
          <p:nvPr/>
        </p:nvGrpSpPr>
        <p:grpSpPr>
          <a:xfrm>
            <a:off x="0" y="0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ECC4AF-7166-4851-BDC5-AF51EDDD9CFF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5FEA5-B22B-44FE-B464-F8942A97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5BE3011E-1750-4BE2-BC61-950680B0B474}"/>
              </a:ext>
            </a:extLst>
          </p:cNvPr>
          <p:cNvSpPr txBox="1">
            <a:spLocks/>
          </p:cNvSpPr>
          <p:nvPr/>
        </p:nvSpPr>
        <p:spPr>
          <a:xfrm>
            <a:off x="1519880" y="64965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RESPECTFUL RESILIENT RESOURCEFUL RESPONSIBLE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6C9C12-2FF2-4651-931A-9FC35191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313" y="327816"/>
            <a:ext cx="10076329" cy="773672"/>
          </a:xfrm>
        </p:spPr>
        <p:txBody>
          <a:bodyPr>
            <a:normAutofit fontScale="90000"/>
          </a:bodyPr>
          <a:lstStyle/>
          <a:p>
            <a:r>
              <a:rPr lang="en-US" err="1"/>
              <a:t>Eduqas</a:t>
            </a:r>
            <a:r>
              <a:rPr lang="en-US"/>
              <a:t> GCSE Drama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B4C2A5-18AC-40C8-95D8-7DB577AC2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604" y="1008530"/>
            <a:ext cx="5187558" cy="2775994"/>
          </a:xfrm>
          <a:ln w="57150"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 u="sng"/>
              <a:t>Key Dates:</a:t>
            </a:r>
            <a:endParaRPr lang="en-US" sz="2000" b="1" u="sng">
              <a:ea typeface="Calibri"/>
              <a:cs typeface="Calibri"/>
            </a:endParaRPr>
          </a:p>
          <a:p>
            <a:pPr algn="l"/>
            <a:r>
              <a:rPr lang="en-US" sz="2000" b="1"/>
              <a:t>Component 1 </a:t>
            </a:r>
            <a:r>
              <a:rPr lang="en-US" sz="2000"/>
              <a:t>– All coursework must be completed and handed in by Friday 18th October (In addition to the exam we did!)</a:t>
            </a:r>
            <a:endParaRPr lang="en-US" sz="2000">
              <a:ea typeface="Calibri"/>
              <a:cs typeface="Calibri"/>
            </a:endParaRPr>
          </a:p>
          <a:p>
            <a:pPr algn="l"/>
            <a:r>
              <a:rPr lang="en-US" sz="2000" b="1"/>
              <a:t>Component 2 </a:t>
            </a:r>
            <a:r>
              <a:rPr lang="en-US" sz="2000"/>
              <a:t>– Externally assessed examiner to confirm assessment date between January and May 2025</a:t>
            </a:r>
            <a:endParaRPr lang="en-US" sz="2000">
              <a:ea typeface="Calibri"/>
              <a:cs typeface="Calibri"/>
            </a:endParaRPr>
          </a:p>
          <a:p>
            <a:pPr algn="l"/>
            <a:r>
              <a:rPr lang="en-US" sz="2000" b="1"/>
              <a:t>Component 3 </a:t>
            </a:r>
            <a:r>
              <a:rPr lang="en-US" sz="2000"/>
              <a:t>– Written exam in early June 2025</a:t>
            </a:r>
            <a:endParaRPr lang="en-US" sz="2000">
              <a:ea typeface="Calibri"/>
              <a:cs typeface="Calibri"/>
            </a:endParaRPr>
          </a:p>
          <a:p>
            <a:pPr algn="l"/>
            <a:endParaRPr lang="en-GB" sz="2000">
              <a:ea typeface="Calibri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D44B5C-FD7A-41E8-8F9B-2A54ED2A5CD0}"/>
              </a:ext>
            </a:extLst>
          </p:cNvPr>
          <p:cNvSpPr txBox="1">
            <a:spLocks/>
          </p:cNvSpPr>
          <p:nvPr/>
        </p:nvSpPr>
        <p:spPr>
          <a:xfrm>
            <a:off x="6100711" y="1008530"/>
            <a:ext cx="5544445" cy="291801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/>
              <a:t>Intervention:</a:t>
            </a:r>
          </a:p>
          <a:p>
            <a:pPr algn="l"/>
            <a:r>
              <a:rPr lang="en-US" b="1"/>
              <a:t>Wednesday after school </a:t>
            </a:r>
            <a:r>
              <a:rPr lang="en-US"/>
              <a:t>– intervention until 4:30 every Wednesday for extra rehearsals for comp 2 and prep for comp 3.</a:t>
            </a:r>
            <a:endParaRPr lang="en-US">
              <a:ea typeface="Calibri"/>
              <a:cs typeface="Calibri"/>
            </a:endParaRPr>
          </a:p>
          <a:p>
            <a:pPr algn="l"/>
            <a:r>
              <a:rPr lang="en-US" b="1"/>
              <a:t>Lunchtimes</a:t>
            </a:r>
            <a:r>
              <a:rPr lang="en-US"/>
              <a:t> – Mondays, Tuesday and Fridays. (Can use it other days if not in use and asked Miss B first)</a:t>
            </a:r>
            <a:endParaRPr lang="en-US">
              <a:ea typeface="Calibri"/>
              <a:cs typeface="Calibri"/>
            </a:endParaRPr>
          </a:p>
          <a:p>
            <a:pPr algn="l"/>
            <a:endParaRPr lang="en-US"/>
          </a:p>
          <a:p>
            <a:pPr algn="l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B0026-EB27-4D7B-9C33-46A9E0A39D5F}"/>
              </a:ext>
            </a:extLst>
          </p:cNvPr>
          <p:cNvSpPr txBox="1"/>
          <p:nvPr/>
        </p:nvSpPr>
        <p:spPr>
          <a:xfrm>
            <a:off x="401200" y="4202518"/>
            <a:ext cx="11366564" cy="22986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/>
              <a:t>Support from parents/guardians:</a:t>
            </a:r>
          </a:p>
          <a:p>
            <a:r>
              <a:rPr lang="en-US"/>
              <a:t>Encouragement to attend lunchtime and after school interventions  - and please collect them!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Avoid any medical appointments in lesson time – effects whole group as then have to spend time catching them up next lesson.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Understanding – their coursework must be completed at home in order to allow us to spend the 2 hours a week lesson time on the practical rehearsals to ensure the quality of the performances.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Support with any props or costumes they need – you shouldn’t have to buy anything but if you let us borrow things you already have we will be eternally grateful!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6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40C07-B25C-43C1-90C8-D91BC3E3E2D1}"/>
              </a:ext>
            </a:extLst>
          </p:cNvPr>
          <p:cNvGrpSpPr/>
          <p:nvPr/>
        </p:nvGrpSpPr>
        <p:grpSpPr>
          <a:xfrm>
            <a:off x="0" y="0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ECC4AF-7166-4851-BDC5-AF51EDDD9CFF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5FEA5-B22B-44FE-B464-F8942A97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5BE3011E-1750-4BE2-BC61-950680B0B474}"/>
              </a:ext>
            </a:extLst>
          </p:cNvPr>
          <p:cNvSpPr txBox="1">
            <a:spLocks/>
          </p:cNvSpPr>
          <p:nvPr/>
        </p:nvSpPr>
        <p:spPr>
          <a:xfrm>
            <a:off x="1519880" y="64965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RESPECTFUL RESILIENT RESOURCEFUL RESPONSIBLE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6C9C12-2FF2-4651-931A-9FC35191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313" y="327816"/>
            <a:ext cx="10076329" cy="773672"/>
          </a:xfrm>
        </p:spPr>
        <p:txBody>
          <a:bodyPr>
            <a:normAutofit fontScale="90000"/>
          </a:bodyPr>
          <a:lstStyle/>
          <a:p>
            <a:r>
              <a:rPr lang="en-GB"/>
              <a:t>BTEC</a:t>
            </a:r>
            <a:r>
              <a:rPr lang="en-US"/>
              <a:t> </a:t>
            </a:r>
            <a:r>
              <a:rPr lang="en-GB"/>
              <a:t>Tech</a:t>
            </a:r>
            <a:r>
              <a:rPr lang="en-US"/>
              <a:t> </a:t>
            </a:r>
            <a:r>
              <a:rPr lang="en-GB"/>
              <a:t>Awa</a:t>
            </a:r>
            <a:r>
              <a:rPr lang="en-US"/>
              <a:t>rd</a:t>
            </a:r>
            <a:r>
              <a:rPr lang="en-GB"/>
              <a:t> </a:t>
            </a:r>
            <a:r>
              <a:rPr lang="en-US"/>
              <a:t>– </a:t>
            </a:r>
            <a:r>
              <a:rPr lang="en-GB"/>
              <a:t>Sport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B4C2A5-18AC-40C8-95D8-7DB577AC2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10" y="1008531"/>
            <a:ext cx="5293661" cy="286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u="sng" dirty="0"/>
              <a:t>K</a:t>
            </a:r>
            <a:r>
              <a:rPr lang="en-US" sz="1800" b="1" u="sng" dirty="0"/>
              <a:t>ey Dates:</a:t>
            </a:r>
          </a:p>
          <a:p>
            <a:pPr algn="l"/>
            <a:r>
              <a:rPr lang="en-US" sz="1800" b="1" dirty="0"/>
              <a:t>Component 1 </a:t>
            </a:r>
            <a:r>
              <a:rPr lang="en-US" sz="1800" dirty="0"/>
              <a:t>– </a:t>
            </a:r>
            <a:r>
              <a:rPr lang="en-GB" sz="1800" dirty="0"/>
              <a:t>30% complete. Grades given. </a:t>
            </a:r>
            <a:endParaRPr lang="en-US" sz="1800" dirty="0"/>
          </a:p>
          <a:p>
            <a:pPr algn="l"/>
            <a:r>
              <a:rPr lang="en-US" sz="1800" b="1" dirty="0"/>
              <a:t>Component 2 </a:t>
            </a:r>
            <a:r>
              <a:rPr lang="en-US" sz="1800" dirty="0"/>
              <a:t>– </a:t>
            </a:r>
            <a:r>
              <a:rPr lang="en-GB" sz="1800" dirty="0"/>
              <a:t>30% complete. Grades given. </a:t>
            </a:r>
            <a:endParaRPr lang="en-US" sz="1800" dirty="0"/>
          </a:p>
          <a:p>
            <a:pPr algn="l"/>
            <a:r>
              <a:rPr lang="en-US" sz="1800" dirty="0"/>
              <a:t>Submission date for both components– 15</a:t>
            </a:r>
            <a:r>
              <a:rPr lang="en-US" sz="1800" baseline="30000" dirty="0"/>
              <a:t>th</a:t>
            </a:r>
            <a:r>
              <a:rPr lang="en-US" sz="1800" dirty="0"/>
              <a:t> Dec (fully marked and sent to exam officer)</a:t>
            </a:r>
          </a:p>
          <a:p>
            <a:pPr algn="l"/>
            <a:r>
              <a:rPr lang="en-US" sz="1800" b="1" dirty="0"/>
              <a:t>Component 3 </a:t>
            </a:r>
            <a:r>
              <a:rPr lang="en-US" sz="1800" dirty="0"/>
              <a:t>– externally assessed unit – 40 %</a:t>
            </a: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D44B5C-FD7A-41E8-8F9B-2A54ED2A5CD0}"/>
              </a:ext>
            </a:extLst>
          </p:cNvPr>
          <p:cNvSpPr txBox="1">
            <a:spLocks/>
          </p:cNvSpPr>
          <p:nvPr/>
        </p:nvSpPr>
        <p:spPr>
          <a:xfrm>
            <a:off x="6351495" y="1008530"/>
            <a:ext cx="5293661" cy="12361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 dirty="0"/>
              <a:t>Intervention:</a:t>
            </a:r>
          </a:p>
          <a:p>
            <a:pPr algn="l"/>
            <a:r>
              <a:rPr lang="en-US" sz="1800" b="1" dirty="0"/>
              <a:t>Wednesday after school </a:t>
            </a:r>
            <a:r>
              <a:rPr lang="en-US" sz="1800" dirty="0"/>
              <a:t>– </a:t>
            </a:r>
            <a:r>
              <a:rPr lang="en-GB" sz="1800" dirty="0"/>
              <a:t>3.20-4.20 after mocks</a:t>
            </a:r>
          </a:p>
          <a:p>
            <a:pPr algn="l"/>
            <a:r>
              <a:rPr lang="en-US" sz="1800" b="1" dirty="0"/>
              <a:t>Lunchtimes</a:t>
            </a:r>
            <a:r>
              <a:rPr lang="en-US" sz="1800" dirty="0"/>
              <a:t> – </a:t>
            </a:r>
            <a:r>
              <a:rPr lang="en-GB" sz="1800" dirty="0"/>
              <a:t>Wednesday lunch between our two sport lessons.</a:t>
            </a:r>
            <a:endParaRPr lang="en-US" sz="1800" dirty="0"/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B0026-EB27-4D7B-9C33-46A9E0A39D5F}"/>
              </a:ext>
            </a:extLst>
          </p:cNvPr>
          <p:cNvSpPr txBox="1"/>
          <p:nvPr/>
        </p:nvSpPr>
        <p:spPr>
          <a:xfrm>
            <a:off x="539680" y="3727229"/>
            <a:ext cx="5446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Support from parents/guardians:</a:t>
            </a:r>
          </a:p>
          <a:p>
            <a:r>
              <a:rPr lang="en-US" dirty="0"/>
              <a:t>Encouragement to attend lunchtime and after school interventions  - and please collect them!.</a:t>
            </a:r>
          </a:p>
          <a:p>
            <a:r>
              <a:rPr lang="en-GB" dirty="0"/>
              <a:t>Homework will be set each week. During component 2, this will be 30 minutes minimum to complete the task on teams. Component 3 starts, this will be on the </a:t>
            </a:r>
            <a:r>
              <a:rPr lang="en-GB" dirty="0" err="1"/>
              <a:t>Everlearner</a:t>
            </a:r>
            <a:r>
              <a:rPr lang="en-GB" dirty="0"/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4CA9F7B-BCE2-2EAC-B1A3-5DA5B1219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286" y="2270153"/>
            <a:ext cx="5446502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5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40C07-B25C-43C1-90C8-D91BC3E3E2D1}"/>
              </a:ext>
            </a:extLst>
          </p:cNvPr>
          <p:cNvGrpSpPr/>
          <p:nvPr/>
        </p:nvGrpSpPr>
        <p:grpSpPr>
          <a:xfrm>
            <a:off x="0" y="0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ECC4AF-7166-4851-BDC5-AF51EDDD9CFF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5FEA5-B22B-44FE-B464-F8942A97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5BE3011E-1750-4BE2-BC61-950680B0B474}"/>
              </a:ext>
            </a:extLst>
          </p:cNvPr>
          <p:cNvSpPr txBox="1">
            <a:spLocks/>
          </p:cNvSpPr>
          <p:nvPr/>
        </p:nvSpPr>
        <p:spPr>
          <a:xfrm>
            <a:off x="1519880" y="64965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RESPECTFUL RESILIENT RESOURCEFUL RESPONSIBLE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6C9C12-2FF2-4651-931A-9FC35191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313" y="327816"/>
            <a:ext cx="10076329" cy="773672"/>
          </a:xfrm>
        </p:spPr>
        <p:txBody>
          <a:bodyPr>
            <a:normAutofit fontScale="90000"/>
          </a:bodyPr>
          <a:lstStyle/>
          <a:p>
            <a:r>
              <a:rPr lang="en-GB"/>
              <a:t>CNAT Enterprise and marketing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B4C2A5-18AC-40C8-95D8-7DB577AC2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10" y="1008531"/>
            <a:ext cx="5293661" cy="286232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b="1" u="sng" dirty="0"/>
              <a:t>K</a:t>
            </a:r>
            <a:r>
              <a:rPr lang="en-US" sz="1800" b="1" u="sng" dirty="0"/>
              <a:t>ey Dates:</a:t>
            </a:r>
          </a:p>
          <a:p>
            <a:pPr algn="l"/>
            <a:r>
              <a:rPr lang="en-US" sz="1800" b="1" dirty="0"/>
              <a:t>Component 1</a:t>
            </a:r>
            <a:r>
              <a:rPr lang="en-GB" sz="1800" b="1" dirty="0"/>
              <a:t> RO68</a:t>
            </a:r>
            <a:r>
              <a:rPr lang="en-US" sz="1800" dirty="0"/>
              <a:t>– </a:t>
            </a:r>
            <a:r>
              <a:rPr lang="en-GB" sz="1800" dirty="0"/>
              <a:t>30% complete. Grades given. </a:t>
            </a:r>
            <a:endParaRPr lang="en-US" sz="1800" dirty="0"/>
          </a:p>
          <a:p>
            <a:pPr algn="l"/>
            <a:r>
              <a:rPr lang="en-US" sz="1800" b="1" dirty="0"/>
              <a:t>Component 2 </a:t>
            </a:r>
            <a:r>
              <a:rPr lang="en-US" sz="1800" dirty="0"/>
              <a:t>– </a:t>
            </a:r>
            <a:r>
              <a:rPr lang="en-GB" sz="1800" dirty="0"/>
              <a:t>RO69 due in December, half term intervention on invite,  to give students to enhance grades further 30%</a:t>
            </a:r>
          </a:p>
          <a:p>
            <a:pPr algn="l"/>
            <a:r>
              <a:rPr lang="en-GB" sz="1800" dirty="0">
                <a:ea typeface="Calibri"/>
                <a:cs typeface="Calibri"/>
              </a:rPr>
              <a:t>Enterprise- planning a business pitch</a:t>
            </a:r>
          </a:p>
          <a:p>
            <a:pPr algn="l"/>
            <a:r>
              <a:rPr lang="en-US" sz="1800" dirty="0"/>
              <a:t>Submission date for both components– 15</a:t>
            </a:r>
            <a:r>
              <a:rPr lang="en-US" sz="1800" baseline="30000" dirty="0"/>
              <a:t>th</a:t>
            </a:r>
            <a:r>
              <a:rPr lang="en-US" sz="1800" dirty="0"/>
              <a:t> Dec (fully marked and sent to exam officer)</a:t>
            </a:r>
          </a:p>
          <a:p>
            <a:pPr algn="l"/>
            <a:r>
              <a:rPr lang="en-US" sz="1800" b="1" dirty="0"/>
              <a:t>Component 3 </a:t>
            </a:r>
            <a:r>
              <a:rPr lang="en-US" sz="1800" dirty="0"/>
              <a:t>– externally assessed unit – 40 %</a:t>
            </a:r>
            <a:endParaRPr lang="en-GB" sz="1800" dirty="0"/>
          </a:p>
          <a:p>
            <a:pPr algn="l"/>
            <a:r>
              <a:rPr lang="en-GB" sz="1800" dirty="0"/>
              <a:t>RO67 exam</a:t>
            </a:r>
            <a:endParaRPr lang="en-US" sz="1800" dirty="0"/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D44B5C-FD7A-41E8-8F9B-2A54ED2A5CD0}"/>
              </a:ext>
            </a:extLst>
          </p:cNvPr>
          <p:cNvSpPr txBox="1">
            <a:spLocks/>
          </p:cNvSpPr>
          <p:nvPr/>
        </p:nvSpPr>
        <p:spPr>
          <a:xfrm>
            <a:off x="5905351" y="1203570"/>
            <a:ext cx="5293661" cy="123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 dirty="0"/>
              <a:t>Intervention:</a:t>
            </a:r>
          </a:p>
          <a:p>
            <a:pPr algn="l"/>
            <a:r>
              <a:rPr lang="en-US" sz="1800" b="1" dirty="0"/>
              <a:t>Wednesday after school </a:t>
            </a:r>
            <a:r>
              <a:rPr lang="en-US" sz="1800" dirty="0"/>
              <a:t>– </a:t>
            </a:r>
            <a:r>
              <a:rPr lang="en-GB" sz="1800" dirty="0"/>
              <a:t>3.20-4.20 after mocks</a:t>
            </a:r>
          </a:p>
          <a:p>
            <a:pPr algn="l"/>
            <a:r>
              <a:rPr lang="en-US" sz="1800" b="1" dirty="0"/>
              <a:t>Lunchtimes</a:t>
            </a:r>
            <a:r>
              <a:rPr lang="en-US" sz="1800" dirty="0"/>
              <a:t> –</a:t>
            </a:r>
            <a:r>
              <a:rPr lang="en-GB" sz="1800" dirty="0"/>
              <a:t> Tuesday lunch</a:t>
            </a:r>
            <a:endParaRPr lang="en-US" sz="1800" dirty="0"/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B0026-EB27-4D7B-9C33-46A9E0A39D5F}"/>
              </a:ext>
            </a:extLst>
          </p:cNvPr>
          <p:cNvSpPr txBox="1"/>
          <p:nvPr/>
        </p:nvSpPr>
        <p:spPr>
          <a:xfrm>
            <a:off x="581127" y="3870853"/>
            <a:ext cx="4759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Support from parents/guardians:</a:t>
            </a:r>
          </a:p>
          <a:p>
            <a:r>
              <a:rPr lang="en-US" dirty="0"/>
              <a:t>Encouragement to attend lunchtime and after school interventions .</a:t>
            </a:r>
          </a:p>
          <a:p>
            <a:r>
              <a:rPr lang="en-GB" dirty="0"/>
              <a:t>Homework will be set each week, this will be 30 minutes minimum to complete the task on teams. Component 3 will be exam practice on teams and via revision booklet that will be provided.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0551D8-2B4B-4E3F-9B83-C8DF30E0BBB1}"/>
              </a:ext>
            </a:extLst>
          </p:cNvPr>
          <p:cNvSpPr/>
          <p:nvPr/>
        </p:nvSpPr>
        <p:spPr>
          <a:xfrm>
            <a:off x="5620871" y="265471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UnitMarksDurationGLH</a:t>
            </a:r>
            <a:r>
              <a:rPr lang="en-GB" dirty="0"/>
              <a:t>*</a:t>
            </a:r>
          </a:p>
          <a:p>
            <a:endParaRPr lang="en-GB" dirty="0"/>
          </a:p>
          <a:p>
            <a:r>
              <a:rPr lang="en-GB" dirty="0"/>
              <a:t>R067: Enterprise and marketing concepts</a:t>
            </a:r>
          </a:p>
          <a:p>
            <a:r>
              <a:rPr lang="en-GB" dirty="0"/>
              <a:t>701 hour 15 mins48Written paper, OCR set and marked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Exam in January, 2</a:t>
            </a:r>
            <a:r>
              <a:rPr lang="en-GB" baseline="30000" dirty="0"/>
              <a:t>nd</a:t>
            </a:r>
            <a:r>
              <a:rPr lang="en-GB" dirty="0"/>
              <a:t> attempt (if needed) in June.</a:t>
            </a:r>
          </a:p>
          <a:p>
            <a:endParaRPr lang="en-GB" dirty="0"/>
          </a:p>
          <a:p>
            <a:r>
              <a:rPr lang="en-GB" dirty="0"/>
              <a:t>R068: Design a business proposal</a:t>
            </a:r>
          </a:p>
          <a:p>
            <a:r>
              <a:rPr lang="en-GB" dirty="0"/>
              <a:t>60Approx. 10-14 hours36Centre-assessed tasks, OCR moderated- </a:t>
            </a:r>
            <a:r>
              <a:rPr lang="en-GB" b="1" dirty="0"/>
              <a:t>Complete</a:t>
            </a:r>
          </a:p>
          <a:p>
            <a:endParaRPr lang="en-GB" dirty="0"/>
          </a:p>
          <a:p>
            <a:r>
              <a:rPr lang="en-GB" dirty="0"/>
              <a:t>R069: Market and pitch a business proposal</a:t>
            </a:r>
          </a:p>
          <a:p>
            <a:r>
              <a:rPr lang="en-GB" dirty="0"/>
              <a:t>60Approx. 10-14 hours36Centre-assessed tasks, OCR moderated- </a:t>
            </a:r>
            <a:r>
              <a:rPr lang="en-GB" b="1" dirty="0"/>
              <a:t>Completing currently</a:t>
            </a:r>
          </a:p>
        </p:txBody>
      </p:sp>
    </p:spTree>
    <p:extLst>
      <p:ext uri="{BB962C8B-B14F-4D97-AF65-F5344CB8AC3E}">
        <p14:creationId xmlns:p14="http://schemas.microsoft.com/office/powerpoint/2010/main" val="121397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40C07-B25C-43C1-90C8-D91BC3E3E2D1}"/>
              </a:ext>
            </a:extLst>
          </p:cNvPr>
          <p:cNvGrpSpPr/>
          <p:nvPr/>
        </p:nvGrpSpPr>
        <p:grpSpPr>
          <a:xfrm>
            <a:off x="0" y="0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ECC4AF-7166-4851-BDC5-AF51EDDD9CFF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5FEA5-B22B-44FE-B464-F8942A97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5BE3011E-1750-4BE2-BC61-950680B0B474}"/>
              </a:ext>
            </a:extLst>
          </p:cNvPr>
          <p:cNvSpPr txBox="1">
            <a:spLocks/>
          </p:cNvSpPr>
          <p:nvPr/>
        </p:nvSpPr>
        <p:spPr>
          <a:xfrm>
            <a:off x="1519880" y="64965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RESPECTFUL RESILIENT RESOURCEFUL RESPONSIBLE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6C9C12-2FF2-4651-931A-9FC35191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265" y="231054"/>
            <a:ext cx="10076329" cy="773672"/>
          </a:xfrm>
        </p:spPr>
        <p:txBody>
          <a:bodyPr>
            <a:noAutofit/>
          </a:bodyPr>
          <a:lstStyle/>
          <a:p>
            <a:r>
              <a:rPr lang="en-GB" sz="4400"/>
              <a:t>BTEC Tech Award- Health and Social Care</a:t>
            </a:r>
            <a:endParaRPr lang="en-GB" sz="4400">
              <a:ea typeface="Calibri Light"/>
              <a:cs typeface="Calibri Ligh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B4C2A5-18AC-40C8-95D8-7DB577AC2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591" y="766627"/>
            <a:ext cx="5269471" cy="17445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US" b="1" u="sng">
                <a:ea typeface="Calibri"/>
                <a:cs typeface="Calibri"/>
              </a:rPr>
              <a:t>Current work</a:t>
            </a:r>
          </a:p>
          <a:p>
            <a:pPr algn="l"/>
            <a:r>
              <a:rPr lang="en-GB" sz="1600">
                <a:ea typeface="Calibri"/>
                <a:cs typeface="Calibri"/>
              </a:rPr>
              <a:t>Component 2 is currently being completed by students with a deadline of Dec 15th. Revision work will be sent home as homework and will be accessible via TEAMS. </a:t>
            </a:r>
          </a:p>
          <a:p>
            <a:pPr algn="l"/>
            <a:r>
              <a:rPr lang="en-GB" sz="1600">
                <a:ea typeface="Calibri"/>
                <a:cs typeface="Calibri"/>
              </a:rPr>
              <a:t>Component 3 will be an Exam that takes place Early May – From Jan Students will be revising all work from components 1 &amp; 2</a:t>
            </a:r>
          </a:p>
          <a:p>
            <a:pPr algn="l"/>
            <a:endParaRPr lang="en-GB" sz="1800">
              <a:ea typeface="Calibri"/>
              <a:cs typeface="Calibri"/>
            </a:endParaRPr>
          </a:p>
          <a:p>
            <a:pPr algn="l"/>
            <a:endParaRPr lang="en-US" sz="1800"/>
          </a:p>
          <a:p>
            <a:pPr algn="l"/>
            <a:endParaRPr lang="en-US"/>
          </a:p>
          <a:p>
            <a:pPr algn="l"/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D44B5C-FD7A-41E8-8F9B-2A54ED2A5CD0}"/>
              </a:ext>
            </a:extLst>
          </p:cNvPr>
          <p:cNvSpPr txBox="1">
            <a:spLocks/>
          </p:cNvSpPr>
          <p:nvPr/>
        </p:nvSpPr>
        <p:spPr>
          <a:xfrm>
            <a:off x="6351495" y="898095"/>
            <a:ext cx="5293661" cy="1236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/>
              <a:t>Intervention:</a:t>
            </a:r>
          </a:p>
          <a:p>
            <a:pPr algn="l"/>
            <a:r>
              <a:rPr lang="en-US" sz="1800" b="1"/>
              <a:t>Lunchtime Intervention</a:t>
            </a:r>
            <a:r>
              <a:rPr lang="en-US" sz="1800"/>
              <a:t> – Wednesday</a:t>
            </a:r>
            <a:r>
              <a:rPr lang="en-GB" sz="1800"/>
              <a:t> lunch (when needed)</a:t>
            </a:r>
            <a:endParaRPr lang="en-US" sz="1800"/>
          </a:p>
          <a:p>
            <a:pPr algn="l"/>
            <a:r>
              <a:rPr lang="en-GB" sz="1800" b="1">
                <a:ea typeface="Calibri"/>
                <a:cs typeface="Calibri"/>
              </a:rPr>
              <a:t>Intervention</a:t>
            </a:r>
            <a:r>
              <a:rPr lang="en-GB" sz="1800">
                <a:ea typeface="Calibri"/>
                <a:cs typeface="Calibri"/>
              </a:rPr>
              <a:t> – one day in Oct Half Term (invite only)</a:t>
            </a:r>
          </a:p>
          <a:p>
            <a:pPr algn="l"/>
            <a:endParaRPr lang="en-US">
              <a:ea typeface="Calibri" panose="020F0502020204030204"/>
              <a:cs typeface="Calibri" panose="020F0502020204030204"/>
            </a:endParaRPr>
          </a:p>
          <a:p>
            <a:pPr algn="l"/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B0026-EB27-4D7B-9C33-46A9E0A39D5F}"/>
              </a:ext>
            </a:extLst>
          </p:cNvPr>
          <p:cNvSpPr txBox="1"/>
          <p:nvPr/>
        </p:nvSpPr>
        <p:spPr>
          <a:xfrm>
            <a:off x="6126599" y="2131570"/>
            <a:ext cx="549856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u="sng"/>
              <a:t>Support from parents/guardians:</a:t>
            </a:r>
            <a:endParaRPr lang="en-US" sz="1600" b="1" u="sng">
              <a:ea typeface="Calibri"/>
              <a:cs typeface="Calibri"/>
            </a:endParaRPr>
          </a:p>
          <a:p>
            <a:r>
              <a:rPr lang="en-US" sz="1600"/>
              <a:t>Encouragement to attend all lessons.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/>
              <a:t>Understanding</a:t>
            </a:r>
            <a:r>
              <a:rPr lang="en-GB" sz="1600"/>
              <a:t> that the current component 1 is complete and worth 30% of their actual overall grade. </a:t>
            </a:r>
            <a:endParaRPr lang="en-GB" sz="1600">
              <a:ea typeface="Calibri"/>
              <a:cs typeface="Calibri"/>
            </a:endParaRPr>
          </a:p>
          <a:p>
            <a:r>
              <a:rPr lang="en-GB" sz="1600">
                <a:ea typeface="Calibri"/>
                <a:cs typeface="Calibri"/>
              </a:rPr>
              <a:t>Component 2 is currently being completed and needs to be done at the highest possible standard, as this will be externally moderated.</a:t>
            </a:r>
          </a:p>
          <a:p>
            <a:r>
              <a:rPr lang="en-GB" sz="1600">
                <a:ea typeface="Calibri"/>
                <a:cs typeface="Calibri"/>
              </a:rPr>
              <a:t>Support will be needed from Jan as revision will be taking place for the exam set in May alongside their other exams.</a:t>
            </a:r>
          </a:p>
          <a:p>
            <a:r>
              <a:rPr lang="en-GB" sz="1600"/>
              <a:t>Revision homework will be set each week after Component 2 is completed on TEAMS.</a:t>
            </a:r>
            <a:endParaRPr lang="en-GB" sz="1600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10328-B80E-F367-7F7F-C1820B8C3DBA}"/>
              </a:ext>
            </a:extLst>
          </p:cNvPr>
          <p:cNvSpPr txBox="1"/>
          <p:nvPr/>
        </p:nvSpPr>
        <p:spPr>
          <a:xfrm>
            <a:off x="381001" y="5654523"/>
            <a:ext cx="69003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Revision Guides-</a:t>
            </a:r>
          </a:p>
          <a:p>
            <a:r>
              <a:rPr lang="en-US">
                <a:ea typeface="Calibri"/>
                <a:cs typeface="Calibri"/>
              </a:rPr>
              <a:t>CGP BTEC Tech Award Health and Social Care</a:t>
            </a:r>
          </a:p>
          <a:p>
            <a:r>
              <a:rPr lang="en-US">
                <a:ea typeface="Calibri"/>
                <a:cs typeface="Calibri"/>
              </a:rPr>
              <a:t>CGP BTEC Tech award Health and Social Care Exam Practice Workbook</a:t>
            </a:r>
            <a:endParaRPr lang="en-US"/>
          </a:p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14" name="Picture 13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48B82C79-60B5-9A72-DFFD-1576B937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89" y="2359988"/>
            <a:ext cx="5316747" cy="3288213"/>
          </a:xfrm>
          <a:prstGeom prst="rect">
            <a:avLst/>
          </a:prstGeom>
        </p:spPr>
      </p:pic>
      <p:pic>
        <p:nvPicPr>
          <p:cNvPr id="2" name="Picture 1" descr="A table with text on it&#10;&#10;Description automatically generated">
            <a:extLst>
              <a:ext uri="{FF2B5EF4-FFF2-40B4-BE49-F238E27FC236}">
                <a16:creationId xmlns:a16="http://schemas.microsoft.com/office/drawing/2014/main" id="{9506CBCE-BED5-DA8A-725E-6E3468A6C2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5" t="8725" r="243" b="2134"/>
          <a:stretch/>
        </p:blipFill>
        <p:spPr>
          <a:xfrm>
            <a:off x="7273652" y="4912070"/>
            <a:ext cx="4568107" cy="15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2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40C07-B25C-43C1-90C8-D91BC3E3E2D1}"/>
              </a:ext>
            </a:extLst>
          </p:cNvPr>
          <p:cNvGrpSpPr/>
          <p:nvPr/>
        </p:nvGrpSpPr>
        <p:grpSpPr>
          <a:xfrm>
            <a:off x="0" y="0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ECC4AF-7166-4851-BDC5-AF51EDDD9CFF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5FEA5-B22B-44FE-B464-F8942A97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5BE3011E-1750-4BE2-BC61-950680B0B474}"/>
              </a:ext>
            </a:extLst>
          </p:cNvPr>
          <p:cNvSpPr txBox="1">
            <a:spLocks/>
          </p:cNvSpPr>
          <p:nvPr/>
        </p:nvSpPr>
        <p:spPr>
          <a:xfrm>
            <a:off x="1519880" y="64965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RESPECTFUL RESILIENT RESOURCEFUL RESPONSIBLE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6C9C12-2FF2-4651-931A-9FC35191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313" y="327816"/>
            <a:ext cx="10076329" cy="773672"/>
          </a:xfrm>
        </p:spPr>
        <p:txBody>
          <a:bodyPr>
            <a:normAutofit fontScale="90000"/>
          </a:bodyPr>
          <a:lstStyle/>
          <a:p>
            <a:r>
              <a:rPr lang="en-GB"/>
              <a:t>AQA GCSE Art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B4C2A5-18AC-40C8-95D8-7DB577AC2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10" y="331198"/>
            <a:ext cx="5293661" cy="286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u="sng">
                <a:ea typeface="Calibri"/>
                <a:cs typeface="Calibri"/>
              </a:rPr>
              <a:t>Current work</a:t>
            </a:r>
          </a:p>
          <a:p>
            <a:pPr algn="l"/>
            <a:endParaRPr lang="en-GB" sz="1800">
              <a:ea typeface="Calibri"/>
              <a:cs typeface="Calibri"/>
            </a:endParaRPr>
          </a:p>
          <a:p>
            <a:pPr algn="l"/>
            <a:endParaRPr lang="en-GB" sz="1800">
              <a:ea typeface="Calibri"/>
              <a:cs typeface="Calibri"/>
            </a:endParaRPr>
          </a:p>
          <a:p>
            <a:pPr algn="l"/>
            <a:endParaRPr lang="en-US" sz="1800"/>
          </a:p>
          <a:p>
            <a:pPr algn="l"/>
            <a:endParaRPr lang="en-US"/>
          </a:p>
          <a:p>
            <a:pPr algn="l"/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D44B5C-FD7A-41E8-8F9B-2A54ED2A5CD0}"/>
              </a:ext>
            </a:extLst>
          </p:cNvPr>
          <p:cNvSpPr txBox="1">
            <a:spLocks/>
          </p:cNvSpPr>
          <p:nvPr/>
        </p:nvSpPr>
        <p:spPr>
          <a:xfrm>
            <a:off x="6351495" y="1008530"/>
            <a:ext cx="5293661" cy="1236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/>
              <a:t>Intervention:</a:t>
            </a:r>
          </a:p>
          <a:p>
            <a:pPr algn="l"/>
            <a:r>
              <a:rPr lang="en-US" sz="1800" b="1"/>
              <a:t>Lunchtimes</a:t>
            </a:r>
            <a:r>
              <a:rPr lang="en-US" sz="1800"/>
              <a:t> – </a:t>
            </a:r>
            <a:r>
              <a:rPr lang="en-GB" sz="1800"/>
              <a:t>Wednesday lunch between the two art lessons.</a:t>
            </a:r>
            <a:endParaRPr lang="en-US" sz="1800"/>
          </a:p>
          <a:p>
            <a:pPr algn="l"/>
            <a:endParaRPr lang="en-US"/>
          </a:p>
          <a:p>
            <a:pPr algn="l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B0026-EB27-4D7B-9C33-46A9E0A39D5F}"/>
              </a:ext>
            </a:extLst>
          </p:cNvPr>
          <p:cNvSpPr txBox="1"/>
          <p:nvPr/>
        </p:nvSpPr>
        <p:spPr>
          <a:xfrm>
            <a:off x="394537" y="3557895"/>
            <a:ext cx="501107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/>
              <a:t>Support from parents/guardians:</a:t>
            </a:r>
          </a:p>
          <a:p>
            <a:r>
              <a:rPr lang="en-US"/>
              <a:t>Encouragement to attend lunchtime interventions.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Understanding</a:t>
            </a:r>
            <a:r>
              <a:rPr lang="en-GB"/>
              <a:t> that the current component 1 is 60% of their actual overall grade, all classwork and homework can be used as part of their body of work. </a:t>
            </a:r>
            <a:endParaRPr lang="en-US">
              <a:ea typeface="Calibri"/>
              <a:cs typeface="Calibri"/>
            </a:endParaRPr>
          </a:p>
          <a:p>
            <a:r>
              <a:rPr lang="en-GB"/>
              <a:t>Students should build to having up to 2 full sketchbooks of work. All work can be used.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Homework will be set each week. During component 1 this will be 30 minutes minimum to complete the task.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0BC665-E4D2-D552-9D24-6B97FFC5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69" y="665046"/>
            <a:ext cx="3187123" cy="2885558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77DF752-93EE-A6EC-0344-9D5A0954B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476" y="2358694"/>
            <a:ext cx="3303013" cy="406965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4C73234-9090-8F1C-79E4-1011304B2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0344" y="1764997"/>
            <a:ext cx="3137504" cy="28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40C07-B25C-43C1-90C8-D91BC3E3E2D1}"/>
              </a:ext>
            </a:extLst>
          </p:cNvPr>
          <p:cNvGrpSpPr/>
          <p:nvPr/>
        </p:nvGrpSpPr>
        <p:grpSpPr>
          <a:xfrm>
            <a:off x="0" y="0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ECC4AF-7166-4851-BDC5-AF51EDDD9CFF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5FEA5-B22B-44FE-B464-F8942A97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5BE3011E-1750-4BE2-BC61-950680B0B474}"/>
              </a:ext>
            </a:extLst>
          </p:cNvPr>
          <p:cNvSpPr txBox="1">
            <a:spLocks/>
          </p:cNvSpPr>
          <p:nvPr/>
        </p:nvSpPr>
        <p:spPr>
          <a:xfrm>
            <a:off x="1519880" y="64965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RESPECTFUL RESILIENT RESOURCEFUL RESPONSIBLE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6C9C12-2FF2-4651-931A-9FC35191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328" y="288927"/>
            <a:ext cx="10076329" cy="773672"/>
          </a:xfrm>
        </p:spPr>
        <p:txBody>
          <a:bodyPr>
            <a:noAutofit/>
          </a:bodyPr>
          <a:lstStyle/>
          <a:p>
            <a:r>
              <a:rPr lang="en-GB" sz="4400" b="1"/>
              <a:t>AQA GCSE Photography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D44B5C-FD7A-41E8-8F9B-2A54ED2A5CD0}"/>
              </a:ext>
            </a:extLst>
          </p:cNvPr>
          <p:cNvSpPr txBox="1">
            <a:spLocks/>
          </p:cNvSpPr>
          <p:nvPr/>
        </p:nvSpPr>
        <p:spPr>
          <a:xfrm>
            <a:off x="8550683" y="5127188"/>
            <a:ext cx="3190928" cy="9274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/>
              <a:t>Intervention:</a:t>
            </a:r>
          </a:p>
          <a:p>
            <a:pPr algn="l"/>
            <a:r>
              <a:rPr lang="en-US" sz="1800" b="1">
                <a:ea typeface="Calibri"/>
                <a:cs typeface="Calibri"/>
              </a:rPr>
              <a:t>Lunchtimes</a:t>
            </a:r>
            <a:r>
              <a:rPr lang="en-US" sz="1800">
                <a:ea typeface="Calibri"/>
                <a:cs typeface="Calibri"/>
              </a:rPr>
              <a:t> – Monday to Friday</a:t>
            </a:r>
            <a:endParaRPr lang="en-GB" sz="1800">
              <a:ea typeface="Calibri"/>
              <a:cs typeface="Calibri"/>
            </a:endParaRPr>
          </a:p>
          <a:p>
            <a:pPr algn="l"/>
            <a:endParaRPr lang="en-US">
              <a:ea typeface="Calibri" panose="020F0502020204030204"/>
              <a:cs typeface="Calibri" panose="020F0502020204030204"/>
            </a:endParaRPr>
          </a:p>
          <a:p>
            <a:pPr algn="l"/>
            <a:endParaRPr lang="en-GB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F6E78A26-1C35-93C5-54E1-25B609F6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631" y="1166615"/>
            <a:ext cx="4219200" cy="3811533"/>
          </a:xfrm>
          <a:prstGeom prst="rect">
            <a:avLst/>
          </a:prstGeom>
        </p:spPr>
      </p:pic>
      <p:pic>
        <p:nvPicPr>
          <p:cNvPr id="16" name="Picture 14" descr="A screenshot of a test&#10;&#10;Description automatically generated">
            <a:extLst>
              <a:ext uri="{FF2B5EF4-FFF2-40B4-BE49-F238E27FC236}">
                <a16:creationId xmlns:a16="http://schemas.microsoft.com/office/drawing/2014/main" id="{CC73052E-E524-2628-7EE2-3D1AD6D99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457" y="1166970"/>
            <a:ext cx="4401072" cy="38063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682A69-C27F-4088-6096-D29099D8A371}"/>
              </a:ext>
            </a:extLst>
          </p:cNvPr>
          <p:cNvSpPr/>
          <p:nvPr/>
        </p:nvSpPr>
        <p:spPr>
          <a:xfrm>
            <a:off x="443167" y="1617945"/>
            <a:ext cx="1330559" cy="3215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i="1">
                <a:solidFill>
                  <a:schemeClr val="tx1"/>
                </a:solidFill>
                <a:cs typeface="Calibri"/>
              </a:rPr>
              <a:t>Y10:</a:t>
            </a:r>
          </a:p>
          <a:p>
            <a:pPr algn="ctr"/>
            <a:r>
              <a:rPr lang="en-US" sz="1600" b="1" i="1">
                <a:solidFill>
                  <a:schemeClr val="tx1"/>
                </a:solidFill>
                <a:cs typeface="Calibri"/>
              </a:rPr>
              <a:t>Photography Basics and Typology</a:t>
            </a:r>
          </a:p>
          <a:p>
            <a:pPr algn="ctr"/>
            <a:endParaRPr lang="en-US" sz="1600" b="1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600" b="1" i="1">
                <a:solidFill>
                  <a:schemeClr val="tx1"/>
                </a:solidFill>
                <a:cs typeface="Calibri"/>
              </a:rPr>
              <a:t>Y11:</a:t>
            </a:r>
          </a:p>
          <a:p>
            <a:pPr algn="ctr"/>
            <a:r>
              <a:rPr lang="en-US" sz="1600" b="1" i="1">
                <a:solidFill>
                  <a:schemeClr val="tx1"/>
                </a:solidFill>
                <a:cs typeface="Calibri"/>
              </a:rPr>
              <a:t>Portraiture</a:t>
            </a:r>
          </a:p>
          <a:p>
            <a:pPr algn="ctr"/>
            <a:r>
              <a:rPr lang="en-US" sz="1600" b="1" i="1">
                <a:solidFill>
                  <a:schemeClr val="tx1"/>
                </a:solidFill>
                <a:cs typeface="Calibri"/>
              </a:rPr>
              <a:t>Exam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D87CEA-DA46-599F-0484-BC5965B2E371}"/>
              </a:ext>
            </a:extLst>
          </p:cNvPr>
          <p:cNvSpPr/>
          <p:nvPr/>
        </p:nvSpPr>
        <p:spPr>
          <a:xfrm>
            <a:off x="10484203" y="1617944"/>
            <a:ext cx="1263041" cy="3215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>
                <a:solidFill>
                  <a:schemeClr val="tx1"/>
                </a:solidFill>
                <a:cs typeface="Calibri"/>
              </a:rPr>
              <a:t>Exam paper comes out in January – students pick a theme from a range of starting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C0DFE-BFCC-9B68-ACA1-868BA0831312}"/>
              </a:ext>
            </a:extLst>
          </p:cNvPr>
          <p:cNvSpPr txBox="1"/>
          <p:nvPr/>
        </p:nvSpPr>
        <p:spPr>
          <a:xfrm>
            <a:off x="444269" y="5129321"/>
            <a:ext cx="803380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/>
              <a:t>Support from parents/guardians:</a:t>
            </a:r>
          </a:p>
          <a:p>
            <a:r>
              <a:rPr lang="en-US">
                <a:ea typeface="Calibri"/>
                <a:cs typeface="Calibri"/>
              </a:rPr>
              <a:t>•Encourage your child to attend lunchtime sessions to catch up and progress further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•Students to complete 1-2 hours of work on their portfolio at home</a:t>
            </a:r>
          </a:p>
        </p:txBody>
      </p:sp>
    </p:spTree>
    <p:extLst>
      <p:ext uri="{BB962C8B-B14F-4D97-AF65-F5344CB8AC3E}">
        <p14:creationId xmlns:p14="http://schemas.microsoft.com/office/powerpoint/2010/main" val="103219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40C07-B25C-43C1-90C8-D91BC3E3E2D1}"/>
              </a:ext>
            </a:extLst>
          </p:cNvPr>
          <p:cNvGrpSpPr/>
          <p:nvPr/>
        </p:nvGrpSpPr>
        <p:grpSpPr>
          <a:xfrm>
            <a:off x="0" y="0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ECC4AF-7166-4851-BDC5-AF51EDDD9CFF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5FEA5-B22B-44FE-B464-F8942A97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5BE3011E-1750-4BE2-BC61-950680B0B474}"/>
              </a:ext>
            </a:extLst>
          </p:cNvPr>
          <p:cNvSpPr txBox="1">
            <a:spLocks/>
          </p:cNvSpPr>
          <p:nvPr/>
        </p:nvSpPr>
        <p:spPr>
          <a:xfrm>
            <a:off x="1519880" y="64965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RESPECTFUL RESILIENT RESOURCEFUL RESPONSIBLE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6C9C12-2FF2-4651-931A-9FC35191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328" y="288927"/>
            <a:ext cx="10076329" cy="773672"/>
          </a:xfrm>
        </p:spPr>
        <p:txBody>
          <a:bodyPr>
            <a:noAutofit/>
          </a:bodyPr>
          <a:lstStyle/>
          <a:p>
            <a:r>
              <a:rPr lang="en-GB" sz="4400" b="1"/>
              <a:t>OCR GCSE Graphic Communication</a:t>
            </a:r>
            <a:endParaRPr lang="en-GB" sz="4400" b="1">
              <a:ea typeface="Calibri Light"/>
              <a:cs typeface="Calibri Light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D44B5C-FD7A-41E8-8F9B-2A54ED2A5CD0}"/>
              </a:ext>
            </a:extLst>
          </p:cNvPr>
          <p:cNvSpPr txBox="1">
            <a:spLocks/>
          </p:cNvSpPr>
          <p:nvPr/>
        </p:nvSpPr>
        <p:spPr>
          <a:xfrm>
            <a:off x="8550683" y="5127188"/>
            <a:ext cx="3190928" cy="937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/>
              <a:t>Intervention:</a:t>
            </a:r>
          </a:p>
          <a:p>
            <a:pPr algn="l"/>
            <a:r>
              <a:rPr lang="en-US" sz="1800" b="1">
                <a:ea typeface="Calibri"/>
                <a:cs typeface="Calibri"/>
              </a:rPr>
              <a:t>Lunchtimes</a:t>
            </a:r>
            <a:r>
              <a:rPr lang="en-US" sz="1800">
                <a:ea typeface="Calibri"/>
                <a:cs typeface="Calibri"/>
              </a:rPr>
              <a:t> – Monday to Friday</a:t>
            </a:r>
            <a:endParaRPr lang="en-GB" sz="1800">
              <a:ea typeface="Calibri"/>
              <a:cs typeface="Calibri"/>
            </a:endParaRPr>
          </a:p>
          <a:p>
            <a:pPr algn="l"/>
            <a:endParaRPr lang="en-US">
              <a:ea typeface="Calibri" panose="020F0502020204030204"/>
              <a:cs typeface="Calibri" panose="020F0502020204030204"/>
            </a:endParaRPr>
          </a:p>
          <a:p>
            <a:pPr algn="l"/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B0026-EB27-4D7B-9C33-46A9E0A39D5F}"/>
              </a:ext>
            </a:extLst>
          </p:cNvPr>
          <p:cNvSpPr txBox="1"/>
          <p:nvPr/>
        </p:nvSpPr>
        <p:spPr>
          <a:xfrm>
            <a:off x="424978" y="5129321"/>
            <a:ext cx="80531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/>
              <a:t>Support from parents/guardians:</a:t>
            </a:r>
          </a:p>
          <a:p>
            <a:r>
              <a:rPr lang="en-US">
                <a:ea typeface="Calibri"/>
                <a:cs typeface="Calibri"/>
              </a:rPr>
              <a:t>•Encourage your child to attend lunchtime sessions to catch up and progress further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•Students to complete 1-2 hours of work on their portfolio at home</a:t>
            </a: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F6E78A26-1C35-93C5-54E1-25B609F6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631" y="1166615"/>
            <a:ext cx="4219200" cy="3811533"/>
          </a:xfrm>
          <a:prstGeom prst="rect">
            <a:avLst/>
          </a:prstGeom>
        </p:spPr>
      </p:pic>
      <p:pic>
        <p:nvPicPr>
          <p:cNvPr id="16" name="Picture 14" descr="A screenshot of a test&#10;&#10;Description automatically generated">
            <a:extLst>
              <a:ext uri="{FF2B5EF4-FFF2-40B4-BE49-F238E27FC236}">
                <a16:creationId xmlns:a16="http://schemas.microsoft.com/office/drawing/2014/main" id="{CC73052E-E524-2628-7EE2-3D1AD6D99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457" y="1166970"/>
            <a:ext cx="4401072" cy="38063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682A69-C27F-4088-6096-D29099D8A371}"/>
              </a:ext>
            </a:extLst>
          </p:cNvPr>
          <p:cNvSpPr/>
          <p:nvPr/>
        </p:nvSpPr>
        <p:spPr>
          <a:xfrm>
            <a:off x="501040" y="1617945"/>
            <a:ext cx="1263041" cy="3215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tx1"/>
                </a:solidFill>
                <a:cs typeface="Calibri"/>
              </a:rPr>
              <a:t>Y10:</a:t>
            </a:r>
          </a:p>
          <a:p>
            <a:pPr algn="ctr"/>
            <a:r>
              <a:rPr lang="en-US" b="1" i="1">
                <a:solidFill>
                  <a:schemeClr val="tx1"/>
                </a:solidFill>
                <a:cs typeface="Calibri"/>
              </a:rPr>
              <a:t>Project 1 – Festival Re-brand</a:t>
            </a:r>
          </a:p>
          <a:p>
            <a:pPr algn="ctr"/>
            <a:endParaRPr lang="en-US" b="1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b="1" i="1">
                <a:solidFill>
                  <a:schemeClr val="tx1"/>
                </a:solidFill>
                <a:cs typeface="Calibri"/>
              </a:rPr>
              <a:t>Y11:</a:t>
            </a:r>
          </a:p>
          <a:p>
            <a:pPr algn="ctr"/>
            <a:r>
              <a:rPr lang="en-US" b="1" i="1">
                <a:solidFill>
                  <a:schemeClr val="tx1"/>
                </a:solidFill>
                <a:cs typeface="Calibri"/>
              </a:rPr>
              <a:t>Project 2 – Packaging project</a:t>
            </a:r>
          </a:p>
          <a:p>
            <a:pPr algn="ctr"/>
            <a:endParaRPr lang="en-US" b="1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b="1" i="1">
                <a:solidFill>
                  <a:schemeClr val="tx1"/>
                </a:solidFill>
                <a:cs typeface="Calibri"/>
              </a:rPr>
              <a:t>Exam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D87CEA-DA46-599F-0484-BC5965B2E371}"/>
              </a:ext>
            </a:extLst>
          </p:cNvPr>
          <p:cNvSpPr/>
          <p:nvPr/>
        </p:nvSpPr>
        <p:spPr>
          <a:xfrm>
            <a:off x="10484203" y="1617944"/>
            <a:ext cx="1263041" cy="3215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>
                <a:solidFill>
                  <a:schemeClr val="tx1"/>
                </a:solidFill>
                <a:cs typeface="Calibri"/>
              </a:rPr>
              <a:t>Exam paper comes out in January – students pick a theme from a range of starting points</a:t>
            </a:r>
          </a:p>
        </p:txBody>
      </p:sp>
    </p:spTree>
    <p:extLst>
      <p:ext uri="{BB962C8B-B14F-4D97-AF65-F5344CB8AC3E}">
        <p14:creationId xmlns:p14="http://schemas.microsoft.com/office/powerpoint/2010/main" val="87614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0" y="28762"/>
            <a:ext cx="12192000" cy="3410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989" y="3527508"/>
            <a:ext cx="1148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algn="ctr"/>
            <a:endParaRPr lang="en-GB" sz="800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74" y="212320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15760" y="6573838"/>
            <a:ext cx="9144000" cy="1655762"/>
          </a:xfrm>
        </p:spPr>
        <p:txBody>
          <a:bodyPr/>
          <a:lstStyle/>
          <a:p>
            <a:r>
              <a:rPr lang="en-GB"/>
              <a:t>RESPECTFUL RESILIENT RESOURCEFUL RESPONSIBLE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DE569-6ED8-4303-8666-4A6FD6CB6E97}"/>
              </a:ext>
            </a:extLst>
          </p:cNvPr>
          <p:cNvSpPr txBox="1"/>
          <p:nvPr/>
        </p:nvSpPr>
        <p:spPr>
          <a:xfrm>
            <a:off x="2032293" y="2176690"/>
            <a:ext cx="812741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b="1" dirty="0">
              <a:cs typeface="Calibri"/>
            </a:endParaRPr>
          </a:p>
          <a:p>
            <a:pPr algn="ctr"/>
            <a:endParaRPr lang="en-GB" sz="6000" b="1" dirty="0">
              <a:cs typeface="Calibri"/>
            </a:endParaRPr>
          </a:p>
          <a:p>
            <a:pPr algn="ctr"/>
            <a:r>
              <a:rPr lang="en-GB" sz="6000" b="1" dirty="0" err="1">
                <a:cs typeface="Calibri"/>
              </a:rPr>
              <a:t>GCSEPod</a:t>
            </a:r>
            <a:r>
              <a:rPr lang="en-GB" sz="6000" b="1" dirty="0">
                <a:cs typeface="Calibri"/>
              </a:rPr>
              <a:t> video</a:t>
            </a:r>
          </a:p>
        </p:txBody>
      </p:sp>
      <p:sp>
        <p:nvSpPr>
          <p:cNvPr id="24580" name="AutoShape 4" descr="earth and white dove peace symbol vector illustration EPS10 Stock Vector  Image &amp; Art -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Shaping Peace Together: Envisioning a Post-Pandemic World // Events // Kroc  Institute for International Peace Studies // University of Notre D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EDC21-E699-458F-AAFF-60A25E761D5F}"/>
              </a:ext>
            </a:extLst>
          </p:cNvPr>
          <p:cNvSpPr txBox="1"/>
          <p:nvPr/>
        </p:nvSpPr>
        <p:spPr>
          <a:xfrm>
            <a:off x="1778000" y="5405586"/>
            <a:ext cx="7985760" cy="102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40C77C-8D07-4D75-9E36-5EAB2A7DC13E}"/>
              </a:ext>
            </a:extLst>
          </p:cNvPr>
          <p:cNvSpPr/>
          <p:nvPr/>
        </p:nvSpPr>
        <p:spPr>
          <a:xfrm>
            <a:off x="2774091" y="53615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hlinkClick r:id="rId3"/>
              </a:rPr>
              <a:t>f714b393-998f-4913-9859-7a0366f83890 2024-10-02 12_38_54.mp4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8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1205</Words>
  <Application>Microsoft Office PowerPoint</Application>
  <PresentationFormat>Widescreen</PresentationFormat>
  <Paragraphs>137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Office Theme</vt:lpstr>
      <vt:lpstr>PowerPoint Presentation</vt:lpstr>
      <vt:lpstr>Eduqas GCSE Drama</vt:lpstr>
      <vt:lpstr>BTEC Tech Award – Sport</vt:lpstr>
      <vt:lpstr>CNAT Enterprise and marketing </vt:lpstr>
      <vt:lpstr>BTEC Tech Award- Health and Social Care</vt:lpstr>
      <vt:lpstr>AQA GCSE Art</vt:lpstr>
      <vt:lpstr>AQA GCSE Photography</vt:lpstr>
      <vt:lpstr>OCR GCSE Graphic Communication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Rowe</dc:creator>
  <cp:lastModifiedBy>Simon Chadwick</cp:lastModifiedBy>
  <cp:revision>5</cp:revision>
  <cp:lastPrinted>2018-01-16T17:05:25Z</cp:lastPrinted>
  <dcterms:created xsi:type="dcterms:W3CDTF">2014-09-12T02:11:01Z</dcterms:created>
  <dcterms:modified xsi:type="dcterms:W3CDTF">2024-10-06T20:51:36Z</dcterms:modified>
</cp:coreProperties>
</file>