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56" r:id="rId3"/>
    <p:sldId id="281" r:id="rId4"/>
    <p:sldId id="280" r:id="rId5"/>
    <p:sldId id="279" r:id="rId6"/>
    <p:sldId id="257" r:id="rId7"/>
    <p:sldId id="258" r:id="rId8"/>
    <p:sldId id="282" r:id="rId9"/>
    <p:sldId id="283" r:id="rId10"/>
    <p:sldId id="259" r:id="rId11"/>
    <p:sldId id="260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3" d="100"/>
          <a:sy n="73" d="100"/>
        </p:scale>
        <p:origin x="72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D3A85A-F305-4B70-A03D-7EEFDCAE05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87D7E7E-9DA7-4138-9F36-73F17F0940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75C753-5184-43D9-972F-3A90882268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B5F4A-51BE-490A-AFDB-13F3D1B1C42C}" type="datetimeFigureOut">
              <a:rPr lang="en-GB" smtClean="0"/>
              <a:t>04/10/2024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3C7185-3EA0-44CD-835F-D205EB7EFB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5783B9-4CC1-45C0-A6A3-64371C2D1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4BF12-F64D-4D2C-890E-5D6FDD5FE5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59255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2906D0-E054-48D6-AA2B-D946F0B47F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D73408A-0595-4AF9-A4CD-C2F1F9E198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3D05FA-27AA-4A34-A75A-139CC976D7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B5F4A-51BE-490A-AFDB-13F3D1B1C42C}" type="datetimeFigureOut">
              <a:rPr lang="en-GB" smtClean="0"/>
              <a:t>04/10/2024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4DC6A9-6DDA-4C45-9500-F7586E08AE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975C14-BB60-447E-84B0-9F5A693EE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4BF12-F64D-4D2C-890E-5D6FDD5FE5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40332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A52AABB-56ED-40DC-87A4-8ABD1153266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8B611C1-D568-4681-856E-AFEDB77014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1F6D3D-DF9C-45C3-8770-6EB00F94BB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B5F4A-51BE-490A-AFDB-13F3D1B1C42C}" type="datetimeFigureOut">
              <a:rPr lang="en-GB" smtClean="0"/>
              <a:t>04/10/2024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E9500F-221E-4177-ADB2-33DBC1FB5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254D78-D59D-49CC-858E-A6DD0103F6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4BF12-F64D-4D2C-890E-5D6FDD5FE5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0568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08E52A-F24C-4A7A-816C-4AC9310D36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A88BDA-EC12-4FBB-B16D-CE61743FB3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5AD888-07E8-4A6A-A503-B6882E2267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B5F4A-51BE-490A-AFDB-13F3D1B1C42C}" type="datetimeFigureOut">
              <a:rPr lang="en-GB" smtClean="0"/>
              <a:t>04/10/2024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40F9A2-5B04-4672-983B-98F42F9AEE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807628-6D61-4D08-9977-9018954B6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4BF12-F64D-4D2C-890E-5D6FDD5FE5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35956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4209FC-3C89-4FEB-A056-18EED7D9E9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280FA1-92ED-4D2C-AA5E-86180FBD6B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A42CAB-6424-4A09-BE27-9ED59CAD30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B5F4A-51BE-490A-AFDB-13F3D1B1C42C}" type="datetimeFigureOut">
              <a:rPr lang="en-GB" smtClean="0"/>
              <a:t>04/10/2024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FF8749-97D9-4FCD-9BF3-7C0856543F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3EC712-D78A-4F03-9B60-55AF6C1BF2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4BF12-F64D-4D2C-890E-5D6FDD5FE5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04733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7A6EFF-C743-4195-A75D-EFC44A6A1B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2D2981-984A-49EB-97F1-576FC015D6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7CDD7F-DD29-4CB1-8577-63F692185E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A3E8CC-6436-410C-BDE8-5D76E53166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B5F4A-51BE-490A-AFDB-13F3D1B1C42C}" type="datetimeFigureOut">
              <a:rPr lang="en-GB" smtClean="0"/>
              <a:t>04/10/2024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536C40-4880-4220-A38B-9EDF65660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A41BD7-6B4F-4FFE-82BD-7203B7903A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4BF12-F64D-4D2C-890E-5D6FDD5FE5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79622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EFD019-B678-49A0-ADAD-68B12F20F2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8938D0-AA16-466C-B884-DD165D3A09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D312F3-67B8-4FFB-8104-78A590F17C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0F0DB10-2072-42DD-A63B-FB3F3FA7AA1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7E594A7-8BF0-47B7-B658-F470CEAD5BC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09C5EA5-7164-447A-9FA2-710557B72C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B5F4A-51BE-490A-AFDB-13F3D1B1C42C}" type="datetimeFigureOut">
              <a:rPr lang="en-GB" smtClean="0"/>
              <a:t>04/10/2024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C0B0AD2-A9E2-4657-BE98-11024E5CCD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DA21934-D836-49F8-83A7-F639D341E8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4BF12-F64D-4D2C-890E-5D6FDD5FE5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4819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A6AF59-68C2-42EE-AD26-13FF63D0C7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346EBC3-9CFE-4F2C-9441-06B23F33AC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B5F4A-51BE-490A-AFDB-13F3D1B1C42C}" type="datetimeFigureOut">
              <a:rPr lang="en-GB" smtClean="0"/>
              <a:t>04/10/2024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E6A4081-BFFD-4664-8102-6EF91F0BD4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9155C1-C7CA-4022-A8BC-884B263B2B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4BF12-F64D-4D2C-890E-5D6FDD5FE5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73278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1B48AA-8CD1-4C47-B75E-E09A216049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B5F4A-51BE-490A-AFDB-13F3D1B1C42C}" type="datetimeFigureOut">
              <a:rPr lang="en-GB" smtClean="0"/>
              <a:t>04/10/2024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D0D58F3-8A7C-4FB4-8956-5A55B4B6D3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349B3D-F29B-43ED-8FD6-CA2F177B1C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4BF12-F64D-4D2C-890E-5D6FDD5FE5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68505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3AE1B-3ECB-4103-9175-58CE451487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0104CD-7091-4ED0-853E-AD0A4B01DA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777AFC-306B-4F3F-B47A-0ECD240A24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080DBC-5C4F-4B3F-92D8-22C6D03C26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B5F4A-51BE-490A-AFDB-13F3D1B1C42C}" type="datetimeFigureOut">
              <a:rPr lang="en-GB" smtClean="0"/>
              <a:t>04/10/2024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6FEA28-E611-48FB-8384-D10BCD606B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613C6C-EBF9-41CC-A9BC-35E56AB8DC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4BF12-F64D-4D2C-890E-5D6FDD5FE5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63099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1004AD-188F-49A4-8395-246DFF6967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1E731F9-6C3A-40DE-9EE0-7B0854BB268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3250DE-767C-4B12-A557-49CCBC6C00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D98138-652D-463D-B1BE-9BD0D92CEA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B5F4A-51BE-490A-AFDB-13F3D1B1C42C}" type="datetimeFigureOut">
              <a:rPr lang="en-GB" smtClean="0"/>
              <a:t>04/10/2024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E27DA1-90D7-43A2-9883-5FD7D45ACC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9695AA-7C09-4218-802E-04233B9AC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4BF12-F64D-4D2C-890E-5D6FDD5FE5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92886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AAAD869-03B8-4FDC-8F2A-4A7EB106F4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91FC9E-3778-43DD-B298-9F8FBF1140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2C0BC1-BD9F-4C6F-8F2B-122333733FE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6B5F4A-51BE-490A-AFDB-13F3D1B1C42C}" type="datetimeFigureOut">
              <a:rPr lang="en-GB" smtClean="0"/>
              <a:t>04/10/2024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88FB2A-ED22-4934-935F-69281CF042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F103EE-EEC8-4189-937E-396C5285BE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14BF12-F64D-4D2C-890E-5D6FDD5FE5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3736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29.jpeg"/><Relationship Id="rId4" Type="http://schemas.openxmlformats.org/officeDocument/2006/relationships/image" Target="../media/image28.png"/><Relationship Id="rId9" Type="http://schemas.openxmlformats.org/officeDocument/2006/relationships/image" Target="../media/image3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Tony.Edmondson@cyac.org.uk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-8238"/>
            <a:ext cx="12192000" cy="6886832"/>
            <a:chOff x="0" y="-8238"/>
            <a:chExt cx="12192000" cy="6886832"/>
          </a:xfrm>
        </p:grpSpPr>
        <p:pic>
          <p:nvPicPr>
            <p:cNvPr id="6" name="Picture 5"/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8238"/>
              <a:ext cx="12192000" cy="3410465"/>
            </a:xfrm>
            <a:prstGeom prst="rect">
              <a:avLst/>
            </a:prstGeom>
          </p:spPr>
        </p:pic>
        <p:grpSp>
          <p:nvGrpSpPr>
            <p:cNvPr id="7" name="Group 6"/>
            <p:cNvGrpSpPr/>
            <p:nvPr/>
          </p:nvGrpSpPr>
          <p:grpSpPr>
            <a:xfrm>
              <a:off x="0" y="181232"/>
              <a:ext cx="12183761" cy="6697362"/>
              <a:chOff x="0" y="181232"/>
              <a:chExt cx="12183761" cy="6697362"/>
            </a:xfrm>
          </p:grpSpPr>
          <p:sp>
            <p:nvSpPr>
              <p:cNvPr id="8" name="Rectangle 7"/>
              <p:cNvSpPr/>
              <p:nvPr/>
            </p:nvSpPr>
            <p:spPr>
              <a:xfrm>
                <a:off x="172994" y="181232"/>
                <a:ext cx="11837773" cy="6507892"/>
              </a:xfrm>
              <a:prstGeom prst="rect">
                <a:avLst/>
              </a:prstGeom>
              <a:noFill/>
              <a:ln w="355600">
                <a:solidFill>
                  <a:srgbClr val="EFC34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0" y="6478484"/>
                <a:ext cx="12183761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GB" sz="2000" dirty="0">
                    <a:solidFill>
                      <a:srgbClr val="1B4F20"/>
                    </a:solidFill>
                    <a:latin typeface="Candara" panose="020E0502030303020204" pitchFamily="34" charset="0"/>
                  </a:rPr>
                  <a:t>Join us on our journey….</a:t>
                </a:r>
              </a:p>
            </p:txBody>
          </p:sp>
        </p:grp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4B59F008-E8CD-49B3-9A27-9875F16C374D}"/>
              </a:ext>
            </a:extLst>
          </p:cNvPr>
          <p:cNvSpPr txBox="1"/>
          <p:nvPr/>
        </p:nvSpPr>
        <p:spPr>
          <a:xfrm>
            <a:off x="446089" y="3850547"/>
            <a:ext cx="1129158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/>
              <a:t>English Language and Literature</a:t>
            </a:r>
          </a:p>
          <a:p>
            <a:pPr algn="ctr"/>
            <a:r>
              <a:rPr lang="en-GB" sz="4400" dirty="0"/>
              <a:t>At Caistor Yarborough Academy</a:t>
            </a:r>
          </a:p>
        </p:txBody>
      </p:sp>
    </p:spTree>
    <p:extLst>
      <p:ext uri="{BB962C8B-B14F-4D97-AF65-F5344CB8AC3E}">
        <p14:creationId xmlns:p14="http://schemas.microsoft.com/office/powerpoint/2010/main" val="1831068826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11A96716-016C-4D12-9DD3-4EB18ED81FE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32CD74C-EA50-4B58-BE62-CF4C4FA8A2A7}"/>
              </a:ext>
            </a:extLst>
          </p:cNvPr>
          <p:cNvSpPr/>
          <p:nvPr/>
        </p:nvSpPr>
        <p:spPr>
          <a:xfrm>
            <a:off x="177113" y="175054"/>
            <a:ext cx="11837773" cy="6507892"/>
          </a:xfrm>
          <a:prstGeom prst="rect">
            <a:avLst/>
          </a:prstGeom>
          <a:noFill/>
          <a:ln w="355600">
            <a:solidFill>
              <a:srgbClr val="EFC3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27A588C-0C5A-4D21-8AB5-741D6DEBEA9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40" y="365125"/>
            <a:ext cx="1162255" cy="327816"/>
          </a:xfrm>
          <a:prstGeom prst="rect">
            <a:avLst/>
          </a:prstGeom>
        </p:spPr>
      </p:pic>
      <p:pic>
        <p:nvPicPr>
          <p:cNvPr id="7170" name="Picture 2" descr="10 ESSENTIAL READS to improve reading comprehension">
            <a:extLst>
              <a:ext uri="{FF2B5EF4-FFF2-40B4-BE49-F238E27FC236}">
                <a16:creationId xmlns:a16="http://schemas.microsoft.com/office/drawing/2014/main" id="{0884AF54-0EDC-4876-9B5E-AA5AC39D1D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40" y="365125"/>
            <a:ext cx="11450564" cy="612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D008ABE-9E0E-47D8-923E-50DC0FFB46E9}"/>
              </a:ext>
            </a:extLst>
          </p:cNvPr>
          <p:cNvSpPr txBox="1"/>
          <p:nvPr/>
        </p:nvSpPr>
        <p:spPr>
          <a:xfrm>
            <a:off x="478172" y="469783"/>
            <a:ext cx="8321879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Building your understanding of </a:t>
            </a:r>
            <a:r>
              <a:rPr lang="en-GB" sz="6600" dirty="0"/>
              <a:t>literature</a:t>
            </a:r>
          </a:p>
        </p:txBody>
      </p:sp>
      <p:pic>
        <p:nvPicPr>
          <p:cNvPr id="7172" name="Picture 4" descr="An Inspector Calls Revision Mindmap | Teaching Resources">
            <a:extLst>
              <a:ext uri="{FF2B5EF4-FFF2-40B4-BE49-F238E27FC236}">
                <a16:creationId xmlns:a16="http://schemas.microsoft.com/office/drawing/2014/main" id="{B9109514-5C83-41F2-881B-D8428D32D8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7" t="6274" r="3437" b="3662"/>
          <a:stretch/>
        </p:blipFill>
        <p:spPr bwMode="auto">
          <a:xfrm>
            <a:off x="522121" y="3190241"/>
            <a:ext cx="2415036" cy="1655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English Literature revision cards • An Inspector... - Depop">
            <a:extLst>
              <a:ext uri="{FF2B5EF4-FFF2-40B4-BE49-F238E27FC236}">
                <a16:creationId xmlns:a16="http://schemas.microsoft.com/office/drawing/2014/main" id="{65D7CF2A-25E5-48AE-9AB6-66FAD52274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8" t="14435" r="1152" b="10336"/>
          <a:stretch/>
        </p:blipFill>
        <p:spPr bwMode="auto">
          <a:xfrm>
            <a:off x="2462572" y="2394785"/>
            <a:ext cx="1921857" cy="1484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An Inspector Calls – FlipsCo Cards">
            <a:extLst>
              <a:ext uri="{FF2B5EF4-FFF2-40B4-BE49-F238E27FC236}">
                <a16:creationId xmlns:a16="http://schemas.microsoft.com/office/drawing/2014/main" id="{80774A8D-F6EE-443A-818F-590B50DFB6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736" y="2193332"/>
            <a:ext cx="1635886" cy="1207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Firfield Primary School - Reading">
            <a:extLst>
              <a:ext uri="{FF2B5EF4-FFF2-40B4-BE49-F238E27FC236}">
                <a16:creationId xmlns:a16="http://schemas.microsoft.com/office/drawing/2014/main" id="{EC298246-2603-4DDE-B7C8-B6E9B393ED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7629" y="3963660"/>
            <a:ext cx="1742813" cy="1067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0" name="Picture 12" descr="Think reading in English is too difficult for you? Think again! - AllTalk  Training">
            <a:extLst>
              <a:ext uri="{FF2B5EF4-FFF2-40B4-BE49-F238E27FC236}">
                <a16:creationId xmlns:a16="http://schemas.microsoft.com/office/drawing/2014/main" id="{C19829E6-A58B-40A6-BB4D-6D27DC9223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6861" y="1600200"/>
            <a:ext cx="2172387" cy="1450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2" name="Picture 14" descr="Coming Soon – First Minister's Reading Challenge – Smithton Primary School">
            <a:extLst>
              <a:ext uri="{FF2B5EF4-FFF2-40B4-BE49-F238E27FC236}">
                <a16:creationId xmlns:a16="http://schemas.microsoft.com/office/drawing/2014/main" id="{62E69AC7-C2AF-44BA-89D9-5265300F5C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4900" y="3158903"/>
            <a:ext cx="1413157" cy="1348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61654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32CD74C-EA50-4B58-BE62-CF4C4FA8A2A7}"/>
              </a:ext>
            </a:extLst>
          </p:cNvPr>
          <p:cNvSpPr/>
          <p:nvPr/>
        </p:nvSpPr>
        <p:spPr>
          <a:xfrm>
            <a:off x="177113" y="175054"/>
            <a:ext cx="11837773" cy="6507892"/>
          </a:xfrm>
          <a:prstGeom prst="rect">
            <a:avLst/>
          </a:prstGeom>
          <a:noFill/>
          <a:ln w="355600">
            <a:solidFill>
              <a:srgbClr val="EFC3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27A588C-0C5A-4D21-8AB5-741D6DEBEA9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40" y="365125"/>
            <a:ext cx="1162255" cy="327816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EA7ED43-47E6-4DB5-BE94-4C650B714A59}"/>
              </a:ext>
            </a:extLst>
          </p:cNvPr>
          <p:cNvSpPr txBox="1">
            <a:spLocks/>
          </p:cNvSpPr>
          <p:nvPr/>
        </p:nvSpPr>
        <p:spPr>
          <a:xfrm>
            <a:off x="365740" y="1880759"/>
            <a:ext cx="11450606" cy="388077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600" dirty="0">
                <a:hlinkClick r:id="rId3"/>
              </a:rPr>
              <a:t>Tony.Edmondson@cyac.org.uk</a:t>
            </a:r>
            <a:endParaRPr lang="en-GB" sz="3600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EBD83EF-0967-4AFF-91C6-994CC594DF61}"/>
              </a:ext>
            </a:extLst>
          </p:cNvPr>
          <p:cNvSpPr txBox="1">
            <a:spLocks/>
          </p:cNvSpPr>
          <p:nvPr/>
        </p:nvSpPr>
        <p:spPr>
          <a:xfrm>
            <a:off x="394283" y="365125"/>
            <a:ext cx="11422063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latin typeface="+mn-lt"/>
              </a:rPr>
              <a:t>Contact Details:</a:t>
            </a:r>
          </a:p>
        </p:txBody>
      </p:sp>
      <p:pic>
        <p:nvPicPr>
          <p:cNvPr id="11266" name="Picture 2" descr="Science of Reading Resources &amp; Program - K–5 Literacy Instruction &amp;  Intervention | Amplify">
            <a:extLst>
              <a:ext uri="{FF2B5EF4-FFF2-40B4-BE49-F238E27FC236}">
                <a16:creationId xmlns:a16="http://schemas.microsoft.com/office/drawing/2014/main" id="{5F4503B3-77D8-4307-B166-8F8BFECDD9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9743" y="2512191"/>
            <a:ext cx="5062469" cy="3825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91737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32CD74C-EA50-4B58-BE62-CF4C4FA8A2A7}"/>
              </a:ext>
            </a:extLst>
          </p:cNvPr>
          <p:cNvSpPr/>
          <p:nvPr/>
        </p:nvSpPr>
        <p:spPr>
          <a:xfrm>
            <a:off x="177113" y="175054"/>
            <a:ext cx="11837773" cy="6507892"/>
          </a:xfrm>
          <a:prstGeom prst="rect">
            <a:avLst/>
          </a:prstGeom>
          <a:noFill/>
          <a:ln w="355600">
            <a:solidFill>
              <a:srgbClr val="EFC3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27A588C-0C5A-4D21-8AB5-741D6DEBEA9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40" y="365125"/>
            <a:ext cx="1162255" cy="32781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D0EA6C5-10B3-4E52-847A-E740FAF12D9A}"/>
              </a:ext>
            </a:extLst>
          </p:cNvPr>
          <p:cNvSpPr txBox="1"/>
          <p:nvPr/>
        </p:nvSpPr>
        <p:spPr>
          <a:xfrm>
            <a:off x="365739" y="445024"/>
            <a:ext cx="114605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/>
              <a:t>The English Team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9E92F4C-FA51-45A3-9BDB-F60895EF3BD4}"/>
              </a:ext>
            </a:extLst>
          </p:cNvPr>
          <p:cNvSpPr txBox="1"/>
          <p:nvPr/>
        </p:nvSpPr>
        <p:spPr>
          <a:xfrm>
            <a:off x="365739" y="1460687"/>
            <a:ext cx="1146052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/>
              <a:t>Mr. Edmondson (Head of English)</a:t>
            </a:r>
          </a:p>
          <a:p>
            <a:pPr algn="ctr"/>
            <a:r>
              <a:rPr lang="en-GB" sz="4000" dirty="0"/>
              <a:t>Mr. </a:t>
            </a:r>
            <a:r>
              <a:rPr lang="en-GB" sz="4000" dirty="0" err="1"/>
              <a:t>Hostead</a:t>
            </a:r>
            <a:r>
              <a:rPr lang="en-GB" sz="4000" dirty="0"/>
              <a:t> (Associate Deputy Head) </a:t>
            </a:r>
          </a:p>
          <a:p>
            <a:pPr algn="ctr"/>
            <a:r>
              <a:rPr lang="en-GB" sz="4000" dirty="0"/>
              <a:t>Miss. Moll</a:t>
            </a:r>
          </a:p>
          <a:p>
            <a:pPr algn="ctr"/>
            <a:r>
              <a:rPr lang="en-GB" sz="4000" dirty="0"/>
              <a:t>Mrs Spalding</a:t>
            </a:r>
          </a:p>
          <a:p>
            <a:pPr algn="ctr"/>
            <a:r>
              <a:rPr lang="en-GB" sz="4000" dirty="0"/>
              <a:t>Miss. Olsen</a:t>
            </a:r>
          </a:p>
          <a:p>
            <a:pPr algn="ctr"/>
            <a:r>
              <a:rPr lang="en-GB" sz="4000" dirty="0"/>
              <a:t>Mrs. Elliott</a:t>
            </a:r>
          </a:p>
        </p:txBody>
      </p:sp>
      <p:pic>
        <p:nvPicPr>
          <p:cNvPr id="1026" name="Picture 2" descr="Essay On Importance of English Language in English for Classes 1-3: 10  Lines, Short &amp; Long Paragraph">
            <a:extLst>
              <a:ext uri="{FF2B5EF4-FFF2-40B4-BE49-F238E27FC236}">
                <a16:creationId xmlns:a16="http://schemas.microsoft.com/office/drawing/2014/main" id="{D59206C0-6925-4FDF-884F-96F9ACADD6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7" t="5648" r="2150" b="3454"/>
          <a:stretch/>
        </p:blipFill>
        <p:spPr bwMode="auto">
          <a:xfrm>
            <a:off x="1527995" y="3727122"/>
            <a:ext cx="2545004" cy="1670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54548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958A858-4562-417B-AB7C-8381AA3003D4}"/>
              </a:ext>
            </a:extLst>
          </p:cNvPr>
          <p:cNvSpPr/>
          <p:nvPr/>
        </p:nvSpPr>
        <p:spPr>
          <a:xfrm>
            <a:off x="177113" y="175054"/>
            <a:ext cx="11837773" cy="6507892"/>
          </a:xfrm>
          <a:prstGeom prst="rect">
            <a:avLst/>
          </a:prstGeom>
          <a:noFill/>
          <a:ln w="355600">
            <a:solidFill>
              <a:srgbClr val="EFC3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DCA973B-0F2F-43C9-A071-4671187D157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40" y="365125"/>
            <a:ext cx="1162255" cy="327816"/>
          </a:xfrm>
          <a:prstGeom prst="rect">
            <a:avLst/>
          </a:prstGeom>
        </p:spPr>
      </p:pic>
      <p:pic>
        <p:nvPicPr>
          <p:cNvPr id="2050" name="Picture 2" descr="Common Irregularities in English to Know | Grammarly Blog">
            <a:extLst>
              <a:ext uri="{FF2B5EF4-FFF2-40B4-BE49-F238E27FC236}">
                <a16:creationId xmlns:a16="http://schemas.microsoft.com/office/drawing/2014/main" id="{E457AB24-A73A-4314-879B-9F995EB444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7995" y="1132963"/>
            <a:ext cx="2476500" cy="2065915"/>
          </a:xfrm>
          <a:prstGeom prst="rect">
            <a:avLst/>
          </a:prstGeom>
          <a:noFill/>
          <a:ln w="38100">
            <a:solidFill>
              <a:schemeClr val="accent4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Free literature - Vector Art">
            <a:extLst>
              <a:ext uri="{FF2B5EF4-FFF2-40B4-BE49-F238E27FC236}">
                <a16:creationId xmlns:a16="http://schemas.microsoft.com/office/drawing/2014/main" id="{F0D71236-C2FB-4427-A54E-D5CB56BC41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72"/>
          <a:stretch/>
        </p:blipFill>
        <p:spPr bwMode="auto">
          <a:xfrm>
            <a:off x="1527995" y="3659122"/>
            <a:ext cx="2476500" cy="2065915"/>
          </a:xfrm>
          <a:prstGeom prst="rect">
            <a:avLst/>
          </a:prstGeom>
          <a:noFill/>
          <a:ln w="38100">
            <a:solidFill>
              <a:schemeClr val="accent4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B0D74EA-C29F-4510-8214-FF8C2D62175F}"/>
              </a:ext>
            </a:extLst>
          </p:cNvPr>
          <p:cNvSpPr/>
          <p:nvPr/>
        </p:nvSpPr>
        <p:spPr>
          <a:xfrm>
            <a:off x="4203315" y="1132963"/>
            <a:ext cx="2625324" cy="84356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</a:rPr>
              <a:t>English Language Component 1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A61070E-FE1C-4372-A9C4-9A4E39FCBAF2}"/>
              </a:ext>
            </a:extLst>
          </p:cNvPr>
          <p:cNvSpPr/>
          <p:nvPr/>
        </p:nvSpPr>
        <p:spPr>
          <a:xfrm>
            <a:off x="4203315" y="2376338"/>
            <a:ext cx="2625324" cy="84356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</a:rPr>
              <a:t>English Language Component 2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55FFDB4-7BF7-42E5-887F-9A76E5598C00}"/>
              </a:ext>
            </a:extLst>
          </p:cNvPr>
          <p:cNvSpPr/>
          <p:nvPr/>
        </p:nvSpPr>
        <p:spPr>
          <a:xfrm>
            <a:off x="4203315" y="3693263"/>
            <a:ext cx="2625324" cy="84356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</a:rPr>
              <a:t>English Literature Component 1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5955CF5-7B46-423C-9C94-50AA5229D6A3}"/>
              </a:ext>
            </a:extLst>
          </p:cNvPr>
          <p:cNvSpPr/>
          <p:nvPr/>
        </p:nvSpPr>
        <p:spPr>
          <a:xfrm>
            <a:off x="4203315" y="4881469"/>
            <a:ext cx="2625324" cy="84356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</a:rPr>
              <a:t>English Literature Component 2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EB83B6E-5DD2-4E76-8AC2-AC2AAA3D71E4}"/>
              </a:ext>
            </a:extLst>
          </p:cNvPr>
          <p:cNvSpPr/>
          <p:nvPr/>
        </p:nvSpPr>
        <p:spPr>
          <a:xfrm>
            <a:off x="7027459" y="1132963"/>
            <a:ext cx="3709776" cy="84356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</a:rPr>
              <a:t>1 hour 45 minute exam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8A6B4F9-0A54-40D1-9E1C-E6C2E634EDBB}"/>
              </a:ext>
            </a:extLst>
          </p:cNvPr>
          <p:cNvSpPr/>
          <p:nvPr/>
        </p:nvSpPr>
        <p:spPr>
          <a:xfrm>
            <a:off x="7027459" y="3686074"/>
            <a:ext cx="3709776" cy="84356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</a:rPr>
              <a:t>2 hour exam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D2F5C15-4B5C-4676-BE96-F126CD75F786}"/>
              </a:ext>
            </a:extLst>
          </p:cNvPr>
          <p:cNvSpPr/>
          <p:nvPr/>
        </p:nvSpPr>
        <p:spPr>
          <a:xfrm>
            <a:off x="7027459" y="2376338"/>
            <a:ext cx="3709776" cy="84356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</a:rPr>
              <a:t>2 hour exam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0DFB59C-64E0-46BF-924D-B552736C02F6}"/>
              </a:ext>
            </a:extLst>
          </p:cNvPr>
          <p:cNvSpPr/>
          <p:nvPr/>
        </p:nvSpPr>
        <p:spPr>
          <a:xfrm>
            <a:off x="7027459" y="4881469"/>
            <a:ext cx="3709776" cy="84356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</a:rPr>
              <a:t>2 hours 30 minute exam</a:t>
            </a:r>
          </a:p>
        </p:txBody>
      </p:sp>
    </p:spTree>
    <p:extLst>
      <p:ext uri="{BB962C8B-B14F-4D97-AF65-F5344CB8AC3E}">
        <p14:creationId xmlns:p14="http://schemas.microsoft.com/office/powerpoint/2010/main" val="24075091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172E894-8425-4650-B252-678A516E49D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935" t="21488" r="16413" b="15767"/>
          <a:stretch/>
        </p:blipFill>
        <p:spPr>
          <a:xfrm>
            <a:off x="7578436" y="1625883"/>
            <a:ext cx="3896139" cy="4227445"/>
          </a:xfrm>
          <a:prstGeom prst="rect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</a:ln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94051910-1299-4626-A146-17CC456C12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4200" y="190941"/>
            <a:ext cx="11463597" cy="1325563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+mn-lt"/>
              </a:rPr>
              <a:t>English Language Component 1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08A2922-BE42-43D4-B340-222AD857282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7609" t="22982" r="26414" b="15345"/>
          <a:stretch/>
        </p:blipFill>
        <p:spPr>
          <a:xfrm>
            <a:off x="786719" y="1579453"/>
            <a:ext cx="2857335" cy="4227444"/>
          </a:xfrm>
          <a:prstGeom prst="rect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6B26227-8FE4-45F9-B23C-EA6E1EA952F7}"/>
              </a:ext>
            </a:extLst>
          </p:cNvPr>
          <p:cNvSpPr txBox="1"/>
          <p:nvPr/>
        </p:nvSpPr>
        <p:spPr>
          <a:xfrm rot="16200000">
            <a:off x="-1588124" y="3368707"/>
            <a:ext cx="42274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chemeClr val="accent6">
                    <a:lumMod val="75000"/>
                  </a:schemeClr>
                </a:solidFill>
              </a:rPr>
              <a:t>Section 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E2252B7-CFEB-4FDE-9935-3DD5D4F614A0}"/>
              </a:ext>
            </a:extLst>
          </p:cNvPr>
          <p:cNvSpPr txBox="1"/>
          <p:nvPr/>
        </p:nvSpPr>
        <p:spPr>
          <a:xfrm rot="16200000">
            <a:off x="5116227" y="3176189"/>
            <a:ext cx="42274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chemeClr val="accent6">
                    <a:lumMod val="75000"/>
                  </a:schemeClr>
                </a:solidFill>
              </a:rPr>
              <a:t>Section B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00F3F49-995E-4F40-A616-73CC96CF4E95}"/>
              </a:ext>
            </a:extLst>
          </p:cNvPr>
          <p:cNvSpPr/>
          <p:nvPr/>
        </p:nvSpPr>
        <p:spPr>
          <a:xfrm>
            <a:off x="3792255" y="1602513"/>
            <a:ext cx="2857334" cy="6082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</a:rPr>
              <a:t>Q1: Retrieval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ECFDFC2-771F-4A65-B2F5-F066C39E0B15}"/>
              </a:ext>
            </a:extLst>
          </p:cNvPr>
          <p:cNvSpPr/>
          <p:nvPr/>
        </p:nvSpPr>
        <p:spPr>
          <a:xfrm>
            <a:off x="3822226" y="2354405"/>
            <a:ext cx="2857334" cy="6082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</a:rPr>
              <a:t>Q2 Impressions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2E365F3-B93D-45F5-95F1-CDAD0CBA2034}"/>
              </a:ext>
            </a:extLst>
          </p:cNvPr>
          <p:cNvSpPr/>
          <p:nvPr/>
        </p:nvSpPr>
        <p:spPr>
          <a:xfrm>
            <a:off x="3822226" y="3106297"/>
            <a:ext cx="2857334" cy="6082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</a:rPr>
              <a:t>Q3 Lang &amp; Structure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28BAF57-3893-4253-9882-142D60D278FF}"/>
              </a:ext>
            </a:extLst>
          </p:cNvPr>
          <p:cNvSpPr/>
          <p:nvPr/>
        </p:nvSpPr>
        <p:spPr>
          <a:xfrm>
            <a:off x="3822226" y="3858189"/>
            <a:ext cx="2857334" cy="6082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</a:rPr>
              <a:t>Q4: Language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3335CE9-291F-4DD2-A7E3-548AB986622C}"/>
              </a:ext>
            </a:extLst>
          </p:cNvPr>
          <p:cNvSpPr/>
          <p:nvPr/>
        </p:nvSpPr>
        <p:spPr>
          <a:xfrm>
            <a:off x="3833987" y="4610081"/>
            <a:ext cx="2857334" cy="6082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</a:rPr>
              <a:t>Q5: Evaluation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4133F45-3AE7-4550-B44D-58E96D4FC8FA}"/>
              </a:ext>
            </a:extLst>
          </p:cNvPr>
          <p:cNvSpPr/>
          <p:nvPr/>
        </p:nvSpPr>
        <p:spPr>
          <a:xfrm>
            <a:off x="8348333" y="5658569"/>
            <a:ext cx="2857334" cy="6082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</a:rPr>
              <a:t>Q6: Write a Narrative!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71FA936-A407-4460-8B25-9535469CFB9F}"/>
              </a:ext>
            </a:extLst>
          </p:cNvPr>
          <p:cNvSpPr/>
          <p:nvPr/>
        </p:nvSpPr>
        <p:spPr>
          <a:xfrm>
            <a:off x="177113" y="175054"/>
            <a:ext cx="11837773" cy="6507892"/>
          </a:xfrm>
          <a:prstGeom prst="rect">
            <a:avLst/>
          </a:prstGeom>
          <a:noFill/>
          <a:ln w="355600">
            <a:solidFill>
              <a:srgbClr val="EFC3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42E42B76-EBE4-4BA3-9764-B44F134BC39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40" y="365125"/>
            <a:ext cx="1162255" cy="327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0012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C1E05FF-9669-4CCE-A7BA-750ADA9A8E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6956" t="24641" r="26413" b="27229"/>
          <a:stretch/>
        </p:blipFill>
        <p:spPr>
          <a:xfrm>
            <a:off x="7361008" y="1568184"/>
            <a:ext cx="4247023" cy="4204422"/>
          </a:xfrm>
          <a:prstGeom prst="rect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A48C232-493A-4AAC-8E61-F227A0B059F7}"/>
              </a:ext>
            </a:extLst>
          </p:cNvPr>
          <p:cNvSpPr txBox="1"/>
          <p:nvPr/>
        </p:nvSpPr>
        <p:spPr>
          <a:xfrm rot="16200000">
            <a:off x="-1487456" y="3132966"/>
            <a:ext cx="42274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chemeClr val="accent6">
                    <a:lumMod val="75000"/>
                  </a:schemeClr>
                </a:solidFill>
              </a:rPr>
              <a:t>Section 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84064A8-E397-4DCF-A9CC-C800426D930E}"/>
              </a:ext>
            </a:extLst>
          </p:cNvPr>
          <p:cNvSpPr txBox="1"/>
          <p:nvPr/>
        </p:nvSpPr>
        <p:spPr>
          <a:xfrm rot="16200000">
            <a:off x="4962406" y="3169239"/>
            <a:ext cx="42274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chemeClr val="accent6">
                    <a:lumMod val="75000"/>
                  </a:schemeClr>
                </a:solidFill>
              </a:rPr>
              <a:t>Section B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9931962-EBA3-4574-B771-FFE389F9F1B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7282" t="24641" r="26740" b="10705"/>
          <a:stretch/>
        </p:blipFill>
        <p:spPr>
          <a:xfrm>
            <a:off x="949657" y="1593082"/>
            <a:ext cx="2112006" cy="2955234"/>
          </a:xfrm>
          <a:prstGeom prst="rect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BFAB358-FD39-4A40-BABF-167EEDDDE0E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7609" t="24641" r="26630" b="13687"/>
          <a:stretch/>
        </p:blipFill>
        <p:spPr>
          <a:xfrm>
            <a:off x="1867891" y="3055865"/>
            <a:ext cx="2112006" cy="2867557"/>
          </a:xfrm>
          <a:prstGeom prst="rect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</a:ln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A8B5B9D-2345-4205-A00E-BC6A1DC47957}"/>
              </a:ext>
            </a:extLst>
          </p:cNvPr>
          <p:cNvSpPr/>
          <p:nvPr/>
        </p:nvSpPr>
        <p:spPr>
          <a:xfrm>
            <a:off x="3245622" y="1579485"/>
            <a:ext cx="3528893" cy="6082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Q1.1: Retrieval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EA13018-D571-4854-A920-2A3E2114B399}"/>
              </a:ext>
            </a:extLst>
          </p:cNvPr>
          <p:cNvSpPr/>
          <p:nvPr/>
        </p:nvSpPr>
        <p:spPr>
          <a:xfrm>
            <a:off x="3224822" y="2311547"/>
            <a:ext cx="3528893" cy="6082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Q1.2: Language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87721DF-5CA0-451B-AD34-542137E279A9}"/>
              </a:ext>
            </a:extLst>
          </p:cNvPr>
          <p:cNvSpPr/>
          <p:nvPr/>
        </p:nvSpPr>
        <p:spPr>
          <a:xfrm>
            <a:off x="4144124" y="3063169"/>
            <a:ext cx="2607664" cy="6082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Q1.3: Retrieval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E69D3F0-7985-43FE-A86B-011B803A2254}"/>
              </a:ext>
            </a:extLst>
          </p:cNvPr>
          <p:cNvSpPr/>
          <p:nvPr/>
        </p:nvSpPr>
        <p:spPr>
          <a:xfrm>
            <a:off x="4125980" y="3794831"/>
            <a:ext cx="2607664" cy="6082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Q1.4: Evaluation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5EA63F2-70FE-45C0-96F0-EBC426A1866C}"/>
              </a:ext>
            </a:extLst>
          </p:cNvPr>
          <p:cNvSpPr/>
          <p:nvPr/>
        </p:nvSpPr>
        <p:spPr>
          <a:xfrm>
            <a:off x="4116026" y="4533021"/>
            <a:ext cx="2607664" cy="6082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Q1.5: Brief Explanation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CED8EA3-8734-4271-B44C-9424525FD92A}"/>
              </a:ext>
            </a:extLst>
          </p:cNvPr>
          <p:cNvSpPr/>
          <p:nvPr/>
        </p:nvSpPr>
        <p:spPr>
          <a:xfrm>
            <a:off x="4116026" y="5271211"/>
            <a:ext cx="2607664" cy="6082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Q1.6: Comparison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331DEE7-7350-4427-8889-9D5DC33204D5}"/>
              </a:ext>
            </a:extLst>
          </p:cNvPr>
          <p:cNvSpPr/>
          <p:nvPr/>
        </p:nvSpPr>
        <p:spPr>
          <a:xfrm>
            <a:off x="177113" y="175051"/>
            <a:ext cx="11837773" cy="6507892"/>
          </a:xfrm>
          <a:prstGeom prst="rect">
            <a:avLst/>
          </a:prstGeom>
          <a:noFill/>
          <a:ln w="355600">
            <a:solidFill>
              <a:srgbClr val="EFC3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0A3D3BE-FF79-4FC0-BCA2-485CBB51ACEB}"/>
              </a:ext>
            </a:extLst>
          </p:cNvPr>
          <p:cNvSpPr/>
          <p:nvPr/>
        </p:nvSpPr>
        <p:spPr>
          <a:xfrm>
            <a:off x="8286750" y="5539076"/>
            <a:ext cx="2857334" cy="6082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</a:rPr>
              <a:t>Transactional Writing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AFF08562-99B0-4E2C-B540-FD8040B2E6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606" y="265760"/>
            <a:ext cx="11463597" cy="1325563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+mn-lt"/>
              </a:rPr>
              <a:t>English Language Component 2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8E5DB33A-E87B-4876-AE34-29337B9970E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40" y="365125"/>
            <a:ext cx="1162255" cy="327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2500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32CD74C-EA50-4B58-BE62-CF4C4FA8A2A7}"/>
              </a:ext>
            </a:extLst>
          </p:cNvPr>
          <p:cNvSpPr/>
          <p:nvPr/>
        </p:nvSpPr>
        <p:spPr>
          <a:xfrm>
            <a:off x="177113" y="175054"/>
            <a:ext cx="11837773" cy="6507892"/>
          </a:xfrm>
          <a:prstGeom prst="rect">
            <a:avLst/>
          </a:prstGeom>
          <a:noFill/>
          <a:ln w="355600">
            <a:solidFill>
              <a:srgbClr val="EFC3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27A588C-0C5A-4D21-8AB5-741D6DEBEA9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40" y="365125"/>
            <a:ext cx="1162255" cy="327816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E8A6327B-7FDC-4F1A-BC1E-7F3903B783F4}"/>
              </a:ext>
            </a:extLst>
          </p:cNvPr>
          <p:cNvSpPr txBox="1">
            <a:spLocks/>
          </p:cNvSpPr>
          <p:nvPr/>
        </p:nvSpPr>
        <p:spPr>
          <a:xfrm>
            <a:off x="364200" y="175054"/>
            <a:ext cx="11463597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400" dirty="0">
                <a:latin typeface="+mn-lt"/>
              </a:rPr>
              <a:t>English Literature Component 1</a:t>
            </a:r>
          </a:p>
        </p:txBody>
      </p:sp>
      <p:pic>
        <p:nvPicPr>
          <p:cNvPr id="5122" name="Picture 2" descr="Macbeth | Bristol Old Vic">
            <a:extLst>
              <a:ext uri="{FF2B5EF4-FFF2-40B4-BE49-F238E27FC236}">
                <a16:creationId xmlns:a16="http://schemas.microsoft.com/office/drawing/2014/main" id="{ADA6DB4C-BC0A-4C2D-93BB-118BE365A7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1118" y="2276956"/>
            <a:ext cx="3926448" cy="2135654"/>
          </a:xfrm>
          <a:prstGeom prst="rect">
            <a:avLst/>
          </a:prstGeom>
          <a:noFill/>
          <a:ln w="38100">
            <a:solidFill>
              <a:schemeClr val="accent4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Poetry anthology - Saint Bede's Academy English Department">
            <a:extLst>
              <a:ext uri="{FF2B5EF4-FFF2-40B4-BE49-F238E27FC236}">
                <a16:creationId xmlns:a16="http://schemas.microsoft.com/office/drawing/2014/main" id="{E2A16827-9365-4A58-9258-20C9623668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8970" y="1956809"/>
            <a:ext cx="1977249" cy="2944382"/>
          </a:xfrm>
          <a:prstGeom prst="rect">
            <a:avLst/>
          </a:prstGeom>
          <a:noFill/>
          <a:ln w="38100">
            <a:solidFill>
              <a:schemeClr val="accent4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GCSE English WJEC Eduqas Anthology Poetry Guide includes Online Edition,  Audio and Quizzes: ideal for the 2024 and 2025 exams (CGP WJEC Eduqas GCSE  Poetry): Amazon.co.uk: CGP Books, CGP Books: 9781782943631: Books">
            <a:extLst>
              <a:ext uri="{FF2B5EF4-FFF2-40B4-BE49-F238E27FC236}">
                <a16:creationId xmlns:a16="http://schemas.microsoft.com/office/drawing/2014/main" id="{5623CDA2-7881-4FD7-8464-F3DD288693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5002" y="3733100"/>
            <a:ext cx="1696799" cy="2400187"/>
          </a:xfrm>
          <a:prstGeom prst="rect">
            <a:avLst/>
          </a:prstGeom>
          <a:noFill/>
          <a:ln w="38100">
            <a:solidFill>
              <a:schemeClr val="accent4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GCSE English Shakespeare Text Guide - Macbeth includes Online Edition &amp;  Quizzes: perfect for the 2024 and 2025 exams (CGP GCSE English Text Guides):  Amazon.co.uk: CGP Books, CGP Books: 8601200716801: Books">
            <a:extLst>
              <a:ext uri="{FF2B5EF4-FFF2-40B4-BE49-F238E27FC236}">
                <a16:creationId xmlns:a16="http://schemas.microsoft.com/office/drawing/2014/main" id="{F403EB34-3452-4398-8E20-02633F43BB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9841" y="3897622"/>
            <a:ext cx="1580492" cy="2235666"/>
          </a:xfrm>
          <a:prstGeom prst="rect">
            <a:avLst/>
          </a:prstGeom>
          <a:noFill/>
          <a:ln w="38100">
            <a:solidFill>
              <a:schemeClr val="accent4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80C058D0-A884-484B-869C-DBFA03B4C377}"/>
              </a:ext>
            </a:extLst>
          </p:cNvPr>
          <p:cNvSpPr/>
          <p:nvPr/>
        </p:nvSpPr>
        <p:spPr>
          <a:xfrm>
            <a:off x="1607008" y="1872806"/>
            <a:ext cx="2268706" cy="6082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</a:rPr>
              <a:t>Macbeth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B99E637-5664-4AAD-957F-72C1A687D1C2}"/>
              </a:ext>
            </a:extLst>
          </p:cNvPr>
          <p:cNvSpPr/>
          <p:nvPr/>
        </p:nvSpPr>
        <p:spPr>
          <a:xfrm>
            <a:off x="8413270" y="1681340"/>
            <a:ext cx="2268706" cy="6082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</a:rPr>
              <a:t>Poetry Anthology</a:t>
            </a:r>
          </a:p>
        </p:txBody>
      </p:sp>
    </p:spTree>
    <p:extLst>
      <p:ext uri="{BB962C8B-B14F-4D97-AF65-F5344CB8AC3E}">
        <p14:creationId xmlns:p14="http://schemas.microsoft.com/office/powerpoint/2010/main" val="10600122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32CD74C-EA50-4B58-BE62-CF4C4FA8A2A7}"/>
              </a:ext>
            </a:extLst>
          </p:cNvPr>
          <p:cNvSpPr/>
          <p:nvPr/>
        </p:nvSpPr>
        <p:spPr>
          <a:xfrm>
            <a:off x="177113" y="175054"/>
            <a:ext cx="11837773" cy="6507892"/>
          </a:xfrm>
          <a:prstGeom prst="rect">
            <a:avLst/>
          </a:prstGeom>
          <a:noFill/>
          <a:ln w="355600">
            <a:solidFill>
              <a:srgbClr val="EFC3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27A588C-0C5A-4D21-8AB5-741D6DEBEA9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40" y="365125"/>
            <a:ext cx="1162255" cy="327816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6CDE5AF0-8A24-4092-AAA9-41E317CD0192}"/>
              </a:ext>
            </a:extLst>
          </p:cNvPr>
          <p:cNvSpPr txBox="1">
            <a:spLocks/>
          </p:cNvSpPr>
          <p:nvPr/>
        </p:nvSpPr>
        <p:spPr>
          <a:xfrm>
            <a:off x="364200" y="175054"/>
            <a:ext cx="11463597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400" dirty="0">
                <a:latin typeface="+mn-lt"/>
              </a:rPr>
              <a:t>English Literature Component 2</a:t>
            </a:r>
          </a:p>
        </p:txBody>
      </p:sp>
      <p:pic>
        <p:nvPicPr>
          <p:cNvPr id="6146" name="Picture 2" descr="An Inspector Calls and Other Plays x 30 - Scholastic Shop">
            <a:extLst>
              <a:ext uri="{FF2B5EF4-FFF2-40B4-BE49-F238E27FC236}">
                <a16:creationId xmlns:a16="http://schemas.microsoft.com/office/drawing/2014/main" id="{47F8A63E-C24E-4D64-A5D1-4FFEE5D53A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9257" y="2026248"/>
            <a:ext cx="2691955" cy="3810000"/>
          </a:xfrm>
          <a:prstGeom prst="rect">
            <a:avLst/>
          </a:prstGeom>
          <a:noFill/>
          <a:ln w="38100">
            <a:solidFill>
              <a:schemeClr val="accent4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A Christmas Carol (with an introduction by Anthony Horowitz) by Charles  Dickens (9780141324524/Paperback) | LoveReading4Kids">
            <a:extLst>
              <a:ext uri="{FF2B5EF4-FFF2-40B4-BE49-F238E27FC236}">
                <a16:creationId xmlns:a16="http://schemas.microsoft.com/office/drawing/2014/main" id="{7A86A31E-87B8-4177-B3B7-DBD4F05B39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0871" y="2026248"/>
            <a:ext cx="2691955" cy="3810000"/>
          </a:xfrm>
          <a:prstGeom prst="rect">
            <a:avLst/>
          </a:prstGeom>
          <a:noFill/>
          <a:ln w="38100">
            <a:solidFill>
              <a:schemeClr val="accent4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New GCSE English WJEC Eduqas Unseen Poetry Guide includes Online Edition |  Classic Books Company">
            <a:extLst>
              <a:ext uri="{FF2B5EF4-FFF2-40B4-BE49-F238E27FC236}">
                <a16:creationId xmlns:a16="http://schemas.microsoft.com/office/drawing/2014/main" id="{1877BE28-33DD-4D72-B2CC-6DFD1C6E0A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485" y="2024630"/>
            <a:ext cx="2691955" cy="3811618"/>
          </a:xfrm>
          <a:prstGeom prst="rect">
            <a:avLst/>
          </a:prstGeom>
          <a:noFill/>
          <a:ln w="38100">
            <a:solidFill>
              <a:schemeClr val="accent4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E257C91-1011-48EC-A0FC-AB9F2C805CB5}"/>
              </a:ext>
            </a:extLst>
          </p:cNvPr>
          <p:cNvSpPr/>
          <p:nvPr/>
        </p:nvSpPr>
        <p:spPr>
          <a:xfrm>
            <a:off x="2090881" y="1720492"/>
            <a:ext cx="2268706" cy="6082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</a:rPr>
              <a:t>An Inspector Calls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3250B6B-639A-495F-BF37-51AD3558F962}"/>
              </a:ext>
            </a:extLst>
          </p:cNvPr>
          <p:cNvSpPr/>
          <p:nvPr/>
        </p:nvSpPr>
        <p:spPr>
          <a:xfrm>
            <a:off x="5032496" y="1720492"/>
            <a:ext cx="2268706" cy="6082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</a:rPr>
              <a:t>A Christmas Carol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0F12ADE-3F4C-4ACA-9108-F523DACB8244}"/>
              </a:ext>
            </a:extLst>
          </p:cNvPr>
          <p:cNvSpPr/>
          <p:nvPr/>
        </p:nvSpPr>
        <p:spPr>
          <a:xfrm>
            <a:off x="7974109" y="1720491"/>
            <a:ext cx="2268706" cy="6082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</a:rPr>
              <a:t>Unseen Poetry </a:t>
            </a:r>
          </a:p>
        </p:txBody>
      </p:sp>
    </p:spTree>
    <p:extLst>
      <p:ext uri="{BB962C8B-B14F-4D97-AF65-F5344CB8AC3E}">
        <p14:creationId xmlns:p14="http://schemas.microsoft.com/office/powerpoint/2010/main" val="35591957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09596AD-A096-4CBF-8033-56CBA9CECC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283" y="365125"/>
            <a:ext cx="10959517" cy="1325563"/>
          </a:xfrm>
        </p:spPr>
        <p:txBody>
          <a:bodyPr/>
          <a:lstStyle/>
          <a:p>
            <a:pPr algn="ctr"/>
            <a:r>
              <a:rPr lang="en-GB" dirty="0">
                <a:latin typeface="+mn-lt"/>
              </a:rPr>
              <a:t>The most effective way to revise &amp; Prepare? </a:t>
            </a:r>
          </a:p>
        </p:txBody>
      </p:sp>
      <p:pic>
        <p:nvPicPr>
          <p:cNvPr id="2050" name="Picture 2" descr="Eduqas | Cardiff">
            <a:extLst>
              <a:ext uri="{FF2B5EF4-FFF2-40B4-BE49-F238E27FC236}">
                <a16:creationId xmlns:a16="http://schemas.microsoft.com/office/drawing/2014/main" id="{5D32E9FD-67AB-4EA0-8259-9D56C6340A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184" b="21401"/>
          <a:stretch/>
        </p:blipFill>
        <p:spPr bwMode="auto">
          <a:xfrm>
            <a:off x="838200" y="1438941"/>
            <a:ext cx="2873735" cy="166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A422135-FFA3-49FB-84B5-A1AC8487756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71" t="54282" r="35434" b="31470"/>
          <a:stretch/>
        </p:blipFill>
        <p:spPr>
          <a:xfrm>
            <a:off x="3711935" y="1645952"/>
            <a:ext cx="7460975" cy="97663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EDCBF4D-95A0-48FF-9CF1-6F788D36E1E0}"/>
              </a:ext>
            </a:extLst>
          </p:cNvPr>
          <p:cNvSpPr txBox="1"/>
          <p:nvPr/>
        </p:nvSpPr>
        <p:spPr>
          <a:xfrm>
            <a:off x="3816626" y="2570922"/>
            <a:ext cx="72224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chemeClr val="accent6">
                    <a:lumMod val="75000"/>
                  </a:schemeClr>
                </a:solidFill>
              </a:rPr>
              <a:t>A full range of past papers and mark schemes are readily available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DE625AC-86A1-42EA-BAE7-9829F7F86CC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5652" t="23988" r="3370" b="19956"/>
          <a:stretch/>
        </p:blipFill>
        <p:spPr>
          <a:xfrm>
            <a:off x="3816626" y="3073459"/>
            <a:ext cx="5685183" cy="2524337"/>
          </a:xfrm>
          <a:prstGeom prst="rect">
            <a:avLst/>
          </a:prstGeom>
        </p:spPr>
      </p:pic>
      <p:pic>
        <p:nvPicPr>
          <p:cNvPr id="2052" name="Picture 4" descr="Microsoft Teams – Apps on Google Play">
            <a:extLst>
              <a:ext uri="{FF2B5EF4-FFF2-40B4-BE49-F238E27FC236}">
                <a16:creationId xmlns:a16="http://schemas.microsoft.com/office/drawing/2014/main" id="{66BFC106-050B-4DCA-93FF-B222574EF5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56" t="13438" r="12500" b="15421"/>
          <a:stretch/>
        </p:blipFill>
        <p:spPr bwMode="auto">
          <a:xfrm>
            <a:off x="9626663" y="3438439"/>
            <a:ext cx="2000478" cy="2080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A30ABF3-4598-4752-88B8-56842EAF0362}"/>
              </a:ext>
            </a:extLst>
          </p:cNvPr>
          <p:cNvSpPr txBox="1"/>
          <p:nvPr/>
        </p:nvSpPr>
        <p:spPr>
          <a:xfrm>
            <a:off x="142982" y="3102508"/>
            <a:ext cx="354879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chemeClr val="accent6">
                    <a:lumMod val="75000"/>
                  </a:schemeClr>
                </a:solidFill>
              </a:rPr>
              <a:t>There are a full range of blended learning revision materials available via the Eduqas website. The English team will provide full details and hyperlinks on Microsoft Teams.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AC7682A-3247-43BC-B954-9F3BE00F175B}"/>
              </a:ext>
            </a:extLst>
          </p:cNvPr>
          <p:cNvSpPr/>
          <p:nvPr/>
        </p:nvSpPr>
        <p:spPr>
          <a:xfrm>
            <a:off x="177113" y="175054"/>
            <a:ext cx="11837773" cy="6507892"/>
          </a:xfrm>
          <a:prstGeom prst="rect">
            <a:avLst/>
          </a:prstGeom>
          <a:noFill/>
          <a:ln w="355600">
            <a:solidFill>
              <a:srgbClr val="EFC3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96290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B1E81B6-3D95-42DC-B224-22AEED4C9F8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2015" r="1630" b="27332"/>
          <a:stretch/>
        </p:blipFill>
        <p:spPr>
          <a:xfrm>
            <a:off x="375651" y="1551916"/>
            <a:ext cx="11440695" cy="340446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98E30E3-BF8B-44BB-A92F-B3111D417DB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913" t="30522" r="64022" b="60778"/>
          <a:stretch/>
        </p:blipFill>
        <p:spPr>
          <a:xfrm>
            <a:off x="547858" y="5058323"/>
            <a:ext cx="2690192" cy="69939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99A32DE-7F98-4600-B877-D2514B5C6D9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4239" t="30909" r="65000" b="58888"/>
          <a:stretch/>
        </p:blipFill>
        <p:spPr>
          <a:xfrm>
            <a:off x="3388033" y="5058323"/>
            <a:ext cx="2531166" cy="69939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EE61C2F-3417-4EAD-A308-96DE143B546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4457" t="34775" r="63478" b="55022"/>
          <a:stretch/>
        </p:blipFill>
        <p:spPr>
          <a:xfrm>
            <a:off x="6095998" y="5058323"/>
            <a:ext cx="2690192" cy="69939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C9F3804-70B7-4A4F-A89B-67676ADB069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3913" t="34002" r="64022" b="55795"/>
          <a:stretch/>
        </p:blipFill>
        <p:spPr>
          <a:xfrm>
            <a:off x="8936173" y="5058322"/>
            <a:ext cx="2690192" cy="699398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6A01960A-105B-4FBE-97F5-F3B5A5C9BDD6}"/>
              </a:ext>
            </a:extLst>
          </p:cNvPr>
          <p:cNvSpPr/>
          <p:nvPr/>
        </p:nvSpPr>
        <p:spPr>
          <a:xfrm>
            <a:off x="177113" y="175054"/>
            <a:ext cx="11837773" cy="6507892"/>
          </a:xfrm>
          <a:prstGeom prst="rect">
            <a:avLst/>
          </a:prstGeom>
          <a:noFill/>
          <a:ln w="355600">
            <a:solidFill>
              <a:srgbClr val="EFC3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C58DF3FF-1EE7-4549-9028-4F0DDC30F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283" y="365125"/>
            <a:ext cx="11422063" cy="1325563"/>
          </a:xfrm>
        </p:spPr>
        <p:txBody>
          <a:bodyPr/>
          <a:lstStyle/>
          <a:p>
            <a:pPr algn="ctr"/>
            <a:r>
              <a:rPr lang="en-GB" dirty="0">
                <a:latin typeface="+mn-lt"/>
              </a:rPr>
              <a:t>The most effective way to revise &amp; Prepare? </a:t>
            </a:r>
          </a:p>
        </p:txBody>
      </p:sp>
    </p:spTree>
    <p:extLst>
      <p:ext uri="{BB962C8B-B14F-4D97-AF65-F5344CB8AC3E}">
        <p14:creationId xmlns:p14="http://schemas.microsoft.com/office/powerpoint/2010/main" val="23872057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229</Words>
  <Application>Microsoft Office PowerPoint</Application>
  <PresentationFormat>Widescreen</PresentationFormat>
  <Paragraphs>51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Candara</vt:lpstr>
      <vt:lpstr>Office Theme</vt:lpstr>
      <vt:lpstr>PowerPoint Presentation</vt:lpstr>
      <vt:lpstr>PowerPoint Presentation</vt:lpstr>
      <vt:lpstr>PowerPoint Presentation</vt:lpstr>
      <vt:lpstr>English Language Component 1</vt:lpstr>
      <vt:lpstr>English Language Component 2</vt:lpstr>
      <vt:lpstr>PowerPoint Presentation</vt:lpstr>
      <vt:lpstr>PowerPoint Presentation</vt:lpstr>
      <vt:lpstr>The most effective way to revise &amp; Prepare? </vt:lpstr>
      <vt:lpstr>The most effective way to revise &amp; Prepare?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Tony Edmondson</dc:creator>
  <cp:lastModifiedBy>Jo Biglands</cp:lastModifiedBy>
  <cp:revision>9</cp:revision>
  <dcterms:created xsi:type="dcterms:W3CDTF">2023-09-28T15:30:29Z</dcterms:created>
  <dcterms:modified xsi:type="dcterms:W3CDTF">2024-10-04T11:15:09Z</dcterms:modified>
</cp:coreProperties>
</file>