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71" r:id="rId5"/>
    <p:sldId id="272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31"/>
  </p:normalViewPr>
  <p:slideViewPr>
    <p:cSldViewPr snapToGrid="0" snapToObjects="1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5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1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9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1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3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7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202-EFE5-6C44-A5BA-BFCB9340313E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9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rt">
            <a:extLst>
              <a:ext uri="{FF2B5EF4-FFF2-40B4-BE49-F238E27FC236}">
                <a16:creationId xmlns:a16="http://schemas.microsoft.com/office/drawing/2014/main" id="{B0F52B8D-4359-4B4A-8EDB-202F4CBAC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234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EF49-74BC-344F-A5DC-532CBEB51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GCSE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A5149-D844-7A4B-8D7C-2C3122697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FINE ART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4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EA53-E19C-944F-B091-2E73C1B2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49" y="623686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What skills do children gain from Art?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D18A9-4D21-A64B-8055-C2167C53A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48" y="2575042"/>
            <a:ext cx="5474951" cy="40387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develop eye-hand coordination</a:t>
            </a:r>
          </a:p>
          <a:p>
            <a:r>
              <a:rPr lang="en-GB" dirty="0"/>
              <a:t>develop their small muscle skills</a:t>
            </a:r>
          </a:p>
          <a:p>
            <a:r>
              <a:rPr lang="en-GB" dirty="0"/>
              <a:t>planning, designing and constructing an idea</a:t>
            </a:r>
          </a:p>
          <a:p>
            <a:r>
              <a:rPr lang="en-GB" dirty="0"/>
              <a:t>experimenting with form, line, movement, shapes and spatial relationships</a:t>
            </a:r>
          </a:p>
          <a:p>
            <a:r>
              <a:rPr lang="en-GB" dirty="0"/>
              <a:t>learn skills as you manipulate materials</a:t>
            </a:r>
          </a:p>
          <a:p>
            <a:r>
              <a:rPr lang="en-US" dirty="0"/>
              <a:t>Communicate your ideas and thought processes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F6536E0B-0C8B-D044-AC51-823EEDF10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r="28649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0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1C1D-7E18-A941-948E-3027C0E6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Art &amp; Design progression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2D91E-2ADE-2944-BF61-04F1F25D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4101885"/>
          </a:xfrm>
        </p:spPr>
        <p:txBody>
          <a:bodyPr>
            <a:normAutofit/>
          </a:bodyPr>
          <a:lstStyle/>
          <a:p>
            <a:r>
              <a:rPr lang="en-GB" sz="1800" dirty="0"/>
              <a:t>Exhibition designer</a:t>
            </a:r>
          </a:p>
          <a:p>
            <a:r>
              <a:rPr lang="en-GB" sz="1800" dirty="0"/>
              <a:t>Fine artist</a:t>
            </a:r>
          </a:p>
          <a:p>
            <a:r>
              <a:rPr lang="en-GB" sz="1800" dirty="0"/>
              <a:t>Illustrator</a:t>
            </a:r>
          </a:p>
          <a:p>
            <a:r>
              <a:rPr lang="en-GB" sz="1800" dirty="0"/>
              <a:t>Museum/gallery curator</a:t>
            </a:r>
          </a:p>
          <a:p>
            <a:r>
              <a:rPr lang="en-GB" sz="1800" dirty="0"/>
              <a:t>Printmaker</a:t>
            </a:r>
          </a:p>
          <a:p>
            <a:r>
              <a:rPr lang="en-GB" sz="1800" dirty="0"/>
              <a:t>Architect</a:t>
            </a:r>
          </a:p>
          <a:p>
            <a:r>
              <a:rPr lang="en-GB" sz="1800" dirty="0"/>
              <a:t>Museum Curator</a:t>
            </a:r>
          </a:p>
          <a:p>
            <a:r>
              <a:rPr lang="en-GB" sz="1800" dirty="0"/>
              <a:t>Set and Exhibit Designers</a:t>
            </a:r>
          </a:p>
          <a:p>
            <a:r>
              <a:rPr lang="en-GB" sz="1800" dirty="0"/>
              <a:t>Interior Designer</a:t>
            </a:r>
          </a:p>
          <a:p>
            <a:r>
              <a:rPr lang="en-GB" sz="1800" dirty="0"/>
              <a:t>Art direction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098" name="Picture 2" descr="Image result for art">
            <a:extLst>
              <a:ext uri="{FF2B5EF4-FFF2-40B4-BE49-F238E27FC236}">
                <a16:creationId xmlns:a16="http://schemas.microsoft.com/office/drawing/2014/main" id="{B5C50D31-A7F5-7743-882B-9DE7D0C38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r="1108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7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9156-CBEC-9A4B-BD72-C099D9F6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71101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37894-94BA-A44D-B8B0-7B5B1138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478072"/>
            <a:ext cx="5127029" cy="4745748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defRPr/>
            </a:pPr>
            <a:r>
              <a:rPr lang="en-GB" sz="2400" dirty="0"/>
              <a:t>Attend all lessons wherever possible – even one missed lesson puts them behind!</a:t>
            </a:r>
          </a:p>
          <a:p>
            <a:pPr marL="857250" indent="-857250">
              <a:defRPr/>
            </a:pPr>
            <a:r>
              <a:rPr lang="en-GB" sz="2400" dirty="0"/>
              <a:t>To complete at least 1 hour of portfolio work at home each week</a:t>
            </a:r>
          </a:p>
          <a:p>
            <a:pPr marL="857250" indent="-857250">
              <a:defRPr/>
            </a:pPr>
            <a:r>
              <a:rPr lang="en-GB" sz="2400" dirty="0"/>
              <a:t>Give and receive feedback critically and constructively</a:t>
            </a:r>
          </a:p>
          <a:p>
            <a:pPr marL="857250" indent="-857250">
              <a:defRPr/>
            </a:pPr>
            <a:r>
              <a:rPr lang="en-GB" sz="2400" dirty="0"/>
              <a:t>Focus in lessons and ensure all work is presented to a high standard</a:t>
            </a:r>
          </a:p>
          <a:p>
            <a:pPr marL="857250" indent="-857250">
              <a:defRPr/>
            </a:pPr>
            <a:r>
              <a:rPr lang="en-GB" sz="2400" dirty="0"/>
              <a:t>Use their imagination! </a:t>
            </a:r>
          </a:p>
          <a:p>
            <a:pPr marL="857250" indent="-857250">
              <a:defRPr/>
            </a:pPr>
            <a:r>
              <a:rPr lang="en-GB" sz="2400" dirty="0"/>
              <a:t>Be committed to the course</a:t>
            </a:r>
          </a:p>
          <a:p>
            <a:pPr marL="857250" indent="-857250">
              <a:defRPr/>
            </a:pPr>
            <a:r>
              <a:rPr lang="en-GB" sz="2400" dirty="0"/>
              <a:t>Trust each other and be team players</a:t>
            </a:r>
          </a:p>
          <a:p>
            <a:endParaRPr lang="en-US" sz="1800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A68B1282-D0C7-6049-82F7-E64080D5E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52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8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rt">
            <a:extLst>
              <a:ext uri="{FF2B5EF4-FFF2-40B4-BE49-F238E27FC236}">
                <a16:creationId xmlns:a16="http://schemas.microsoft.com/office/drawing/2014/main" id="{4849B0B8-FC16-FA4D-866A-A81B0518F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r="531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10848-F46B-3640-BA66-E4889523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/>
              <a:t>Specification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FB6DE-0EA7-1C4F-A9E1-E6D35B83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GCSE FINE ART</a:t>
            </a:r>
          </a:p>
        </p:txBody>
      </p:sp>
    </p:spTree>
    <p:extLst>
      <p:ext uri="{BB962C8B-B14F-4D97-AF65-F5344CB8AC3E}">
        <p14:creationId xmlns:p14="http://schemas.microsoft.com/office/powerpoint/2010/main" val="339630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aint">
            <a:extLst>
              <a:ext uri="{FF2B5EF4-FFF2-40B4-BE49-F238E27FC236}">
                <a16:creationId xmlns:a16="http://schemas.microsoft.com/office/drawing/2014/main" id="{057B59AD-53A8-E74E-967F-A9F66DD93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371"/>
            <a:ext cx="12768943" cy="85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A31294-CB21-5F43-82B4-19E0E4D0E88F}"/>
              </a:ext>
            </a:extLst>
          </p:cNvPr>
          <p:cNvSpPr/>
          <p:nvPr/>
        </p:nvSpPr>
        <p:spPr>
          <a:xfrm>
            <a:off x="1420586" y="1321083"/>
            <a:ext cx="96012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The exams and non-exam assessment will measure how students have achieved the following assessment objectives.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AO1: Develop ideas through investigations, demonstrating critical understanding of sources.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AO2: Refine work by exploring ideas, selecting and experimenting with appropriate media, materials, techniques and processes.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AO3: Record ideas, observations and insights relevant to intentions as work progresses.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AO4: Present a personal and meaningful response that realises intentions and demonstrates understanding of visual language. </a:t>
            </a:r>
          </a:p>
        </p:txBody>
      </p:sp>
    </p:spTree>
    <p:extLst>
      <p:ext uri="{BB962C8B-B14F-4D97-AF65-F5344CB8AC3E}">
        <p14:creationId xmlns:p14="http://schemas.microsoft.com/office/powerpoint/2010/main" val="189282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3B66-80F9-454C-A694-E63AD64D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11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How you will be assessed: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8DDF00-1DFD-A246-954B-5CF12086D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6336"/>
              </p:ext>
            </p:extLst>
          </p:nvPr>
        </p:nvGraphicFramePr>
        <p:xfrm>
          <a:off x="838200" y="3951513"/>
          <a:ext cx="10515600" cy="2367644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74727942"/>
                    </a:ext>
                  </a:extLst>
                </a:gridCol>
              </a:tblGrid>
              <a:tr h="398295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AQAChevinPro"/>
                        </a:rPr>
                        <a:t>Component 2: Externally set assignment </a:t>
                      </a:r>
                      <a:endParaRPr lang="en-GB" sz="2800" b="1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64494"/>
                  </a:ext>
                </a:extLst>
              </a:tr>
              <a:tr h="862973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What's assessed </a:t>
                      </a:r>
                      <a:endParaRPr lang="en-GB" sz="2800" b="1" dirty="0">
                        <a:effectLst/>
                      </a:endParaRPr>
                    </a:p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Students respond to their chosen starting point from an externally set assignment paper relating to their subject title, evidencing coverage of all four assessment objectives. </a:t>
                      </a:r>
                      <a:endParaRPr lang="en-GB" sz="2800" b="1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7241"/>
                  </a:ext>
                </a:extLst>
              </a:tr>
              <a:tr h="1106376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How it's assessed </a:t>
                      </a:r>
                      <a:endParaRPr lang="en-GB" sz="2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Preparatory period followed by 10 hours of supervised time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96 marks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40% of GCSE </a:t>
                      </a: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590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56562F-DBFA-1F48-974C-A0970D165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30208"/>
              </p:ext>
            </p:extLst>
          </p:nvPr>
        </p:nvGraphicFramePr>
        <p:xfrm>
          <a:off x="838200" y="1048451"/>
          <a:ext cx="10515600" cy="2868999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563110548"/>
                    </a:ext>
                  </a:extLst>
                </a:gridCol>
              </a:tblGrid>
              <a:tr h="412507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QAChevinPro"/>
                        </a:rPr>
                        <a:t>Component 1: Portfolio </a:t>
                      </a:r>
                      <a:endParaRPr lang="en-GB" sz="1600" b="1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36259"/>
                  </a:ext>
                </a:extLst>
              </a:tr>
              <a:tr h="893765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What's assessed </a:t>
                      </a:r>
                      <a:endParaRPr lang="en-GB" sz="1600" b="1" dirty="0">
                        <a:effectLst/>
                      </a:endParaRPr>
                    </a:p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A portfolio that in total shows explicit coverage of the four assessment objectives. It must include a sustained project evidencing</a:t>
                      </a:r>
                      <a:br>
                        <a:rPr lang="en-GB" sz="1600" b="1" dirty="0">
                          <a:effectLst/>
                          <a:latin typeface="HelveticaNeueLTStd"/>
                        </a:rPr>
                      </a:br>
                      <a:r>
                        <a:rPr lang="en-GB" sz="1600" b="1" dirty="0">
                          <a:effectLst/>
                          <a:latin typeface="HelveticaNeueLTStd"/>
                        </a:rPr>
                        <a:t>the journey from initial engagement to the realisation of intentions and a selection of further work undertaken during the student’s course of study. </a:t>
                      </a:r>
                      <a:endParaRPr lang="en-GB" sz="1600" b="1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61846"/>
                  </a:ext>
                </a:extLst>
              </a:tr>
              <a:tr h="1145852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How it's assessed </a:t>
                      </a:r>
                      <a:endParaRPr lang="en-GB" sz="16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No time limit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96 marks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60% of GCSE </a:t>
                      </a: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4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5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353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AQAChevinPro</vt:lpstr>
      <vt:lpstr>Arial</vt:lpstr>
      <vt:lpstr>Calibri</vt:lpstr>
      <vt:lpstr>Calibri Light</vt:lpstr>
      <vt:lpstr>HelveticaNeueLTStd</vt:lpstr>
      <vt:lpstr>Office Theme</vt:lpstr>
      <vt:lpstr>GCSE</vt:lpstr>
      <vt:lpstr>What skills do children gain from Art?</vt:lpstr>
      <vt:lpstr>Art &amp; Design progression opportunities</vt:lpstr>
      <vt:lpstr>Expectations</vt:lpstr>
      <vt:lpstr>Specification at a Glance</vt:lpstr>
      <vt:lpstr>PowerPoint Presentation</vt:lpstr>
      <vt:lpstr>How you will be assessed: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</dc:title>
  <dc:creator>Danielle Chester</dc:creator>
  <cp:lastModifiedBy>Danielle Chester</cp:lastModifiedBy>
  <cp:revision>11</cp:revision>
  <dcterms:created xsi:type="dcterms:W3CDTF">2018-10-03T19:42:25Z</dcterms:created>
  <dcterms:modified xsi:type="dcterms:W3CDTF">2025-02-05T08:51:41Z</dcterms:modified>
</cp:coreProperties>
</file>