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81" r:id="rId4"/>
    <p:sldId id="280" r:id="rId5"/>
    <p:sldId id="279" r:id="rId6"/>
    <p:sldId id="257" r:id="rId7"/>
    <p:sldId id="258" r:id="rId8"/>
    <p:sldId id="282" r:id="rId9"/>
    <p:sldId id="283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A85A-F305-4B70-A03D-7EEFDCAE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D7E7E-9DA7-4138-9F36-73F17F09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C753-5184-43D9-972F-3A908822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7185-3EA0-44CD-835F-D205EB7E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83B9-4CC1-45C0-A6A3-64371C2D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06D0-E054-48D6-AA2B-D946F0B4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408A-0595-4AF9-A4CD-C2F1F9E19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05FA-27AA-4A34-A75A-139CC97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DC6A9-6DDA-4C45-9500-F7586E08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75C14-BB60-447E-84B0-9F5A693E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2AABB-56ED-40DC-87A4-8ABD11532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611C1-D568-4681-856E-AFEDB7701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F6D3D-DF9C-45C3-8770-6EB00F94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500F-221E-4177-ADB2-33DBC1FB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4D78-D59D-49CC-858E-A6DD010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6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E52A-F24C-4A7A-816C-4AC9310D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BDA-EC12-4FBB-B16D-CE61743F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D888-07E8-4A6A-A503-B6882E22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0F9A2-5B04-4672-983B-98F42F9A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07628-6D61-4D08-9977-9018954B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09FC-3C89-4FEB-A056-18EED7D9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0FA1-92ED-4D2C-AA5E-86180FBD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2CAB-6424-4A09-BE27-9ED59CAD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8749-97D9-4FCD-9BF3-7C0856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EC712-D78A-4F03-9B60-55AF6C1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EFF-C743-4195-A75D-EFC44A6A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2981-984A-49EB-97F1-576FC015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CDD7F-DD29-4CB1-8577-63F692185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3E8CC-6436-410C-BDE8-5D76E531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6C40-4880-4220-A38B-9EDF6566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1BD7-6B4F-4FFE-82BD-7203B790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D019-B678-49A0-ADAD-68B12F20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38D0-AA16-466C-B884-DD165D3A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12F3-67B8-4FFB-8104-78A590F1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DB10-2072-42DD-A63B-FB3F3FA7A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594A7-8BF0-47B7-B658-F470CEAD5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C5EA5-7164-447A-9FA2-710557B7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B0AD2-A9E2-4657-BE98-11024E5C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1934-D836-49F8-83A7-F639D34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AF59-68C2-42EE-AD26-13FF63D0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6EBC3-9CFE-4F2C-9441-06B23F33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A4081-BFFD-4664-8102-6EF91F0B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155C1-C7CA-4022-A8BC-884B263B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B48AA-8CD1-4C47-B75E-E09A2160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D58F3-8A7C-4FB4-8956-5A55B4B6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49B3D-F29B-43ED-8FD6-CA2F177B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AE1B-3ECB-4103-9175-58CE4514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04CD-7091-4ED0-853E-AD0A4B01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7AFC-306B-4F3F-B47A-0ECD240A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0DBC-5C4F-4B3F-92D8-22C6D03C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FEA28-E611-48FB-8384-D10BCD60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13C6C-EBF9-41CC-A9BC-35E56AB8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0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04AD-188F-49A4-8395-246DFF69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731F9-6C3A-40DE-9EE0-7B0854BB2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250DE-767C-4B12-A557-49CCBC6C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98138-652D-463D-B1BE-9BD0D92C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27DA1-90D7-43A2-9883-5FD7D45A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95AA-7C09-4218-802E-04233B9A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8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AD869-03B8-4FDC-8F2A-4A7EB106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1FC9E-3778-43DD-B298-9F8FBF11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0BC1-BD9F-4C6F-8F2B-122333733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F4A-51BE-490A-AFDB-13F3D1B1C42C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FB2A-ED22-4934-935F-69281CF04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03EE-EEC8-4189-937E-396C5285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F12-F64D-4D2C-890E-5D6FDD5FE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3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Edmondson@cyac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59F008-E8CD-49B3-9A27-9875F16C374D}"/>
              </a:ext>
            </a:extLst>
          </p:cNvPr>
          <p:cNvSpPr txBox="1"/>
          <p:nvPr/>
        </p:nvSpPr>
        <p:spPr>
          <a:xfrm>
            <a:off x="446089" y="3850547"/>
            <a:ext cx="1129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English Language and Literature</a:t>
            </a:r>
          </a:p>
          <a:p>
            <a:pPr algn="ctr"/>
            <a:r>
              <a:rPr lang="en-GB" sz="4400" dirty="0"/>
              <a:t>At Caistor Yarborough Academy</a:t>
            </a:r>
          </a:p>
        </p:txBody>
      </p:sp>
    </p:spTree>
    <p:extLst>
      <p:ext uri="{BB962C8B-B14F-4D97-AF65-F5344CB8AC3E}">
        <p14:creationId xmlns:p14="http://schemas.microsoft.com/office/powerpoint/2010/main" val="18310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A96716-016C-4D12-9DD3-4EB18ED81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7170" name="Picture 2" descr="10 ESSENTIAL READS to improve reading comprehension">
            <a:extLst>
              <a:ext uri="{FF2B5EF4-FFF2-40B4-BE49-F238E27FC236}">
                <a16:creationId xmlns:a16="http://schemas.microsoft.com/office/drawing/2014/main" id="{0884AF54-0EDC-4876-9B5E-AA5AC39D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0" y="365125"/>
            <a:ext cx="1145056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08ABE-9E0E-47D8-923E-50DC0FFB46E9}"/>
              </a:ext>
            </a:extLst>
          </p:cNvPr>
          <p:cNvSpPr txBox="1"/>
          <p:nvPr/>
        </p:nvSpPr>
        <p:spPr>
          <a:xfrm>
            <a:off x="478172" y="469783"/>
            <a:ext cx="83218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Building your understanding of </a:t>
            </a:r>
            <a:r>
              <a:rPr lang="en-GB" sz="6600" dirty="0"/>
              <a:t>literature</a:t>
            </a:r>
          </a:p>
        </p:txBody>
      </p:sp>
      <p:pic>
        <p:nvPicPr>
          <p:cNvPr id="7172" name="Picture 4" descr="An Inspector Calls Revision Mindmap | Teaching Resources">
            <a:extLst>
              <a:ext uri="{FF2B5EF4-FFF2-40B4-BE49-F238E27FC236}">
                <a16:creationId xmlns:a16="http://schemas.microsoft.com/office/drawing/2014/main" id="{B9109514-5C83-41F2-881B-D8428D32D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6274" r="3437" b="3662"/>
          <a:stretch/>
        </p:blipFill>
        <p:spPr bwMode="auto">
          <a:xfrm>
            <a:off x="522121" y="3190241"/>
            <a:ext cx="2415036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nglish Literature revision cards • An Inspector... - Depop">
            <a:extLst>
              <a:ext uri="{FF2B5EF4-FFF2-40B4-BE49-F238E27FC236}">
                <a16:creationId xmlns:a16="http://schemas.microsoft.com/office/drawing/2014/main" id="{65D7CF2A-25E5-48AE-9AB6-66FAD5227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4435" r="1152" b="10336"/>
          <a:stretch/>
        </p:blipFill>
        <p:spPr bwMode="auto">
          <a:xfrm>
            <a:off x="2462572" y="2394785"/>
            <a:ext cx="1921857" cy="14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n Inspector Calls – FlipsCo Cards">
            <a:extLst>
              <a:ext uri="{FF2B5EF4-FFF2-40B4-BE49-F238E27FC236}">
                <a16:creationId xmlns:a16="http://schemas.microsoft.com/office/drawing/2014/main" id="{80774A8D-F6EE-443A-818F-590B50DF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6" y="2193332"/>
            <a:ext cx="1635886" cy="12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rfield Primary School - Reading">
            <a:extLst>
              <a:ext uri="{FF2B5EF4-FFF2-40B4-BE49-F238E27FC236}">
                <a16:creationId xmlns:a16="http://schemas.microsoft.com/office/drawing/2014/main" id="{EC298246-2603-4DDE-B7C8-B6E9B393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29" y="3963660"/>
            <a:ext cx="1742813" cy="10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hink reading in English is too difficult for you? Think again! - AllTalk  Training">
            <a:extLst>
              <a:ext uri="{FF2B5EF4-FFF2-40B4-BE49-F238E27FC236}">
                <a16:creationId xmlns:a16="http://schemas.microsoft.com/office/drawing/2014/main" id="{C19829E6-A58B-40A6-BB4D-6D27DC92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61" y="1600200"/>
            <a:ext cx="2172387" cy="14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oming Soon – First Minister's Reading Challenge – Smithton Primary School">
            <a:extLst>
              <a:ext uri="{FF2B5EF4-FFF2-40B4-BE49-F238E27FC236}">
                <a16:creationId xmlns:a16="http://schemas.microsoft.com/office/drawing/2014/main" id="{62E69AC7-C2AF-44BA-89D9-5265300F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00" y="3158903"/>
            <a:ext cx="1413157" cy="13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6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ED43-47E6-4DB5-BE94-4C650B714A59}"/>
              </a:ext>
            </a:extLst>
          </p:cNvPr>
          <p:cNvSpPr txBox="1">
            <a:spLocks/>
          </p:cNvSpPr>
          <p:nvPr/>
        </p:nvSpPr>
        <p:spPr>
          <a:xfrm>
            <a:off x="365740" y="1880759"/>
            <a:ext cx="11450606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hlinkClick r:id="rId3"/>
              </a:rPr>
              <a:t>Tony.Edmondson@cyac.org.uk</a:t>
            </a:r>
            <a:endParaRPr lang="en-GB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D83EF-0967-4AFF-91C6-994CC594DF61}"/>
              </a:ext>
            </a:extLst>
          </p:cNvPr>
          <p:cNvSpPr txBox="1">
            <a:spLocks/>
          </p:cNvSpPr>
          <p:nvPr/>
        </p:nvSpPr>
        <p:spPr>
          <a:xfrm>
            <a:off x="394283" y="365125"/>
            <a:ext cx="114220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Contact Details:</a:t>
            </a:r>
          </a:p>
        </p:txBody>
      </p:sp>
      <p:pic>
        <p:nvPicPr>
          <p:cNvPr id="11266" name="Picture 2" descr="Science of Reading Resources &amp; Program - K–5 Literacy Instruction &amp;  Intervention | Amplify">
            <a:extLst>
              <a:ext uri="{FF2B5EF4-FFF2-40B4-BE49-F238E27FC236}">
                <a16:creationId xmlns:a16="http://schemas.microsoft.com/office/drawing/2014/main" id="{5F4503B3-77D8-4307-B166-8F8BFECD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3" y="2512191"/>
            <a:ext cx="5062469" cy="38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EA6C5-10B3-4E52-847A-E740FAF12D9A}"/>
              </a:ext>
            </a:extLst>
          </p:cNvPr>
          <p:cNvSpPr txBox="1"/>
          <p:nvPr/>
        </p:nvSpPr>
        <p:spPr>
          <a:xfrm>
            <a:off x="365739" y="445024"/>
            <a:ext cx="1146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The English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92F4C-FA51-45A3-9BDB-F60895EF3BD4}"/>
              </a:ext>
            </a:extLst>
          </p:cNvPr>
          <p:cNvSpPr txBox="1"/>
          <p:nvPr/>
        </p:nvSpPr>
        <p:spPr>
          <a:xfrm>
            <a:off x="365739" y="1460687"/>
            <a:ext cx="1146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Mr. Edmondson (Head of English)</a:t>
            </a:r>
          </a:p>
          <a:p>
            <a:pPr algn="ctr"/>
            <a:r>
              <a:rPr lang="en-GB" sz="4000" dirty="0"/>
              <a:t>Mr. </a:t>
            </a:r>
            <a:r>
              <a:rPr lang="en-GB" sz="4000" dirty="0" err="1"/>
              <a:t>Hostead</a:t>
            </a:r>
            <a:r>
              <a:rPr lang="en-GB" sz="4000" dirty="0"/>
              <a:t> </a:t>
            </a:r>
          </a:p>
          <a:p>
            <a:pPr algn="ctr"/>
            <a:r>
              <a:rPr lang="en-GB" sz="4000" dirty="0"/>
              <a:t>Miss. Moll</a:t>
            </a:r>
          </a:p>
          <a:p>
            <a:pPr algn="ctr"/>
            <a:r>
              <a:rPr lang="en-GB" sz="4000" dirty="0"/>
              <a:t>Mrs Spalding</a:t>
            </a:r>
          </a:p>
          <a:p>
            <a:pPr algn="ctr"/>
            <a:r>
              <a:rPr lang="en-GB" sz="4000" dirty="0"/>
              <a:t>Miss. Olsen</a:t>
            </a:r>
          </a:p>
          <a:p>
            <a:pPr algn="ctr"/>
            <a:r>
              <a:rPr lang="en-GB" sz="4000" dirty="0"/>
              <a:t>Mrs. Elliott</a:t>
            </a:r>
          </a:p>
        </p:txBody>
      </p:sp>
      <p:pic>
        <p:nvPicPr>
          <p:cNvPr id="1026" name="Picture 2" descr="Essay On Importance of English Language in English for Classes 1-3: 10  Lines, Short &amp; Long Paragraph">
            <a:extLst>
              <a:ext uri="{FF2B5EF4-FFF2-40B4-BE49-F238E27FC236}">
                <a16:creationId xmlns:a16="http://schemas.microsoft.com/office/drawing/2014/main" id="{D59206C0-6925-4FDF-884F-96F9ACADD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5648" r="2150" b="3454"/>
          <a:stretch/>
        </p:blipFill>
        <p:spPr bwMode="auto">
          <a:xfrm>
            <a:off x="1759330" y="4354993"/>
            <a:ext cx="2220286" cy="14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5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8A858-4562-417B-AB7C-8381AA3003D4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A973B-0F2F-43C9-A071-4671187D1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pic>
        <p:nvPicPr>
          <p:cNvPr id="2050" name="Picture 2" descr="Common Irregularities in English to Know | Grammarly Blog">
            <a:extLst>
              <a:ext uri="{FF2B5EF4-FFF2-40B4-BE49-F238E27FC236}">
                <a16:creationId xmlns:a16="http://schemas.microsoft.com/office/drawing/2014/main" id="{E457AB24-A73A-4314-879B-9F995EB44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95" y="1132963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literature - Vector Art">
            <a:extLst>
              <a:ext uri="{FF2B5EF4-FFF2-40B4-BE49-F238E27FC236}">
                <a16:creationId xmlns:a16="http://schemas.microsoft.com/office/drawing/2014/main" id="{F0D71236-C2FB-4427-A54E-D5CB56BC4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2"/>
          <a:stretch/>
        </p:blipFill>
        <p:spPr bwMode="auto">
          <a:xfrm>
            <a:off x="1527995" y="3659122"/>
            <a:ext cx="2476500" cy="20659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0D74EA-C29F-4510-8214-FF8C2D62175F}"/>
              </a:ext>
            </a:extLst>
          </p:cNvPr>
          <p:cNvSpPr/>
          <p:nvPr/>
        </p:nvSpPr>
        <p:spPr>
          <a:xfrm>
            <a:off x="4203315" y="1132963"/>
            <a:ext cx="2625324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1070E-FE1C-4372-A9C4-9A4E39FCBAF2}"/>
              </a:ext>
            </a:extLst>
          </p:cNvPr>
          <p:cNvSpPr/>
          <p:nvPr/>
        </p:nvSpPr>
        <p:spPr>
          <a:xfrm>
            <a:off x="4203315" y="2376338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Language Component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FFDB4-7BF7-42E5-887F-9A76E5598C00}"/>
              </a:ext>
            </a:extLst>
          </p:cNvPr>
          <p:cNvSpPr/>
          <p:nvPr/>
        </p:nvSpPr>
        <p:spPr>
          <a:xfrm>
            <a:off x="4203315" y="3693263"/>
            <a:ext cx="2625324" cy="843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55CF5-7B46-423C-9C94-50AA5229D6A3}"/>
              </a:ext>
            </a:extLst>
          </p:cNvPr>
          <p:cNvSpPr/>
          <p:nvPr/>
        </p:nvSpPr>
        <p:spPr>
          <a:xfrm>
            <a:off x="4203315" y="4881469"/>
            <a:ext cx="2625324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English Literature Component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B83B6E-5DD2-4E76-8AC2-AC2AAA3D71E4}"/>
              </a:ext>
            </a:extLst>
          </p:cNvPr>
          <p:cNvSpPr/>
          <p:nvPr/>
        </p:nvSpPr>
        <p:spPr>
          <a:xfrm>
            <a:off x="7027459" y="1132963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 hour 45 minute exam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6B4F9-0A54-40D1-9E1C-E6C2E634EDBB}"/>
              </a:ext>
            </a:extLst>
          </p:cNvPr>
          <p:cNvSpPr/>
          <p:nvPr/>
        </p:nvSpPr>
        <p:spPr>
          <a:xfrm>
            <a:off x="7027459" y="3686074"/>
            <a:ext cx="3709776" cy="843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F5C15-4B5C-4676-BE96-F126CD75F786}"/>
              </a:ext>
            </a:extLst>
          </p:cNvPr>
          <p:cNvSpPr/>
          <p:nvPr/>
        </p:nvSpPr>
        <p:spPr>
          <a:xfrm>
            <a:off x="7027459" y="2376338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 exam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DFB59C-64E0-46BF-924D-B552736C02F6}"/>
              </a:ext>
            </a:extLst>
          </p:cNvPr>
          <p:cNvSpPr/>
          <p:nvPr/>
        </p:nvSpPr>
        <p:spPr>
          <a:xfrm>
            <a:off x="7027459" y="4881469"/>
            <a:ext cx="3709776" cy="843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 hours 30 minute exam</a:t>
            </a:r>
          </a:p>
        </p:txBody>
      </p:sp>
    </p:spTree>
    <p:extLst>
      <p:ext uri="{BB962C8B-B14F-4D97-AF65-F5344CB8AC3E}">
        <p14:creationId xmlns:p14="http://schemas.microsoft.com/office/powerpoint/2010/main" val="24075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72E894-8425-4650-B252-678A516E4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35" t="21488" r="16413" b="15767"/>
          <a:stretch/>
        </p:blipFill>
        <p:spPr>
          <a:xfrm>
            <a:off x="7578436" y="1625883"/>
            <a:ext cx="3896139" cy="422744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051910-1299-4626-A146-17CC456C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00" y="190941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A2922-BE42-43D4-B340-222AD8572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09" t="22982" r="26414" b="15345"/>
          <a:stretch/>
        </p:blipFill>
        <p:spPr>
          <a:xfrm>
            <a:off x="786719" y="1579453"/>
            <a:ext cx="2857335" cy="422744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26227-8FE4-45F9-B23C-EA6E1EA952F7}"/>
              </a:ext>
            </a:extLst>
          </p:cNvPr>
          <p:cNvSpPr txBox="1"/>
          <p:nvPr/>
        </p:nvSpPr>
        <p:spPr>
          <a:xfrm rot="16200000">
            <a:off x="-1588124" y="3368707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252B7-CFEB-4FDE-9935-3DD5D4F614A0}"/>
              </a:ext>
            </a:extLst>
          </p:cNvPr>
          <p:cNvSpPr txBox="1"/>
          <p:nvPr/>
        </p:nvSpPr>
        <p:spPr>
          <a:xfrm rot="16200000">
            <a:off x="5116227" y="317618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F3F49-995E-4F40-A616-73CC96CF4E95}"/>
              </a:ext>
            </a:extLst>
          </p:cNvPr>
          <p:cNvSpPr/>
          <p:nvPr/>
        </p:nvSpPr>
        <p:spPr>
          <a:xfrm>
            <a:off x="3792255" y="1602513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Q1: Retrieval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FDFC2-771F-4A65-B2F5-F066C39E0B15}"/>
              </a:ext>
            </a:extLst>
          </p:cNvPr>
          <p:cNvSpPr/>
          <p:nvPr/>
        </p:nvSpPr>
        <p:spPr>
          <a:xfrm>
            <a:off x="3822226" y="2354405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Q2 Impressions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365F3-B93D-45F5-95F1-CDAD0CBA2034}"/>
              </a:ext>
            </a:extLst>
          </p:cNvPr>
          <p:cNvSpPr/>
          <p:nvPr/>
        </p:nvSpPr>
        <p:spPr>
          <a:xfrm>
            <a:off x="3822226" y="3106297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Q3 Lang &amp;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BAF57-3893-4253-9882-142D60D278FF}"/>
              </a:ext>
            </a:extLst>
          </p:cNvPr>
          <p:cNvSpPr/>
          <p:nvPr/>
        </p:nvSpPr>
        <p:spPr>
          <a:xfrm>
            <a:off x="3822226" y="385818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Q4: Language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35CE9-291F-4DD2-A7E3-548AB986622C}"/>
              </a:ext>
            </a:extLst>
          </p:cNvPr>
          <p:cNvSpPr/>
          <p:nvPr/>
        </p:nvSpPr>
        <p:spPr>
          <a:xfrm>
            <a:off x="3833987" y="4610081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Q5: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133F45-3AE7-4550-B44D-58E96D4FC8FA}"/>
              </a:ext>
            </a:extLst>
          </p:cNvPr>
          <p:cNvSpPr/>
          <p:nvPr/>
        </p:nvSpPr>
        <p:spPr>
          <a:xfrm>
            <a:off x="8348333" y="5658569"/>
            <a:ext cx="2857334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Q6: Write a Narrative!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1FA936-A407-4460-8B25-9535469CFB9F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E42B76-EBE4-4BA3-9764-B44F134BC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E05FF-9669-4CCE-A7BA-750ADA9A8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56" t="24641" r="26413" b="27229"/>
          <a:stretch/>
        </p:blipFill>
        <p:spPr>
          <a:xfrm>
            <a:off x="7361008" y="1568184"/>
            <a:ext cx="4247023" cy="42044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8C232-493A-4AAC-8E61-F227A0B059F7}"/>
              </a:ext>
            </a:extLst>
          </p:cNvPr>
          <p:cNvSpPr txBox="1"/>
          <p:nvPr/>
        </p:nvSpPr>
        <p:spPr>
          <a:xfrm rot="16200000">
            <a:off x="-1487456" y="3132966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064A8-E397-4DCF-A9CC-C800426D930E}"/>
              </a:ext>
            </a:extLst>
          </p:cNvPr>
          <p:cNvSpPr txBox="1"/>
          <p:nvPr/>
        </p:nvSpPr>
        <p:spPr>
          <a:xfrm rot="16200000">
            <a:off x="4962406" y="3169239"/>
            <a:ext cx="42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Section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31962-EBA3-4574-B771-FFE389F9F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82" t="24641" r="26740" b="10705"/>
          <a:stretch/>
        </p:blipFill>
        <p:spPr>
          <a:xfrm>
            <a:off x="949657" y="1593082"/>
            <a:ext cx="2112006" cy="295523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AB358-FD39-4A40-BABF-167EEDDDE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09" t="24641" r="26630" b="13687"/>
          <a:stretch/>
        </p:blipFill>
        <p:spPr>
          <a:xfrm>
            <a:off x="1867891" y="3055865"/>
            <a:ext cx="2112006" cy="286755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B5B9D-2345-4205-A00E-BC6A1DC47957}"/>
              </a:ext>
            </a:extLst>
          </p:cNvPr>
          <p:cNvSpPr/>
          <p:nvPr/>
        </p:nvSpPr>
        <p:spPr>
          <a:xfrm>
            <a:off x="3245622" y="1579485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Q1.1: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13018-D571-4854-A920-2A3E2114B399}"/>
              </a:ext>
            </a:extLst>
          </p:cNvPr>
          <p:cNvSpPr/>
          <p:nvPr/>
        </p:nvSpPr>
        <p:spPr>
          <a:xfrm>
            <a:off x="3224822" y="2311547"/>
            <a:ext cx="3528893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Q1.2: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721DF-5CA0-451B-AD34-542137E279A9}"/>
              </a:ext>
            </a:extLst>
          </p:cNvPr>
          <p:cNvSpPr/>
          <p:nvPr/>
        </p:nvSpPr>
        <p:spPr>
          <a:xfrm>
            <a:off x="4144124" y="3063169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Q1.3: Retrieval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9D3F0-7985-43FE-A86B-011B803A2254}"/>
              </a:ext>
            </a:extLst>
          </p:cNvPr>
          <p:cNvSpPr/>
          <p:nvPr/>
        </p:nvSpPr>
        <p:spPr>
          <a:xfrm>
            <a:off x="4125980" y="379483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Q1.4: Evaluation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A63F2-70FE-45C0-96F0-EBC426A1866C}"/>
              </a:ext>
            </a:extLst>
          </p:cNvPr>
          <p:cNvSpPr/>
          <p:nvPr/>
        </p:nvSpPr>
        <p:spPr>
          <a:xfrm>
            <a:off x="4116026" y="453302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Q1.5: Brief Explanation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ED8EA3-8734-4271-B44C-9424525FD92A}"/>
              </a:ext>
            </a:extLst>
          </p:cNvPr>
          <p:cNvSpPr/>
          <p:nvPr/>
        </p:nvSpPr>
        <p:spPr>
          <a:xfrm>
            <a:off x="4116026" y="5271211"/>
            <a:ext cx="260766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Q1.6: Comparison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31DEE7-7350-4427-8889-9D5DC33204D5}"/>
              </a:ext>
            </a:extLst>
          </p:cNvPr>
          <p:cNvSpPr/>
          <p:nvPr/>
        </p:nvSpPr>
        <p:spPr>
          <a:xfrm>
            <a:off x="177113" y="175051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A3D3BE-FF79-4FC0-BCA2-485CBB51ACEB}"/>
              </a:ext>
            </a:extLst>
          </p:cNvPr>
          <p:cNvSpPr/>
          <p:nvPr/>
        </p:nvSpPr>
        <p:spPr>
          <a:xfrm>
            <a:off x="8286750" y="5539076"/>
            <a:ext cx="2857334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Transactional Writing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F08562-99B0-4E2C-B540-FD8040B2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06" y="265760"/>
            <a:ext cx="1146359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English Language Component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5DB33A-E87B-4876-AE34-29337B997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A6327B-7FDC-4F1A-BC1E-7F3903B783F4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1</a:t>
            </a:r>
          </a:p>
        </p:txBody>
      </p:sp>
      <p:pic>
        <p:nvPicPr>
          <p:cNvPr id="5122" name="Picture 2" descr="Macbeth | Bristol Old Vic">
            <a:extLst>
              <a:ext uri="{FF2B5EF4-FFF2-40B4-BE49-F238E27FC236}">
                <a16:creationId xmlns:a16="http://schemas.microsoft.com/office/drawing/2014/main" id="{ADA6DB4C-BC0A-4C2D-93BB-118BE365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18" y="2276956"/>
            <a:ext cx="3926448" cy="213565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etry anthology - Saint Bede's Academy English Department">
            <a:extLst>
              <a:ext uri="{FF2B5EF4-FFF2-40B4-BE49-F238E27FC236}">
                <a16:creationId xmlns:a16="http://schemas.microsoft.com/office/drawing/2014/main" id="{E2A16827-9365-4A58-9258-20C96236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0" y="1956809"/>
            <a:ext cx="1977249" cy="294438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CSE English WJEC Eduqas Anthology Poetry Guide includes Online Edition,  Audio and Quizzes: ideal for the 2024 and 2025 exams (CGP WJEC Eduqas GCSE  Poetry): Amazon.co.uk: CGP Books, CGP Books: 9781782943631: Books">
            <a:extLst>
              <a:ext uri="{FF2B5EF4-FFF2-40B4-BE49-F238E27FC236}">
                <a16:creationId xmlns:a16="http://schemas.microsoft.com/office/drawing/2014/main" id="{5623CDA2-7881-4FD7-8464-F3DD2886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2" y="3733100"/>
            <a:ext cx="1696799" cy="240018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CSE English Shakespeare Text Guide - Macbeth includes Online Edition &amp;  Quizzes: perfect for the 2024 and 2025 exams (CGP GCSE English Text Guides):  Amazon.co.uk: CGP Books, CGP Books: 8601200716801: Books">
            <a:extLst>
              <a:ext uri="{FF2B5EF4-FFF2-40B4-BE49-F238E27FC236}">
                <a16:creationId xmlns:a16="http://schemas.microsoft.com/office/drawing/2014/main" id="{F403EB34-3452-4398-8E20-02633F43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41" y="3897622"/>
            <a:ext cx="1580492" cy="223566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C058D0-A884-484B-869C-DBFA03B4C377}"/>
              </a:ext>
            </a:extLst>
          </p:cNvPr>
          <p:cNvSpPr/>
          <p:nvPr/>
        </p:nvSpPr>
        <p:spPr>
          <a:xfrm>
            <a:off x="1607008" y="1872806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Macbeth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9E637-5664-4AAD-957F-72C1A687D1C2}"/>
              </a:ext>
            </a:extLst>
          </p:cNvPr>
          <p:cNvSpPr/>
          <p:nvPr/>
        </p:nvSpPr>
        <p:spPr>
          <a:xfrm>
            <a:off x="8413270" y="1681340"/>
            <a:ext cx="2268706" cy="6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Poetry Anthology</a:t>
            </a:r>
          </a:p>
        </p:txBody>
      </p:sp>
    </p:spTree>
    <p:extLst>
      <p:ext uri="{BB962C8B-B14F-4D97-AF65-F5344CB8AC3E}">
        <p14:creationId xmlns:p14="http://schemas.microsoft.com/office/powerpoint/2010/main" val="106001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2CD74C-EA50-4B58-BE62-CF4C4FA8A2A7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A588C-0C5A-4D21-8AB5-741D6DEB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0" y="365125"/>
            <a:ext cx="1162255" cy="327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DE5AF0-8A24-4092-AAA9-41E317CD0192}"/>
              </a:ext>
            </a:extLst>
          </p:cNvPr>
          <p:cNvSpPr txBox="1">
            <a:spLocks/>
          </p:cNvSpPr>
          <p:nvPr/>
        </p:nvSpPr>
        <p:spPr>
          <a:xfrm>
            <a:off x="364200" y="175054"/>
            <a:ext cx="114635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+mn-lt"/>
              </a:rPr>
              <a:t>English Literature Component 2</a:t>
            </a:r>
          </a:p>
        </p:txBody>
      </p:sp>
      <p:pic>
        <p:nvPicPr>
          <p:cNvPr id="6146" name="Picture 2" descr="An Inspector Calls and Other Plays x 30 - Scholastic Shop">
            <a:extLst>
              <a:ext uri="{FF2B5EF4-FFF2-40B4-BE49-F238E27FC236}">
                <a16:creationId xmlns:a16="http://schemas.microsoft.com/office/drawing/2014/main" id="{47F8A63E-C24E-4D64-A5D1-4FFEE5D5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7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Christmas Carol (with an introduction by Anthony Horowitz) by Charles  Dickens (9780141324524/Paperback) | LoveReading4Kids">
            <a:extLst>
              <a:ext uri="{FF2B5EF4-FFF2-40B4-BE49-F238E27FC236}">
                <a16:creationId xmlns:a16="http://schemas.microsoft.com/office/drawing/2014/main" id="{7A86A31E-87B8-4177-B3B7-DBD4F05B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71" y="2026248"/>
            <a:ext cx="2691955" cy="3810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GCSE English WJEC Eduqas Unseen Poetry Guide includes Online Edition |  Classic Books Company">
            <a:extLst>
              <a:ext uri="{FF2B5EF4-FFF2-40B4-BE49-F238E27FC236}">
                <a16:creationId xmlns:a16="http://schemas.microsoft.com/office/drawing/2014/main" id="{1877BE28-33DD-4D72-B2CC-6DFD1C6E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85" y="2024630"/>
            <a:ext cx="2691955" cy="38116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257C91-1011-48EC-A0FC-AB9F2C805CB5}"/>
              </a:ext>
            </a:extLst>
          </p:cNvPr>
          <p:cNvSpPr/>
          <p:nvPr/>
        </p:nvSpPr>
        <p:spPr>
          <a:xfrm>
            <a:off x="2090881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 Inspector Calls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50B6B-639A-495F-BF37-51AD3558F962}"/>
              </a:ext>
            </a:extLst>
          </p:cNvPr>
          <p:cNvSpPr/>
          <p:nvPr/>
        </p:nvSpPr>
        <p:spPr>
          <a:xfrm>
            <a:off x="5032496" y="1720492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 Christmas Carol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12ADE-3F4C-4ACA-9108-F523DACB8244}"/>
              </a:ext>
            </a:extLst>
          </p:cNvPr>
          <p:cNvSpPr/>
          <p:nvPr/>
        </p:nvSpPr>
        <p:spPr>
          <a:xfrm>
            <a:off x="7974109" y="1720491"/>
            <a:ext cx="2268706" cy="608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Unseen Poetry </a:t>
            </a:r>
          </a:p>
        </p:txBody>
      </p:sp>
    </p:spTree>
    <p:extLst>
      <p:ext uri="{BB962C8B-B14F-4D97-AF65-F5344CB8AC3E}">
        <p14:creationId xmlns:p14="http://schemas.microsoft.com/office/powerpoint/2010/main" val="355919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9596AD-A096-4CBF-8033-56CBA9CE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0959517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  <p:pic>
        <p:nvPicPr>
          <p:cNvPr id="2050" name="Picture 2" descr="Eduqas | Cardiff">
            <a:extLst>
              <a:ext uri="{FF2B5EF4-FFF2-40B4-BE49-F238E27FC236}">
                <a16:creationId xmlns:a16="http://schemas.microsoft.com/office/drawing/2014/main" id="{5D32E9FD-67AB-4EA0-8259-9D56C6340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b="21401"/>
          <a:stretch/>
        </p:blipFill>
        <p:spPr bwMode="auto">
          <a:xfrm>
            <a:off x="838200" y="1438941"/>
            <a:ext cx="287373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22135-FFA3-49FB-84B5-A1AC8487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 t="54282" r="35434" b="31470"/>
          <a:stretch/>
        </p:blipFill>
        <p:spPr>
          <a:xfrm>
            <a:off x="3711935" y="1645952"/>
            <a:ext cx="7460975" cy="976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CBF4D-95A0-48FF-9CF1-6F788D36E1E0}"/>
              </a:ext>
            </a:extLst>
          </p:cNvPr>
          <p:cNvSpPr txBox="1"/>
          <p:nvPr/>
        </p:nvSpPr>
        <p:spPr>
          <a:xfrm>
            <a:off x="3816626" y="2570922"/>
            <a:ext cx="722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 full range of past papers and mark schemes are readily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625AC-86A1-42EA-BAE7-9829F7F86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52" t="23988" r="3370" b="19956"/>
          <a:stretch/>
        </p:blipFill>
        <p:spPr>
          <a:xfrm>
            <a:off x="3816626" y="3073459"/>
            <a:ext cx="5685183" cy="2524337"/>
          </a:xfrm>
          <a:prstGeom prst="rect">
            <a:avLst/>
          </a:prstGeom>
        </p:spPr>
      </p:pic>
      <p:pic>
        <p:nvPicPr>
          <p:cNvPr id="2052" name="Picture 4" descr="Microsoft Teams – Apps on Google Play">
            <a:extLst>
              <a:ext uri="{FF2B5EF4-FFF2-40B4-BE49-F238E27FC236}">
                <a16:creationId xmlns:a16="http://schemas.microsoft.com/office/drawing/2014/main" id="{66BFC106-050B-4DCA-93FF-B222574EF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3438" r="12500" b="15421"/>
          <a:stretch/>
        </p:blipFill>
        <p:spPr bwMode="auto">
          <a:xfrm>
            <a:off x="9626663" y="3438439"/>
            <a:ext cx="2000478" cy="20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0ABF3-4598-4752-88B8-56842EAF0362}"/>
              </a:ext>
            </a:extLst>
          </p:cNvPr>
          <p:cNvSpPr txBox="1"/>
          <p:nvPr/>
        </p:nvSpPr>
        <p:spPr>
          <a:xfrm>
            <a:off x="142982" y="3102508"/>
            <a:ext cx="3548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There are a full range of blended learning revision materials available via the Eduqas website. The English team will provide full details and hyperlinks on Microsoft Teams.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7682A-3247-43BC-B954-9F3BE00F175B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2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1E81B6-3D95-42DC-B224-22AEED4C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5" r="1630" b="27332"/>
          <a:stretch/>
        </p:blipFill>
        <p:spPr>
          <a:xfrm>
            <a:off x="375651" y="1551916"/>
            <a:ext cx="11440695" cy="3404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E30E3-BF8B-44BB-A92F-B3111D417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3" t="30522" r="64022" b="60778"/>
          <a:stretch/>
        </p:blipFill>
        <p:spPr>
          <a:xfrm>
            <a:off x="547858" y="5058323"/>
            <a:ext cx="2690192" cy="69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A32DE-7F98-4600-B877-D2514B5C6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9" t="30909" r="65000" b="58888"/>
          <a:stretch/>
        </p:blipFill>
        <p:spPr>
          <a:xfrm>
            <a:off x="3388033" y="5058323"/>
            <a:ext cx="2531166" cy="699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61C2F-3417-4EAD-A308-96DE143B5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57" t="34775" r="63478" b="55022"/>
          <a:stretch/>
        </p:blipFill>
        <p:spPr>
          <a:xfrm>
            <a:off x="6095998" y="5058323"/>
            <a:ext cx="2690192" cy="699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F3804-70B7-4A4F-A89B-67676ADB06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13" t="34002" r="64022" b="55795"/>
          <a:stretch/>
        </p:blipFill>
        <p:spPr>
          <a:xfrm>
            <a:off x="8936173" y="5058322"/>
            <a:ext cx="2690192" cy="6993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01960A-105B-4FBE-97F5-F3B5A5C9BDD6}"/>
              </a:ext>
            </a:extLst>
          </p:cNvPr>
          <p:cNvSpPr/>
          <p:nvPr/>
        </p:nvSpPr>
        <p:spPr>
          <a:xfrm>
            <a:off x="177113" y="175054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8DF3FF-1EE7-4549-9028-4F0DDC30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5"/>
            <a:ext cx="11422063" cy="1325563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The most effective way to revise &amp; Prepare? </a:t>
            </a:r>
          </a:p>
        </p:txBody>
      </p:sp>
    </p:spTree>
    <p:extLst>
      <p:ext uri="{BB962C8B-B14F-4D97-AF65-F5344CB8AC3E}">
        <p14:creationId xmlns:p14="http://schemas.microsoft.com/office/powerpoint/2010/main" val="238720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224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English Language Component 1</vt:lpstr>
      <vt:lpstr>English Language Component 2</vt:lpstr>
      <vt:lpstr>PowerPoint Presentation</vt:lpstr>
      <vt:lpstr>PowerPoint Presentation</vt:lpstr>
      <vt:lpstr>The most effective way to revise &amp; Prepare? </vt:lpstr>
      <vt:lpstr>The most effective way to revise &amp; Prepare?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Edmondson</dc:creator>
  <cp:lastModifiedBy>Jo Biglands</cp:lastModifiedBy>
  <cp:revision>8</cp:revision>
  <dcterms:created xsi:type="dcterms:W3CDTF">2023-09-28T15:30:29Z</dcterms:created>
  <dcterms:modified xsi:type="dcterms:W3CDTF">2024-10-04T07:27:56Z</dcterms:modified>
</cp:coreProperties>
</file>