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63" r:id="rId3"/>
    <p:sldId id="257" r:id="rId4"/>
    <p:sldId id="259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4EC"/>
    <a:srgbClr val="7EB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3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682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610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764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1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90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441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274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3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46F9-B0F6-49F4-B492-0DF98C5A0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4128770"/>
            <a:ext cx="9966960" cy="30358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 w="22225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GCSE graphic communication (</a:t>
            </a:r>
            <a:r>
              <a:rPr lang="en-GB" b="1" dirty="0" err="1">
                <a:ln w="22225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ocr</a:t>
            </a:r>
            <a:r>
              <a:rPr lang="en-GB" b="1" dirty="0">
                <a:ln w="22225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8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ville Brody. Nationality: British Born: 1957 Famous… | by Inkbot Design |  Inkbot Design | Medium">
            <a:extLst>
              <a:ext uri="{FF2B5EF4-FFF2-40B4-BE49-F238E27FC236}">
                <a16:creationId xmlns:a16="http://schemas.microsoft.com/office/drawing/2014/main" id="{6F4B9904-A754-7C87-24B1-1A49E4F0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7" y="0"/>
            <a:ext cx="4856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93BB0-5E35-4E3C-8F4D-999AB94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828"/>
            <a:ext cx="10058400" cy="995284"/>
          </a:xfrm>
        </p:spPr>
        <p:txBody>
          <a:bodyPr/>
          <a:lstStyle/>
          <a:p>
            <a:r>
              <a:rPr lang="en-GB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Why would I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8414E-A38F-4471-8DB5-4C0D8443C5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99" y="1352939"/>
            <a:ext cx="7766241" cy="550506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GC develops a wide range of skills, which will be useful in university applications and future careers.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GC may offer a highly creative and hands-on alternative to other subjects you may be studying.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>
                <a:latin typeface="Century Gothic" panose="020B0502020202020204" pitchFamily="34" charset="0"/>
              </a:rPr>
              <a:t>D</a:t>
            </a:r>
            <a:r>
              <a:rPr lang="en-GB" sz="2400" b="1" dirty="0">
                <a:effectLst/>
                <a:latin typeface="Century Gothic" panose="020B0502020202020204" pitchFamily="34" charset="0"/>
              </a:rPr>
              <a:t>evelop an awareness of the different roles </a:t>
            </a:r>
            <a:r>
              <a:rPr lang="en-GB" sz="2400" b="1" dirty="0">
                <a:latin typeface="Century Gothic" panose="020B0502020202020204" pitchFamily="34" charset="0"/>
              </a:rPr>
              <a:t>available in </a:t>
            </a:r>
            <a:r>
              <a:rPr lang="en-GB" sz="2400" b="1" dirty="0">
                <a:effectLst/>
                <a:latin typeface="Century Gothic" panose="020B0502020202020204" pitchFamily="34" charset="0"/>
              </a:rPr>
              <a:t>the creative and industries.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This course will teach you to look at the world in a creative way.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Century Gothic" panose="020B0502020202020204" pitchFamily="34" charset="0"/>
              </a:rPr>
              <a:t>The creative potential stimulated in this course will enable you to apply creative, analytical, and critical thinking to any other course that you do. 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9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2EDA-5791-4658-B037-8D8182FA66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32640"/>
            <a:ext cx="7299711" cy="5725359"/>
          </a:xfrm>
          <a:solidFill>
            <a:srgbClr val="ACC4EC"/>
          </a:solidFill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US" sz="2400" b="1" i="1" u="sng" dirty="0">
                <a:latin typeface="Century Gothic" panose="020B0502020202020204" pitchFamily="34" charset="0"/>
              </a:rPr>
              <a:t>Year 10</a:t>
            </a:r>
          </a:p>
          <a:p>
            <a:pPr marL="379800" indent="-342900">
              <a:buFontTx/>
              <a:buChar char="-"/>
            </a:pPr>
            <a:r>
              <a:rPr lang="en-US" sz="2400" b="1" dirty="0">
                <a:latin typeface="Century Gothic" panose="020B0502020202020204" pitchFamily="34" charset="0"/>
              </a:rPr>
              <a:t>Mini packaging project </a:t>
            </a:r>
          </a:p>
          <a:p>
            <a:pPr marL="3690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Sustained design brief – Festival Rebrand</a:t>
            </a:r>
          </a:p>
          <a:p>
            <a:pPr marL="379800" indent="-342900">
              <a:buFontTx/>
              <a:buChar char="-"/>
            </a:pPr>
            <a:r>
              <a:rPr lang="en-US" sz="2400" b="1" dirty="0">
                <a:latin typeface="Century Gothic" panose="020B0502020202020204" pitchFamily="34" charset="0"/>
              </a:rPr>
              <a:t>Logos</a:t>
            </a:r>
          </a:p>
          <a:p>
            <a:pPr marL="379800" indent="-342900">
              <a:buFontTx/>
              <a:buChar char="-"/>
            </a:pPr>
            <a:r>
              <a:rPr lang="en-US" sz="2400" b="1" dirty="0">
                <a:latin typeface="Century Gothic" panose="020B0502020202020204" pitchFamily="34" charset="0"/>
              </a:rPr>
              <a:t>Advertising</a:t>
            </a:r>
          </a:p>
          <a:p>
            <a:pPr marL="36900" indent="0">
              <a:buNone/>
            </a:pPr>
            <a:endParaRPr lang="en-US" sz="2400" b="1" u="sng" dirty="0"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2400" b="1" i="1" u="sng" dirty="0">
                <a:latin typeface="Century Gothic" panose="020B0502020202020204" pitchFamily="34" charset="0"/>
              </a:rPr>
              <a:t>Year 11</a:t>
            </a:r>
          </a:p>
          <a:p>
            <a:pPr marL="3690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Sustained design brief – Festival Rebrand</a:t>
            </a:r>
          </a:p>
          <a:p>
            <a:pPr marL="379800" indent="-342900">
              <a:buFontTx/>
              <a:buChar char="-"/>
            </a:pPr>
            <a:r>
              <a:rPr lang="en-US" sz="2400" b="1" dirty="0">
                <a:latin typeface="Century Gothic" panose="020B0502020202020204" pitchFamily="34" charset="0"/>
              </a:rPr>
              <a:t>Print design</a:t>
            </a:r>
          </a:p>
          <a:p>
            <a:pPr marL="379800" indent="-342900">
              <a:buFontTx/>
              <a:buChar char="-"/>
            </a:pPr>
            <a:r>
              <a:rPr lang="en-US" sz="2400" b="1" dirty="0">
                <a:latin typeface="Century Gothic" panose="020B0502020202020204" pitchFamily="34" charset="0"/>
              </a:rPr>
              <a:t>Illustration</a:t>
            </a:r>
          </a:p>
          <a:p>
            <a:pPr marL="36900" indent="0">
              <a:buNone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marL="3690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January – March: Exam component</a:t>
            </a:r>
          </a:p>
          <a:p>
            <a:pPr marL="36900" indent="0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April – 10 hour </a:t>
            </a:r>
            <a:r>
              <a:rPr lang="en-US" sz="2400" b="1">
                <a:latin typeface="Century Gothic" panose="020B0502020202020204" pitchFamily="34" charset="0"/>
              </a:rPr>
              <a:t>final response to NEA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F94982-5D9A-41F2-A463-61D1109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8352"/>
            <a:ext cx="10058400" cy="1609344"/>
          </a:xfrm>
        </p:spPr>
        <p:txBody>
          <a:bodyPr/>
          <a:lstStyle/>
          <a:p>
            <a:r>
              <a:rPr lang="en-GB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Course structure</a:t>
            </a:r>
          </a:p>
        </p:txBody>
      </p:sp>
      <p:pic>
        <p:nvPicPr>
          <p:cNvPr id="3074" name="Picture 2" descr="Commissions completed projects from 2012 onwards - Morag Myerscough">
            <a:extLst>
              <a:ext uri="{FF2B5EF4-FFF2-40B4-BE49-F238E27FC236}">
                <a16:creationId xmlns:a16="http://schemas.microsoft.com/office/drawing/2014/main" id="{85BD21DD-8C6B-EE2E-7F2E-AEA50DBC8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6196"/>
          <a:stretch/>
        </p:blipFill>
        <p:spPr bwMode="auto">
          <a:xfrm>
            <a:off x="7206712" y="0"/>
            <a:ext cx="4985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577EEC-FF14-4627-A8EA-51EE568CBD67}"/>
              </a:ext>
            </a:extLst>
          </p:cNvPr>
          <p:cNvSpPr txBox="1">
            <a:spLocks/>
          </p:cNvSpPr>
          <p:nvPr/>
        </p:nvSpPr>
        <p:spPr>
          <a:xfrm>
            <a:off x="286077" y="-17593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How are you assessed?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0283E87-9443-4049-84A2-15BB0B4F8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33504"/>
              </p:ext>
            </p:extLst>
          </p:nvPr>
        </p:nvGraphicFramePr>
        <p:xfrm>
          <a:off x="286077" y="1062430"/>
          <a:ext cx="11619846" cy="5648335"/>
        </p:xfrm>
        <a:graphic>
          <a:graphicData uri="http://schemas.openxmlformats.org/drawingml/2006/table">
            <a:tbl>
              <a:tblPr/>
              <a:tblGrid>
                <a:gridCol w="11619846">
                  <a:extLst>
                    <a:ext uri="{9D8B030D-6E8A-4147-A177-3AD203B41FA5}">
                      <a16:colId xmlns:a16="http://schemas.microsoft.com/office/drawing/2014/main" val="3715495555"/>
                    </a:ext>
                  </a:extLst>
                </a:gridCol>
              </a:tblGrid>
              <a:tr h="516253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Component 1: Portfolio</a:t>
                      </a:r>
                    </a:p>
                  </a:txBody>
                  <a:tcPr marL="77012" marR="77012" marT="38506" marB="38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44248"/>
                  </a:ext>
                </a:extLst>
              </a:tr>
              <a:tr h="2137317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What's assessed</a:t>
                      </a:r>
                    </a:p>
                    <a:p>
                      <a:pPr algn="l" fontAlgn="t"/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A portfolio that in total shows explicit coverage of the four assessment objectives. It must include a sustained project evidencing the journey from initial engagement to the realisation of intentions and a selection of further work undertaken during the student’s course of study.</a:t>
                      </a:r>
                    </a:p>
                  </a:txBody>
                  <a:tcPr marL="77012" marR="77012" marT="38506" marB="38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84086"/>
                  </a:ext>
                </a:extLst>
              </a:tr>
              <a:tr h="1677828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 it's assessed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No time limit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60% of GCSE</a:t>
                      </a:r>
                    </a:p>
                  </a:txBody>
                  <a:tcPr marL="77012" marR="77012" marT="38506" marB="38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2395"/>
                  </a:ext>
                </a:extLst>
              </a:tr>
              <a:tr h="1316937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Non-exam assessment (NEA) set and marked by the school/college and moderated by OCR during a visit. Moderation will normally take place in June.</a:t>
                      </a:r>
                    </a:p>
                  </a:txBody>
                  <a:tcPr marL="77012" marR="77012" marT="38506" marB="38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8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683BFC-9958-4EE1-B65E-F48C1233A7B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5289103"/>
              </p:ext>
            </p:extLst>
          </p:nvPr>
        </p:nvGraphicFramePr>
        <p:xfrm>
          <a:off x="236351" y="302693"/>
          <a:ext cx="11650849" cy="6144601"/>
        </p:xfrm>
        <a:graphic>
          <a:graphicData uri="http://schemas.openxmlformats.org/drawingml/2006/table">
            <a:tbl>
              <a:tblPr/>
              <a:tblGrid>
                <a:gridCol w="11650849">
                  <a:extLst>
                    <a:ext uri="{9D8B030D-6E8A-4147-A177-3AD203B41FA5}">
                      <a16:colId xmlns:a16="http://schemas.microsoft.com/office/drawing/2014/main" val="2728131614"/>
                    </a:ext>
                  </a:extLst>
                </a:gridCol>
              </a:tblGrid>
              <a:tr h="614459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Component 2: Externally set assignment</a:t>
                      </a:r>
                    </a:p>
                  </a:txBody>
                  <a:tcPr marL="82788" marR="82788" marT="41394" marB="413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41612"/>
                  </a:ext>
                </a:extLst>
              </a:tr>
              <a:tr h="1996996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What's assessed</a:t>
                      </a:r>
                    </a:p>
                    <a:p>
                      <a:pPr algn="l" fontAlgn="t"/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Students respond to their chosen starting point from an externally set assignment paper relating to their subject title, evidencing coverage of all four assessment objectives.</a:t>
                      </a:r>
                    </a:p>
                  </a:txBody>
                  <a:tcPr marL="82788" marR="82788" marT="41394" marB="413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48660"/>
                  </a:ext>
                </a:extLst>
              </a:tr>
              <a:tr h="1996996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How it's assessed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Preparatory period followed by 10 hours of supervised time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40% of GCSE</a:t>
                      </a:r>
                    </a:p>
                  </a:txBody>
                  <a:tcPr marL="82788" marR="82788" marT="41394" marB="413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3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20066"/>
                  </a:ext>
                </a:extLst>
              </a:tr>
              <a:tr h="1536150">
                <a:tc>
                  <a:txBody>
                    <a:bodyPr/>
                    <a:lstStyle/>
                    <a:p>
                      <a:pPr algn="l" fontAlgn="t"/>
                      <a:r>
                        <a:rPr lang="en-GB" sz="2800" b="1" dirty="0">
                          <a:solidFill>
                            <a:srgbClr val="333333"/>
                          </a:solidFill>
                          <a:effectLst/>
                          <a:latin typeface="Century Gothic" panose="020B0502020202020204" pitchFamily="34" charset="0"/>
                        </a:rPr>
                        <a:t>Non-exam assessment (NEA) set by OCR; marked by the school/college and moderated by OCR during a visit. Moderation will normally take place in June.</a:t>
                      </a:r>
                    </a:p>
                  </a:txBody>
                  <a:tcPr marL="82788" marR="82788" marT="41394" marB="413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6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93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751C-4E4A-4BDA-96EE-3EBB06923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053885"/>
            <a:ext cx="7315200" cy="58041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Graphic Communication coursework can be demanding – presentation is everything and you will need to be able to dedicate time to your portfolio outside of school time.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As soon as you step foot in the classroom in September in Y10 your work is marked for your GCSE – you will need to have great attendance in order to keep up with the content. If you are off, you will be expected to catch up in your own time.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Whilst this is a creative subject, you will still need to produce written work to communicate your ideas and intentions!</a:t>
            </a:r>
          </a:p>
          <a:p>
            <a:pPr marL="0" indent="0">
              <a:buNone/>
            </a:pPr>
            <a:endParaRPr lang="en-US" sz="24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If you are a keen, creative student – none of the above will seem like hard work!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CA773B-671B-499C-9FD8-303AEFF86DAF}"/>
              </a:ext>
            </a:extLst>
          </p:cNvPr>
          <p:cNvSpPr txBox="1">
            <a:spLocks/>
          </p:cNvSpPr>
          <p:nvPr/>
        </p:nvSpPr>
        <p:spPr>
          <a:xfrm>
            <a:off x="183439" y="-32348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Points to consider</a:t>
            </a:r>
          </a:p>
        </p:txBody>
      </p:sp>
      <p:pic>
        <p:nvPicPr>
          <p:cNvPr id="4098" name="Picture 2" descr="Juxtapoz Magazine - Kate Moross Typography">
            <a:extLst>
              <a:ext uri="{FF2B5EF4-FFF2-40B4-BE49-F238E27FC236}">
                <a16:creationId xmlns:a16="http://schemas.microsoft.com/office/drawing/2014/main" id="{76713A84-D18A-D9D9-517B-F33C266F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732295"/>
            <a:ext cx="4875220" cy="53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7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751C-4E4A-4BDA-96EE-3EBB06923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625" y="1070420"/>
            <a:ext cx="4817768" cy="573832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Photo Editor 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Illustrator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Graphic Design 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Publishing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Games Designer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Marketing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Web designer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UX designer</a:t>
            </a:r>
          </a:p>
          <a:p>
            <a:r>
              <a:rPr lang="en-GB" sz="3200" b="1" dirty="0">
                <a:latin typeface="Century Gothic" panose="020B0502020202020204" pitchFamily="34" charset="0"/>
              </a:rPr>
              <a:t>Product designer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CA773B-671B-499C-9FD8-303AEFF86DAF}"/>
              </a:ext>
            </a:extLst>
          </p:cNvPr>
          <p:cNvSpPr txBox="1">
            <a:spLocks/>
          </p:cNvSpPr>
          <p:nvPr/>
        </p:nvSpPr>
        <p:spPr>
          <a:xfrm>
            <a:off x="183439" y="-242906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err="1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areers</a:t>
            </a:r>
            <a:r>
              <a:rPr lang="en-GB" b="1" dirty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FAECA-6E0D-42B2-9CA5-14F97AA7BA99}"/>
              </a:ext>
            </a:extLst>
          </p:cNvPr>
          <p:cNvSpPr txBox="1"/>
          <p:nvPr/>
        </p:nvSpPr>
        <p:spPr>
          <a:xfrm>
            <a:off x="3629608" y="162479"/>
            <a:ext cx="837895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entury Gothic" panose="020B0502020202020204" pitchFamily="34" charset="0"/>
              </a:rPr>
              <a:t>The UK’s creative industry is worth £115.9 billion, is worth 6% of the entire UK economy and employs 2.3 million people. YOU COULD BE PART OF IT!</a:t>
            </a:r>
            <a:endParaRPr lang="en-GB" sz="2800" b="1" i="1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ALTR">
            <a:extLst>
              <a:ext uri="{FF2B5EF4-FFF2-40B4-BE49-F238E27FC236}">
                <a16:creationId xmlns:a16="http://schemas.microsoft.com/office/drawing/2014/main" id="{B54D8892-4E3D-5268-37C4-B36D28C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93" y="2262220"/>
            <a:ext cx="7164607" cy="40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45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278</TotalTime>
  <Words>497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Rockwell</vt:lpstr>
      <vt:lpstr>Rockwell Condensed</vt:lpstr>
      <vt:lpstr>Wingdings</vt:lpstr>
      <vt:lpstr>Wood Type</vt:lpstr>
      <vt:lpstr>GCSE graphic communication (ocr) </vt:lpstr>
      <vt:lpstr>Why would I choose it?</vt:lpstr>
      <vt:lpstr>Course structure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Photography (AQA)</dc:title>
  <dc:creator>Simon Chadwick</dc:creator>
  <cp:lastModifiedBy>Danielle Chester</cp:lastModifiedBy>
  <cp:revision>17</cp:revision>
  <dcterms:created xsi:type="dcterms:W3CDTF">2023-02-06T13:17:10Z</dcterms:created>
  <dcterms:modified xsi:type="dcterms:W3CDTF">2025-02-05T08:53:55Z</dcterms:modified>
</cp:coreProperties>
</file>