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56" r:id="rId5"/>
    <p:sldId id="292" r:id="rId6"/>
    <p:sldId id="293" r:id="rId7"/>
    <p:sldId id="294" r:id="rId8"/>
    <p:sldId id="283" r:id="rId9"/>
    <p:sldId id="284" r:id="rId10"/>
    <p:sldId id="285" r:id="rId11"/>
    <p:sldId id="289" r:id="rId12"/>
    <p:sldId id="290" r:id="rId13"/>
  </p:sldIdLst>
  <p:sldSz cx="12192000"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cky Edlin" initials="BE" lastIdx="0" clrIdx="0">
    <p:extLst>
      <p:ext uri="{19B8F6BF-5375-455C-9EA6-DF929625EA0E}">
        <p15:presenceInfo xmlns:p15="http://schemas.microsoft.com/office/powerpoint/2012/main" userId="S-1-5-21-3650419851-2908292318-3128554887-50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4F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7" autoAdjust="0"/>
    <p:restoredTop sz="94660"/>
  </p:normalViewPr>
  <p:slideViewPr>
    <p:cSldViewPr snapToGrid="0">
      <p:cViewPr varScale="1">
        <p:scale>
          <a:sx n="111" d="100"/>
          <a:sy n="111" d="100"/>
        </p:scale>
        <p:origin x="5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fld id="{17463DC9-59B7-4E68-9D00-CAD2DD7E5E2C}" type="datetimeFigureOut">
              <a:rPr lang="en-GB" smtClean="0"/>
              <a:t>10/02/2025</a:t>
            </a:fld>
            <a:endParaRPr lang="en-GB"/>
          </a:p>
        </p:txBody>
      </p:sp>
      <p:sp>
        <p:nvSpPr>
          <p:cNvPr id="4" name="Footer Placeholder 3"/>
          <p:cNvSpPr>
            <a:spLocks noGrp="1"/>
          </p:cNvSpPr>
          <p:nvPr>
            <p:ph type="ftr" sz="quarter" idx="2"/>
          </p:nvPr>
        </p:nvSpPr>
        <p:spPr>
          <a:xfrm>
            <a:off x="0" y="6457410"/>
            <a:ext cx="4302625" cy="34026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1696" y="6457410"/>
            <a:ext cx="4302625" cy="340265"/>
          </a:xfrm>
          <a:prstGeom prst="rect">
            <a:avLst/>
          </a:prstGeom>
        </p:spPr>
        <p:txBody>
          <a:bodyPr vert="horz" lIns="91440" tIns="45720" rIns="91440" bIns="45720" rtlCol="0" anchor="b"/>
          <a:lstStyle>
            <a:lvl1pPr algn="r">
              <a:defRPr sz="1200"/>
            </a:lvl1pPr>
          </a:lstStyle>
          <a:p>
            <a:fld id="{D134D558-DB23-4BD0-AD64-BF396DF7A1B1}" type="slidenum">
              <a:rPr lang="en-GB" smtClean="0"/>
              <a:t>‹#›</a:t>
            </a:fld>
            <a:endParaRPr lang="en-GB"/>
          </a:p>
        </p:txBody>
      </p:sp>
    </p:spTree>
    <p:extLst>
      <p:ext uri="{BB962C8B-B14F-4D97-AF65-F5344CB8AC3E}">
        <p14:creationId xmlns:p14="http://schemas.microsoft.com/office/powerpoint/2010/main" val="895247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799" y="0"/>
            <a:ext cx="4301543" cy="341064"/>
          </a:xfrm>
          <a:prstGeom prst="rect">
            <a:avLst/>
          </a:prstGeom>
        </p:spPr>
        <p:txBody>
          <a:bodyPr vert="horz" lIns="91440" tIns="45720" rIns="91440" bIns="45720" rtlCol="0"/>
          <a:lstStyle>
            <a:lvl1pPr algn="r">
              <a:defRPr sz="1200"/>
            </a:lvl1pPr>
          </a:lstStyle>
          <a:p>
            <a:fld id="{927E936D-79BB-40DA-A38E-9386F1689C0D}" type="datetimeFigureOut">
              <a:rPr lang="en-GB" smtClean="0"/>
              <a:t>10/02/2025</a:t>
            </a:fld>
            <a:endParaRPr lang="en-GB"/>
          </a:p>
        </p:txBody>
      </p:sp>
      <p:sp>
        <p:nvSpPr>
          <p:cNvPr id="4" name="Slide Image Placeholder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6456612"/>
            <a:ext cx="4301543" cy="34106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799" y="6456612"/>
            <a:ext cx="4301543" cy="341064"/>
          </a:xfrm>
          <a:prstGeom prst="rect">
            <a:avLst/>
          </a:prstGeom>
        </p:spPr>
        <p:txBody>
          <a:bodyPr vert="horz" lIns="91440" tIns="45720" rIns="91440" bIns="45720" rtlCol="0" anchor="b"/>
          <a:lstStyle>
            <a:lvl1pPr algn="r">
              <a:defRPr sz="1200"/>
            </a:lvl1pPr>
          </a:lstStyle>
          <a:p>
            <a:fld id="{B0514663-91B1-49DE-8B9B-E256DB7A5519}" type="slidenum">
              <a:rPr lang="en-GB" smtClean="0"/>
              <a:t>‹#›</a:t>
            </a:fld>
            <a:endParaRPr lang="en-GB"/>
          </a:p>
        </p:txBody>
      </p:sp>
    </p:spTree>
    <p:extLst>
      <p:ext uri="{BB962C8B-B14F-4D97-AF65-F5344CB8AC3E}">
        <p14:creationId xmlns:p14="http://schemas.microsoft.com/office/powerpoint/2010/main" val="2753007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79265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ond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5C65233-844C-4DBB-933F-A71DFF14A237}" type="datetimeFigureOut">
              <a:rPr lang="en-GB" smtClean="0"/>
              <a:t>10/02/2025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FAE520-8976-4C99-9AE6-58B8504D7290}" type="slidenum">
              <a:rPr lang="en-GB" smtClean="0"/>
              <a:t>‹#›</a:t>
            </a:fld>
            <a:endParaRPr lang="en-GB"/>
          </a:p>
        </p:txBody>
      </p:sp>
      <p:grpSp>
        <p:nvGrpSpPr>
          <p:cNvPr id="7" name="Group 6"/>
          <p:cNvGrpSpPr/>
          <p:nvPr userDrawn="1"/>
        </p:nvGrpSpPr>
        <p:grpSpPr>
          <a:xfrm>
            <a:off x="13402" y="20708"/>
            <a:ext cx="11997365" cy="6668416"/>
            <a:chOff x="13402" y="20708"/>
            <a:chExt cx="11997365" cy="6668416"/>
          </a:xfrm>
        </p:grpSpPr>
        <p:sp>
          <p:nvSpPr>
            <p:cNvPr id="8" name="Rectangle 7"/>
            <p:cNvSpPr/>
            <p:nvPr/>
          </p:nvSpPr>
          <p:spPr>
            <a:xfrm>
              <a:off x="172994" y="181232"/>
              <a:ext cx="11837773" cy="6507892"/>
            </a:xfrm>
            <a:prstGeom prst="rect">
              <a:avLst/>
            </a:prstGeom>
            <a:noFill/>
            <a:ln w="355600">
              <a:solidFill>
                <a:srgbClr val="EFC34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02" y="20708"/>
              <a:ext cx="1162255" cy="327816"/>
            </a:xfrm>
            <a:prstGeom prst="rect">
              <a:avLst/>
            </a:prstGeom>
          </p:spPr>
        </p:pic>
      </p:grpSp>
      <p:sp>
        <p:nvSpPr>
          <p:cNvPr id="11" name="Subtitle 1"/>
          <p:cNvSpPr txBox="1">
            <a:spLocks/>
          </p:cNvSpPr>
          <p:nvPr userDrawn="1"/>
        </p:nvSpPr>
        <p:spPr>
          <a:xfrm>
            <a:off x="2043794" y="6460188"/>
            <a:ext cx="9144000" cy="4578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i="1" dirty="0"/>
              <a:t>RESPECTFUL </a:t>
            </a:r>
            <a:r>
              <a:rPr lang="en-GB" sz="2000" i="1" dirty="0"/>
              <a:t>^</a:t>
            </a:r>
            <a:r>
              <a:rPr lang="en-GB" i="1" dirty="0"/>
              <a:t> RESILIENT </a:t>
            </a:r>
            <a:r>
              <a:rPr lang="en-GB" sz="2000" i="1" dirty="0"/>
              <a:t>^</a:t>
            </a:r>
            <a:r>
              <a:rPr lang="en-GB" i="1" dirty="0"/>
              <a:t> RESOURCEFUL </a:t>
            </a:r>
            <a:r>
              <a:rPr lang="en-GB" sz="2000" i="1" dirty="0"/>
              <a:t>^ </a:t>
            </a:r>
            <a:r>
              <a:rPr lang="en-GB" i="1" dirty="0"/>
              <a:t>RESPONSIBLE</a:t>
            </a:r>
          </a:p>
        </p:txBody>
      </p:sp>
    </p:spTree>
    <p:extLst>
      <p:ext uri="{BB962C8B-B14F-4D97-AF65-F5344CB8AC3E}">
        <p14:creationId xmlns:p14="http://schemas.microsoft.com/office/powerpoint/2010/main" val="9139594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65233-844C-4DBB-933F-A71DFF14A237}" type="datetimeFigureOut">
              <a:rPr lang="en-GB" smtClean="0"/>
              <a:t>10/02/2025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FAE520-8976-4C99-9AE6-58B8504D7290}" type="slidenum">
              <a:rPr lang="en-GB" smtClean="0"/>
              <a:t>‹#›</a:t>
            </a:fld>
            <a:endParaRPr lang="en-GB"/>
          </a:p>
        </p:txBody>
      </p:sp>
      <p:sp>
        <p:nvSpPr>
          <p:cNvPr id="8" name="Rectangle 7"/>
          <p:cNvSpPr/>
          <p:nvPr userDrawn="1"/>
        </p:nvSpPr>
        <p:spPr>
          <a:xfrm>
            <a:off x="177113" y="199072"/>
            <a:ext cx="11837773" cy="6507892"/>
          </a:xfrm>
          <a:prstGeom prst="rect">
            <a:avLst/>
          </a:prstGeom>
          <a:noFill/>
          <a:ln w="355600">
            <a:solidFill>
              <a:srgbClr val="EFC34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7" name="Picture 6"/>
          <p:cNvPicPr/>
          <p:nvPr userDrawn="1"/>
        </p:nvPicPr>
        <p:blipFill>
          <a:blip r:embed="rId4" cstate="print">
            <a:extLst>
              <a:ext uri="{28A0092B-C50C-407E-A947-70E740481C1C}">
                <a14:useLocalDpi xmlns:a14="http://schemas.microsoft.com/office/drawing/2010/main" val="0"/>
              </a:ext>
            </a:extLst>
          </a:blip>
          <a:stretch>
            <a:fillRect/>
          </a:stretch>
        </p:blipFill>
        <p:spPr>
          <a:xfrm>
            <a:off x="0" y="-78045"/>
            <a:ext cx="12192000" cy="3410465"/>
          </a:xfrm>
          <a:prstGeom prst="rect">
            <a:avLst/>
          </a:prstGeom>
        </p:spPr>
      </p:pic>
      <p:sp>
        <p:nvSpPr>
          <p:cNvPr id="9" name="Subtitle 1"/>
          <p:cNvSpPr txBox="1">
            <a:spLocks/>
          </p:cNvSpPr>
          <p:nvPr userDrawn="1"/>
        </p:nvSpPr>
        <p:spPr>
          <a:xfrm>
            <a:off x="1863490" y="6509599"/>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i="1" dirty="0"/>
              <a:t>RESPECTFUL </a:t>
            </a:r>
            <a:r>
              <a:rPr lang="en-GB" sz="2000" i="1" dirty="0"/>
              <a:t>^</a:t>
            </a:r>
            <a:r>
              <a:rPr lang="en-GB" i="1" dirty="0"/>
              <a:t> RESILIENT </a:t>
            </a:r>
            <a:r>
              <a:rPr lang="en-GB" sz="2000" i="1" dirty="0"/>
              <a:t>^</a:t>
            </a:r>
            <a:r>
              <a:rPr lang="en-GB" i="1" dirty="0"/>
              <a:t> RESOURCEFUL </a:t>
            </a:r>
            <a:r>
              <a:rPr lang="en-GB" sz="2000" i="1" dirty="0"/>
              <a:t>^ </a:t>
            </a:r>
            <a:r>
              <a:rPr lang="en-GB" i="1" dirty="0"/>
              <a:t>RESPONSIBLE</a:t>
            </a:r>
          </a:p>
        </p:txBody>
      </p:sp>
    </p:spTree>
    <p:extLst>
      <p:ext uri="{BB962C8B-B14F-4D97-AF65-F5344CB8AC3E}">
        <p14:creationId xmlns:p14="http://schemas.microsoft.com/office/powerpoint/2010/main" val="1407821322"/>
      </p:ext>
    </p:extLst>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hyperlink" Target="mailto:Ben.Curtis@cyac.org.uk" TargetMode="Externa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5989" y="3527508"/>
            <a:ext cx="11483545" cy="2554545"/>
          </a:xfrm>
          <a:prstGeom prst="rect">
            <a:avLst/>
          </a:prstGeom>
        </p:spPr>
        <p:txBody>
          <a:bodyPr wrap="square">
            <a:spAutoFit/>
          </a:bodyPr>
          <a:lstStyle/>
          <a:p>
            <a:pPr algn="ctr"/>
            <a:endParaRPr lang="en-GB" sz="8000" dirty="0">
              <a:solidFill>
                <a:srgbClr val="1B4F20"/>
              </a:solidFill>
              <a:latin typeface="Candara" panose="020E0502030303020204" pitchFamily="34" charset="0"/>
            </a:endParaRPr>
          </a:p>
          <a:p>
            <a:pPr algn="ctr"/>
            <a:endParaRPr lang="en-GB" sz="8000" dirty="0">
              <a:solidFill>
                <a:srgbClr val="1B4F20"/>
              </a:solidFill>
              <a:latin typeface="Candara" panose="020E0502030303020204" pitchFamily="34" charset="0"/>
            </a:endParaRPr>
          </a:p>
        </p:txBody>
      </p:sp>
      <p:sp>
        <p:nvSpPr>
          <p:cNvPr id="4" name="Title 6"/>
          <p:cNvSpPr txBox="1">
            <a:spLocks/>
          </p:cNvSpPr>
          <p:nvPr/>
        </p:nvSpPr>
        <p:spPr>
          <a:xfrm>
            <a:off x="649941" y="347921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accent6">
                    <a:lumMod val="50000"/>
                  </a:schemeClr>
                </a:solidFill>
                <a:latin typeface="Berlin Sans FB" panose="020E0602020502020306" pitchFamily="34" charset="0"/>
              </a:rPr>
              <a:t>GCSE History</a:t>
            </a:r>
          </a:p>
        </p:txBody>
      </p:sp>
      <p:sp>
        <p:nvSpPr>
          <p:cNvPr id="5" name="Rectangle 4"/>
          <p:cNvSpPr/>
          <p:nvPr/>
        </p:nvSpPr>
        <p:spPr>
          <a:xfrm>
            <a:off x="649941" y="4679140"/>
            <a:ext cx="10819552" cy="584775"/>
          </a:xfrm>
          <a:prstGeom prst="rect">
            <a:avLst/>
          </a:prstGeom>
        </p:spPr>
        <p:txBody>
          <a:bodyPr wrap="square">
            <a:spAutoFit/>
          </a:bodyPr>
          <a:lstStyle/>
          <a:p>
            <a:pPr algn="ctr"/>
            <a:r>
              <a:rPr lang="en-GB" sz="3200" dirty="0">
                <a:solidFill>
                  <a:schemeClr val="accent6">
                    <a:lumMod val="50000"/>
                  </a:schemeClr>
                </a:solidFill>
                <a:latin typeface="Berlin Sans FB" panose="020E0602020502020306" pitchFamily="34" charset="0"/>
              </a:rPr>
              <a:t>Why choose GCSE History?</a:t>
            </a:r>
          </a:p>
        </p:txBody>
      </p:sp>
    </p:spTree>
    <p:extLst>
      <p:ext uri="{BB962C8B-B14F-4D97-AF65-F5344CB8AC3E}">
        <p14:creationId xmlns:p14="http://schemas.microsoft.com/office/powerpoint/2010/main" val="1490185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65761" y="2160589"/>
            <a:ext cx="11477896" cy="433600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lvl="0" indent="0">
              <a:buClr>
                <a:srgbClr val="90C226"/>
              </a:buClr>
              <a:buNone/>
            </a:pPr>
            <a:endParaRPr lang="en-GB" sz="4000" dirty="0">
              <a:solidFill>
                <a:srgbClr val="1B4F20"/>
              </a:solidFill>
              <a:latin typeface="Candara" panose="020E0502030303020204" pitchFamily="34" charset="0"/>
            </a:endParaRPr>
          </a:p>
        </p:txBody>
      </p:sp>
      <p:sp>
        <p:nvSpPr>
          <p:cNvPr id="5" name="Control 1"/>
          <p:cNvSpPr>
            <a:spLocks noChangeArrowheads="1" noChangeShapeType="1"/>
          </p:cNvSpPr>
          <p:nvPr/>
        </p:nvSpPr>
        <p:spPr bwMode="auto">
          <a:xfrm>
            <a:off x="649288" y="5726113"/>
            <a:ext cx="4329112" cy="210661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6" name="Subtitle 1"/>
          <p:cNvSpPr>
            <a:spLocks noGrp="1"/>
          </p:cNvSpPr>
          <p:nvPr>
            <p:ph type="subTitle" idx="1"/>
          </p:nvPr>
        </p:nvSpPr>
        <p:spPr>
          <a:xfrm>
            <a:off x="649288" y="516499"/>
            <a:ext cx="10794159" cy="5440547"/>
          </a:xfrm>
        </p:spPr>
        <p:txBody>
          <a:bodyPr>
            <a:normAutofit/>
          </a:bodyPr>
          <a:lstStyle/>
          <a:p>
            <a:pPr algn="l"/>
            <a:r>
              <a:rPr lang="en-GB" sz="3200" u="sng" dirty="0">
                <a:solidFill>
                  <a:srgbClr val="1B4F20"/>
                </a:solidFill>
                <a:latin typeface="Berlin Sans FB" panose="020E0602020502020306" pitchFamily="34" charset="0"/>
              </a:rPr>
              <a:t>If you are someone who …</a:t>
            </a:r>
          </a:p>
          <a:p>
            <a:pPr algn="l"/>
            <a:r>
              <a:rPr lang="en-GB" dirty="0">
                <a:latin typeface="Berlin Sans FB" panose="020E0602020502020306" pitchFamily="34" charset="0"/>
              </a:rPr>
              <a:t>Can analyse information and weigh up the importance of evidence… </a:t>
            </a:r>
          </a:p>
          <a:p>
            <a:pPr algn="l"/>
            <a:r>
              <a:rPr lang="en-GB" dirty="0">
                <a:latin typeface="Berlin Sans FB" panose="020E0602020502020306" pitchFamily="34" charset="0"/>
              </a:rPr>
              <a:t>Enjoys independent and guided research… </a:t>
            </a:r>
          </a:p>
          <a:p>
            <a:pPr algn="l"/>
            <a:r>
              <a:rPr lang="en-GB" dirty="0">
                <a:latin typeface="Berlin Sans FB" panose="020E0602020502020306" pitchFamily="34" charset="0"/>
              </a:rPr>
              <a:t>Can write extended answers to a question … </a:t>
            </a:r>
          </a:p>
          <a:p>
            <a:pPr algn="l"/>
            <a:r>
              <a:rPr lang="en-GB" dirty="0">
                <a:latin typeface="Berlin Sans FB" panose="020E0602020502020306" pitchFamily="34" charset="0"/>
              </a:rPr>
              <a:t>Can communicate in both written and verbally to form a convincing argument … </a:t>
            </a:r>
          </a:p>
          <a:p>
            <a:pPr algn="l"/>
            <a:r>
              <a:rPr lang="en-GB" dirty="0">
                <a:latin typeface="Berlin Sans FB" panose="020E0602020502020306" pitchFamily="34" charset="0"/>
              </a:rPr>
              <a:t>Enjoys problem-solving … </a:t>
            </a:r>
          </a:p>
          <a:p>
            <a:pPr algn="l"/>
            <a:r>
              <a:rPr lang="en-GB" dirty="0">
                <a:latin typeface="Berlin Sans FB" panose="020E0602020502020306" pitchFamily="34" charset="0"/>
              </a:rPr>
              <a:t>Arguing with evidence and proving a point … </a:t>
            </a:r>
          </a:p>
          <a:p>
            <a:pPr algn="l"/>
            <a:r>
              <a:rPr lang="en-GB" dirty="0">
                <a:latin typeface="Berlin Sans FB" panose="020E0602020502020306" pitchFamily="34" charset="0"/>
              </a:rPr>
              <a:t>Is interested in society, politics or culture … </a:t>
            </a:r>
          </a:p>
          <a:p>
            <a:pPr algn="l"/>
            <a:r>
              <a:rPr lang="en-GB" dirty="0">
                <a:latin typeface="Berlin Sans FB" panose="020E0602020502020306" pitchFamily="34" charset="0"/>
              </a:rPr>
              <a:t>Is interested in how the past has shaped the present … </a:t>
            </a:r>
          </a:p>
          <a:p>
            <a:pPr algn="l"/>
            <a:r>
              <a:rPr lang="en-GB" dirty="0">
                <a:latin typeface="Berlin Sans FB" panose="020E0602020502020306" pitchFamily="34" charset="0"/>
              </a:rPr>
              <a:t>You might be someone who also enjoys English literature, law, politics, philosophy, sociology … </a:t>
            </a:r>
          </a:p>
          <a:p>
            <a:pPr algn="l"/>
            <a:r>
              <a:rPr lang="en-GB" dirty="0">
                <a:latin typeface="Berlin Sans FB" panose="020E0602020502020306" pitchFamily="34" charset="0"/>
              </a:rPr>
              <a:t>Finds interest in the unknown and seeking answers to a question …</a:t>
            </a:r>
          </a:p>
          <a:p>
            <a:pPr algn="l"/>
            <a:endParaRPr lang="en-GB" dirty="0">
              <a:latin typeface="Berlin Sans FB" panose="020E0602020502020306" pitchFamily="34" charset="0"/>
            </a:endParaRPr>
          </a:p>
          <a:p>
            <a:pPr algn="l"/>
            <a:endParaRPr lang="en-GB" dirty="0">
              <a:latin typeface="Berlin Sans FB" panose="020E0602020502020306" pitchFamily="34" charset="0"/>
            </a:endParaRPr>
          </a:p>
          <a:p>
            <a:pPr algn="l"/>
            <a:endParaRPr lang="en-GB" sz="3200" dirty="0">
              <a:solidFill>
                <a:srgbClr val="1B4F20"/>
              </a:solidFill>
              <a:latin typeface="Berlin Sans FB" panose="020E0602020502020306" pitchFamily="34" charset="0"/>
            </a:endParaRPr>
          </a:p>
        </p:txBody>
      </p:sp>
    </p:spTree>
    <p:extLst>
      <p:ext uri="{BB962C8B-B14F-4D97-AF65-F5344CB8AC3E}">
        <p14:creationId xmlns:p14="http://schemas.microsoft.com/office/powerpoint/2010/main" val="15517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fade">
                                      <p:cBhvr>
                                        <p:cTn id="57"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65761" y="2160589"/>
            <a:ext cx="11477896" cy="433600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lvl="0" indent="0">
              <a:buClr>
                <a:srgbClr val="90C226"/>
              </a:buClr>
              <a:buNone/>
            </a:pPr>
            <a:endParaRPr lang="en-GB" sz="4000" dirty="0">
              <a:solidFill>
                <a:srgbClr val="1B4F20"/>
              </a:solidFill>
              <a:latin typeface="Candara" panose="020E0502030303020204" pitchFamily="34" charset="0"/>
            </a:endParaRPr>
          </a:p>
        </p:txBody>
      </p:sp>
      <p:sp>
        <p:nvSpPr>
          <p:cNvPr id="5" name="Control 1"/>
          <p:cNvSpPr>
            <a:spLocks noChangeArrowheads="1" noChangeShapeType="1"/>
          </p:cNvSpPr>
          <p:nvPr/>
        </p:nvSpPr>
        <p:spPr bwMode="auto">
          <a:xfrm>
            <a:off x="649288" y="5726113"/>
            <a:ext cx="4329112" cy="210661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6" name="Subtitle 1"/>
          <p:cNvSpPr>
            <a:spLocks noGrp="1"/>
          </p:cNvSpPr>
          <p:nvPr>
            <p:ph type="subTitle" idx="1"/>
          </p:nvPr>
        </p:nvSpPr>
        <p:spPr>
          <a:xfrm>
            <a:off x="649288" y="516499"/>
            <a:ext cx="10794159" cy="5440547"/>
          </a:xfrm>
        </p:spPr>
        <p:txBody>
          <a:bodyPr>
            <a:normAutofit/>
          </a:bodyPr>
          <a:lstStyle/>
          <a:p>
            <a:pPr algn="l"/>
            <a:r>
              <a:rPr lang="en-GB" sz="3200" u="sng" dirty="0">
                <a:solidFill>
                  <a:srgbClr val="1B4F20"/>
                </a:solidFill>
                <a:latin typeface="Berlin Sans FB" panose="020E0602020502020306" pitchFamily="34" charset="0"/>
              </a:rPr>
              <a:t>Why study GCSE History?</a:t>
            </a:r>
          </a:p>
          <a:p>
            <a:pPr algn="l"/>
            <a:endParaRPr lang="en-GB" sz="3200" u="sng" dirty="0">
              <a:solidFill>
                <a:srgbClr val="1B4F20"/>
              </a:solidFill>
              <a:latin typeface="Berlin Sans FB" panose="020E0602020502020306" pitchFamily="34" charset="0"/>
            </a:endParaRPr>
          </a:p>
          <a:p>
            <a:pPr algn="l"/>
            <a:r>
              <a:rPr lang="en-GB" sz="3200" dirty="0">
                <a:latin typeface="Berlin Sans FB" panose="020E0602020502020306" pitchFamily="34" charset="0"/>
              </a:rPr>
              <a:t>History isn’t just reciting lists of dates or knowing when the Battle of Hastings took place. It’s about understanding why those events mattered in both national and international contexts.</a:t>
            </a:r>
          </a:p>
          <a:p>
            <a:pPr algn="l"/>
            <a:r>
              <a:rPr lang="en-GB" sz="3200" dirty="0">
                <a:latin typeface="Berlin Sans FB" panose="020E0602020502020306" pitchFamily="34" charset="0"/>
              </a:rPr>
              <a:t>People who study history are fearless explorers of the past. They investigate past politics, societies, cultures, languages , health, art, education, money, conflicts and more, look at how things have developed over time and connect the dots to understand how we got where we are today.</a:t>
            </a:r>
          </a:p>
          <a:p>
            <a:pPr algn="l"/>
            <a:endParaRPr lang="en-GB" sz="3200" dirty="0">
              <a:solidFill>
                <a:srgbClr val="1B4F20"/>
              </a:solidFill>
              <a:latin typeface="Berlin Sans FB" panose="020E0602020502020306" pitchFamily="34" charset="0"/>
            </a:endParaRPr>
          </a:p>
        </p:txBody>
      </p:sp>
    </p:spTree>
    <p:extLst>
      <p:ext uri="{BB962C8B-B14F-4D97-AF65-F5344CB8AC3E}">
        <p14:creationId xmlns:p14="http://schemas.microsoft.com/office/powerpoint/2010/main" val="346769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65761" y="2160589"/>
            <a:ext cx="11477896" cy="433600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lvl="0" indent="0">
              <a:buClr>
                <a:srgbClr val="90C226"/>
              </a:buClr>
              <a:buNone/>
            </a:pPr>
            <a:endParaRPr lang="en-GB" sz="4000" dirty="0">
              <a:solidFill>
                <a:srgbClr val="1B4F20"/>
              </a:solidFill>
              <a:latin typeface="Candara" panose="020E0502030303020204" pitchFamily="34" charset="0"/>
            </a:endParaRPr>
          </a:p>
        </p:txBody>
      </p:sp>
      <p:sp>
        <p:nvSpPr>
          <p:cNvPr id="5" name="Control 1"/>
          <p:cNvSpPr>
            <a:spLocks noChangeArrowheads="1" noChangeShapeType="1"/>
          </p:cNvSpPr>
          <p:nvPr/>
        </p:nvSpPr>
        <p:spPr bwMode="auto">
          <a:xfrm>
            <a:off x="649288" y="5726113"/>
            <a:ext cx="4329112" cy="210661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6" name="Subtitle 1"/>
          <p:cNvSpPr>
            <a:spLocks noGrp="1"/>
          </p:cNvSpPr>
          <p:nvPr>
            <p:ph type="subTitle" idx="1"/>
          </p:nvPr>
        </p:nvSpPr>
        <p:spPr>
          <a:xfrm>
            <a:off x="649288" y="516499"/>
            <a:ext cx="10794159" cy="5804090"/>
          </a:xfrm>
        </p:spPr>
        <p:txBody>
          <a:bodyPr>
            <a:normAutofit lnSpcReduction="10000"/>
          </a:bodyPr>
          <a:lstStyle/>
          <a:p>
            <a:pPr algn="l"/>
            <a:r>
              <a:rPr lang="en-GB" sz="3200" u="sng" dirty="0">
                <a:solidFill>
                  <a:srgbClr val="1B4F20"/>
                </a:solidFill>
                <a:latin typeface="Berlin Sans FB" panose="020E0602020502020306" pitchFamily="34" charset="0"/>
              </a:rPr>
              <a:t>Why study GCSE History?</a:t>
            </a:r>
          </a:p>
          <a:p>
            <a:pPr algn="l"/>
            <a:r>
              <a:rPr lang="en-GB" sz="3200" dirty="0">
                <a:solidFill>
                  <a:srgbClr val="1B4F20"/>
                </a:solidFill>
                <a:latin typeface="Berlin Sans FB" panose="020E0602020502020306" pitchFamily="34" charset="0"/>
              </a:rPr>
              <a:t>I have often heard people say “well what would I do with a History qualification” turns out there is a lot! </a:t>
            </a:r>
          </a:p>
          <a:p>
            <a:pPr marL="457200" indent="-457200" algn="l">
              <a:buFont typeface="Arial" panose="020B0604020202020204" pitchFamily="34" charset="0"/>
              <a:buChar char="•"/>
            </a:pPr>
            <a:r>
              <a:rPr lang="en-GB" sz="3200" dirty="0">
                <a:latin typeface="Berlin Sans FB" panose="020E0602020502020306" pitchFamily="34" charset="0"/>
              </a:rPr>
              <a:t>Politician</a:t>
            </a:r>
          </a:p>
          <a:p>
            <a:pPr marL="457200" indent="-457200" algn="l">
              <a:buFont typeface="Arial" panose="020B0604020202020204" pitchFamily="34" charset="0"/>
              <a:buChar char="•"/>
            </a:pPr>
            <a:r>
              <a:rPr lang="en-GB" sz="3200" dirty="0">
                <a:latin typeface="Berlin Sans FB" panose="020E0602020502020306" pitchFamily="34" charset="0"/>
              </a:rPr>
              <a:t>Journalist</a:t>
            </a:r>
          </a:p>
          <a:p>
            <a:pPr marL="457200" indent="-457200" algn="l">
              <a:buFont typeface="Arial" panose="020B0604020202020204" pitchFamily="34" charset="0"/>
              <a:buChar char="•"/>
            </a:pPr>
            <a:r>
              <a:rPr lang="en-GB" sz="3200" dirty="0">
                <a:latin typeface="Berlin Sans FB" panose="020E0602020502020306" pitchFamily="34" charset="0"/>
              </a:rPr>
              <a:t>Archaeologist</a:t>
            </a:r>
          </a:p>
          <a:p>
            <a:pPr marL="457200" indent="-457200" algn="l">
              <a:buFont typeface="Arial" panose="020B0604020202020204" pitchFamily="34" charset="0"/>
              <a:buChar char="•"/>
            </a:pPr>
            <a:r>
              <a:rPr lang="en-GB" sz="3200" dirty="0">
                <a:latin typeface="Berlin Sans FB" panose="020E0602020502020306" pitchFamily="34" charset="0"/>
              </a:rPr>
              <a:t>Archivist</a:t>
            </a:r>
          </a:p>
          <a:p>
            <a:pPr marL="457200" indent="-457200" algn="l">
              <a:buFont typeface="Arial" panose="020B0604020202020204" pitchFamily="34" charset="0"/>
              <a:buChar char="•"/>
            </a:pPr>
            <a:r>
              <a:rPr lang="en-GB" sz="3200" dirty="0">
                <a:latin typeface="Berlin Sans FB" panose="020E0602020502020306" pitchFamily="34" charset="0"/>
              </a:rPr>
              <a:t>Game consultant </a:t>
            </a:r>
          </a:p>
          <a:p>
            <a:pPr marL="457200" indent="-457200" algn="l">
              <a:buFont typeface="Arial" panose="020B0604020202020204" pitchFamily="34" charset="0"/>
              <a:buChar char="•"/>
            </a:pPr>
            <a:r>
              <a:rPr lang="en-GB" sz="3200" dirty="0">
                <a:latin typeface="Berlin Sans FB" panose="020E0602020502020306" pitchFamily="34" charset="0"/>
              </a:rPr>
              <a:t>Teacher</a:t>
            </a:r>
          </a:p>
          <a:p>
            <a:pPr marL="457200" indent="-457200" algn="l">
              <a:buFont typeface="Arial" panose="020B0604020202020204" pitchFamily="34" charset="0"/>
              <a:buChar char="•"/>
            </a:pPr>
            <a:r>
              <a:rPr lang="en-GB" sz="3200" dirty="0">
                <a:latin typeface="Berlin Sans FB" panose="020E0602020502020306" pitchFamily="34" charset="0"/>
              </a:rPr>
              <a:t>Costume Designer </a:t>
            </a:r>
          </a:p>
          <a:p>
            <a:pPr marL="457200" indent="-457200" algn="l">
              <a:buFont typeface="Arial" panose="020B0604020202020204" pitchFamily="34" charset="0"/>
              <a:buChar char="•"/>
            </a:pPr>
            <a:r>
              <a:rPr lang="en-GB" sz="3200" dirty="0">
                <a:latin typeface="Berlin Sans FB" panose="020E0602020502020306" pitchFamily="34" charset="0"/>
              </a:rPr>
              <a:t>Social Media Manager</a:t>
            </a:r>
          </a:p>
        </p:txBody>
      </p:sp>
      <p:sp>
        <p:nvSpPr>
          <p:cNvPr id="8" name="Subtitle 1">
            <a:extLst>
              <a:ext uri="{FF2B5EF4-FFF2-40B4-BE49-F238E27FC236}">
                <a16:creationId xmlns:a16="http://schemas.microsoft.com/office/drawing/2014/main" id="{75036984-846E-4D6B-96B9-6A39349E0D3F}"/>
              </a:ext>
            </a:extLst>
          </p:cNvPr>
          <p:cNvSpPr txBox="1">
            <a:spLocks/>
          </p:cNvSpPr>
          <p:nvPr/>
        </p:nvSpPr>
        <p:spPr>
          <a:xfrm>
            <a:off x="5574215" y="1896120"/>
            <a:ext cx="10794159" cy="544054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GB" sz="3200" dirty="0">
                <a:latin typeface="Berlin Sans FB" panose="020E0602020502020306" pitchFamily="34" charset="0"/>
              </a:rPr>
              <a:t>Law</a:t>
            </a:r>
          </a:p>
          <a:p>
            <a:pPr marL="457200" indent="-457200" algn="l">
              <a:buFont typeface="Arial" panose="020B0604020202020204" pitchFamily="34" charset="0"/>
              <a:buChar char="•"/>
            </a:pPr>
            <a:r>
              <a:rPr lang="en-GB" sz="3200" dirty="0">
                <a:latin typeface="Berlin Sans FB" panose="020E0602020502020306" pitchFamily="34" charset="0"/>
              </a:rPr>
              <a:t>Author/Writer</a:t>
            </a:r>
          </a:p>
          <a:p>
            <a:pPr marL="457200" indent="-457200" algn="l">
              <a:buFont typeface="Arial" panose="020B0604020202020204" pitchFamily="34" charset="0"/>
              <a:buChar char="•"/>
            </a:pPr>
            <a:r>
              <a:rPr lang="en-GB" sz="3200" dirty="0">
                <a:latin typeface="Berlin Sans FB" panose="020E0602020502020306" pitchFamily="34" charset="0"/>
              </a:rPr>
              <a:t>Librarian </a:t>
            </a:r>
          </a:p>
          <a:p>
            <a:pPr marL="457200" indent="-457200" algn="l">
              <a:buFont typeface="Arial" panose="020B0604020202020204" pitchFamily="34" charset="0"/>
              <a:buChar char="•"/>
            </a:pPr>
            <a:r>
              <a:rPr lang="en-GB" sz="3200" dirty="0">
                <a:latin typeface="Berlin Sans FB" panose="020E0602020502020306" pitchFamily="34" charset="0"/>
              </a:rPr>
              <a:t>Historian</a:t>
            </a:r>
          </a:p>
          <a:p>
            <a:pPr marL="457200" indent="-457200" algn="l">
              <a:buFont typeface="Arial" panose="020B0604020202020204" pitchFamily="34" charset="0"/>
              <a:buChar char="•"/>
            </a:pPr>
            <a:r>
              <a:rPr lang="en-GB" sz="3200" dirty="0">
                <a:latin typeface="Berlin Sans FB" panose="020E0602020502020306" pitchFamily="34" charset="0"/>
              </a:rPr>
              <a:t>Heritage Manager</a:t>
            </a:r>
          </a:p>
          <a:p>
            <a:pPr marL="457200" indent="-457200" algn="l">
              <a:buFont typeface="Arial" panose="020B0604020202020204" pitchFamily="34" charset="0"/>
              <a:buChar char="•"/>
            </a:pPr>
            <a:r>
              <a:rPr lang="en-GB" sz="3200" dirty="0">
                <a:latin typeface="Berlin Sans FB" panose="020E0602020502020306" pitchFamily="34" charset="0"/>
              </a:rPr>
              <a:t>Living Historian</a:t>
            </a:r>
          </a:p>
          <a:p>
            <a:pPr marL="457200" indent="-457200" algn="l">
              <a:buFont typeface="Arial" panose="020B0604020202020204" pitchFamily="34" charset="0"/>
              <a:buChar char="•"/>
            </a:pPr>
            <a:r>
              <a:rPr lang="en-GB" sz="3200" dirty="0">
                <a:latin typeface="Berlin Sans FB" panose="020E0602020502020306" pitchFamily="34" charset="0"/>
              </a:rPr>
              <a:t>Underwater Archaeologist </a:t>
            </a:r>
          </a:p>
        </p:txBody>
      </p:sp>
    </p:spTree>
    <p:extLst>
      <p:ext uri="{BB962C8B-B14F-4D97-AF65-F5344CB8AC3E}">
        <p14:creationId xmlns:p14="http://schemas.microsoft.com/office/powerpoint/2010/main" val="421285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65761" y="2160589"/>
            <a:ext cx="11477896" cy="433600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lvl="0" indent="0">
              <a:buClr>
                <a:srgbClr val="90C226"/>
              </a:buClr>
              <a:buNone/>
            </a:pPr>
            <a:endParaRPr lang="en-GB" sz="4000" dirty="0">
              <a:solidFill>
                <a:srgbClr val="1B4F20"/>
              </a:solidFill>
              <a:latin typeface="Candara" panose="020E0502030303020204" pitchFamily="34" charset="0"/>
            </a:endParaRPr>
          </a:p>
        </p:txBody>
      </p:sp>
      <p:sp>
        <p:nvSpPr>
          <p:cNvPr id="5" name="Control 1"/>
          <p:cNvSpPr>
            <a:spLocks noChangeArrowheads="1" noChangeShapeType="1"/>
          </p:cNvSpPr>
          <p:nvPr/>
        </p:nvSpPr>
        <p:spPr bwMode="auto">
          <a:xfrm>
            <a:off x="649288" y="5726113"/>
            <a:ext cx="4329112" cy="210661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6" name="Subtitle 1"/>
          <p:cNvSpPr>
            <a:spLocks noGrp="1"/>
          </p:cNvSpPr>
          <p:nvPr>
            <p:ph type="subTitle" idx="1"/>
          </p:nvPr>
        </p:nvSpPr>
        <p:spPr>
          <a:xfrm>
            <a:off x="649287" y="516499"/>
            <a:ext cx="10794159" cy="5440547"/>
          </a:xfrm>
        </p:spPr>
        <p:txBody>
          <a:bodyPr>
            <a:normAutofit fontScale="85000" lnSpcReduction="10000"/>
          </a:bodyPr>
          <a:lstStyle/>
          <a:p>
            <a:pPr algn="l"/>
            <a:r>
              <a:rPr lang="en-GB" sz="3200" u="sng" dirty="0">
                <a:solidFill>
                  <a:srgbClr val="1B4F20"/>
                </a:solidFill>
                <a:latin typeface="Berlin Sans FB" panose="020E0602020502020306" pitchFamily="34" charset="0"/>
              </a:rPr>
              <a:t>An Overview Of The Course</a:t>
            </a:r>
          </a:p>
          <a:p>
            <a:pPr algn="l"/>
            <a:endParaRPr lang="en-GB" sz="3200" dirty="0">
              <a:solidFill>
                <a:srgbClr val="1B4F20"/>
              </a:solidFill>
              <a:latin typeface="Berlin Sans FB" panose="020E0602020502020306" pitchFamily="34" charset="0"/>
            </a:endParaRPr>
          </a:p>
          <a:p>
            <a:pPr marL="457200" indent="-457200" algn="l">
              <a:buFontTx/>
              <a:buChar char="-"/>
            </a:pPr>
            <a:r>
              <a:rPr lang="en-GB" sz="3200" dirty="0">
                <a:solidFill>
                  <a:srgbClr val="1B4F20"/>
                </a:solidFill>
                <a:latin typeface="Berlin Sans FB" panose="020E0602020502020306" pitchFamily="34" charset="0"/>
              </a:rPr>
              <a:t>You complete 3 Exams at the end of the 2 year course</a:t>
            </a:r>
          </a:p>
          <a:p>
            <a:pPr marL="457200" indent="-457200" algn="l">
              <a:buFontTx/>
              <a:buChar char="-"/>
            </a:pPr>
            <a:endParaRPr lang="en-GB" sz="3200" dirty="0">
              <a:solidFill>
                <a:srgbClr val="1B4F20"/>
              </a:solidFill>
              <a:latin typeface="Berlin Sans FB" panose="020E0602020502020306" pitchFamily="34" charset="0"/>
            </a:endParaRPr>
          </a:p>
          <a:p>
            <a:pPr marL="457200" indent="-457200" algn="l">
              <a:buFontTx/>
              <a:buChar char="-"/>
            </a:pPr>
            <a:r>
              <a:rPr lang="en-GB" sz="3200" dirty="0">
                <a:solidFill>
                  <a:srgbClr val="1B4F20"/>
                </a:solidFill>
                <a:latin typeface="Berlin Sans FB" panose="020E0602020502020306" pitchFamily="34" charset="0"/>
              </a:rPr>
              <a:t>The exams cover 4 key periods of History – The Tudor reign of Henry VIII, The American West 1835-1895 and USA Conflict at Home </a:t>
            </a:r>
            <a:r>
              <a:rPr lang="en-GB" sz="3200">
                <a:solidFill>
                  <a:srgbClr val="1B4F20"/>
                </a:solidFill>
                <a:latin typeface="Berlin Sans FB" panose="020E0602020502020306" pitchFamily="34" charset="0"/>
              </a:rPr>
              <a:t>and Abroad </a:t>
            </a:r>
            <a:r>
              <a:rPr lang="en-GB" sz="3200" dirty="0">
                <a:solidFill>
                  <a:srgbClr val="1B4F20"/>
                </a:solidFill>
                <a:latin typeface="Berlin Sans FB" panose="020E0602020502020306" pitchFamily="34" charset="0"/>
              </a:rPr>
              <a:t>– as well a Thematic study focusing on Medicine in Britain 1250-present including the Western Front 1914-1918</a:t>
            </a:r>
          </a:p>
          <a:p>
            <a:pPr marL="457200" indent="-457200" algn="l">
              <a:buFontTx/>
              <a:buChar char="-"/>
            </a:pPr>
            <a:endParaRPr lang="en-GB" sz="3200" dirty="0">
              <a:solidFill>
                <a:srgbClr val="1B4F20"/>
              </a:solidFill>
              <a:latin typeface="Berlin Sans FB" panose="020E0602020502020306" pitchFamily="34" charset="0"/>
            </a:endParaRPr>
          </a:p>
          <a:p>
            <a:pPr marL="457200" indent="-457200" algn="l">
              <a:buFontTx/>
              <a:buChar char="-"/>
            </a:pPr>
            <a:r>
              <a:rPr lang="en-GB" sz="3200" dirty="0">
                <a:solidFill>
                  <a:srgbClr val="1B4F20"/>
                </a:solidFill>
                <a:latin typeface="Berlin Sans FB" panose="020E0602020502020306" pitchFamily="34" charset="0"/>
              </a:rPr>
              <a:t>The Course is graded from 9-1, 4 is a pass/5 is a good pass</a:t>
            </a:r>
          </a:p>
          <a:p>
            <a:pPr marL="457200" indent="-457200" algn="l">
              <a:buFontTx/>
              <a:buChar char="-"/>
            </a:pPr>
            <a:endParaRPr lang="en-GB" sz="3200" dirty="0">
              <a:solidFill>
                <a:srgbClr val="1B4F20"/>
              </a:solidFill>
              <a:latin typeface="Berlin Sans FB" panose="020E0602020502020306" pitchFamily="34" charset="0"/>
            </a:endParaRPr>
          </a:p>
          <a:p>
            <a:pPr marL="457200" indent="-457200" algn="l">
              <a:buFontTx/>
              <a:buChar char="-"/>
            </a:pPr>
            <a:r>
              <a:rPr lang="en-GB" sz="3200" dirty="0">
                <a:solidFill>
                  <a:srgbClr val="1B4F20"/>
                </a:solidFill>
                <a:latin typeface="Berlin Sans FB" panose="020E0602020502020306" pitchFamily="34" charset="0"/>
              </a:rPr>
              <a:t>The Academy uses the Pearson Edexcel                                                    GCSE History Course </a:t>
            </a:r>
          </a:p>
        </p:txBody>
      </p:sp>
      <p:pic>
        <p:nvPicPr>
          <p:cNvPr id="3" name="Picture 2"/>
          <p:cNvPicPr>
            <a:picLocks noChangeAspect="1"/>
          </p:cNvPicPr>
          <p:nvPr/>
        </p:nvPicPr>
        <p:blipFill rotWithShape="1">
          <a:blip r:embed="rId2"/>
          <a:srcRect l="66397" t="22340" r="5147" b="54119"/>
          <a:stretch/>
        </p:blipFill>
        <p:spPr>
          <a:xfrm>
            <a:off x="8174208" y="4744189"/>
            <a:ext cx="3469343" cy="1613647"/>
          </a:xfrm>
          <a:prstGeom prst="rect">
            <a:avLst/>
          </a:prstGeom>
        </p:spPr>
      </p:pic>
    </p:spTree>
    <p:extLst>
      <p:ext uri="{BB962C8B-B14F-4D97-AF65-F5344CB8AC3E}">
        <p14:creationId xmlns:p14="http://schemas.microsoft.com/office/powerpoint/2010/main" val="381371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500"/>
                                        <p:tgtEl>
                                          <p:spTgt spid="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8565" y="389964"/>
            <a:ext cx="10434917" cy="584775"/>
          </a:xfrm>
          <a:prstGeom prst="rect">
            <a:avLst/>
          </a:prstGeom>
          <a:noFill/>
        </p:spPr>
        <p:txBody>
          <a:bodyPr wrap="square" rtlCol="0">
            <a:spAutoFit/>
          </a:bodyPr>
          <a:lstStyle/>
          <a:p>
            <a:r>
              <a:rPr lang="en-GB" sz="3200" u="sng" dirty="0"/>
              <a:t>Course Content</a:t>
            </a:r>
          </a:p>
        </p:txBody>
      </p:sp>
      <p:sp>
        <p:nvSpPr>
          <p:cNvPr id="5" name="TextBox 4"/>
          <p:cNvSpPr txBox="1"/>
          <p:nvPr/>
        </p:nvSpPr>
        <p:spPr>
          <a:xfrm>
            <a:off x="618565" y="956958"/>
            <a:ext cx="10676965" cy="400110"/>
          </a:xfrm>
          <a:prstGeom prst="rect">
            <a:avLst/>
          </a:prstGeom>
          <a:noFill/>
        </p:spPr>
        <p:txBody>
          <a:bodyPr wrap="square" rtlCol="0">
            <a:spAutoFit/>
          </a:bodyPr>
          <a:lstStyle/>
          <a:p>
            <a:r>
              <a:rPr lang="en-GB" sz="2000" dirty="0"/>
              <a:t>Over the two year course, students study four key periods of History.  These are</a:t>
            </a:r>
          </a:p>
        </p:txBody>
      </p:sp>
      <p:sp>
        <p:nvSpPr>
          <p:cNvPr id="6" name="Rectangle 5"/>
          <p:cNvSpPr/>
          <p:nvPr/>
        </p:nvSpPr>
        <p:spPr>
          <a:xfrm>
            <a:off x="416861" y="1361402"/>
            <a:ext cx="2864222" cy="5078313"/>
          </a:xfrm>
          <a:prstGeom prst="rect">
            <a:avLst/>
          </a:prstGeom>
        </p:spPr>
        <p:txBody>
          <a:bodyPr wrap="square">
            <a:spAutoFit/>
          </a:bodyPr>
          <a:lstStyle/>
          <a:p>
            <a:r>
              <a:rPr lang="en-GB" b="1" dirty="0"/>
              <a:t>Period 1 - Medicine in Britain, c1250–present and The British sector of the Western Front, 1914–1918: injuries, treatment and the trenches</a:t>
            </a:r>
          </a:p>
          <a:p>
            <a:r>
              <a:rPr lang="en-GB" dirty="0"/>
              <a:t>This period looks at:</a:t>
            </a:r>
          </a:p>
          <a:p>
            <a:r>
              <a:rPr lang="en-GB" i="1" dirty="0"/>
              <a:t> - Medicine in Medieval England</a:t>
            </a:r>
          </a:p>
          <a:p>
            <a:r>
              <a:rPr lang="en-GB" i="1" dirty="0"/>
              <a:t> - The Medical Renaissance in England</a:t>
            </a:r>
          </a:p>
          <a:p>
            <a:r>
              <a:rPr lang="en-GB" i="1" dirty="0"/>
              <a:t> - Medicine in 18</a:t>
            </a:r>
            <a:r>
              <a:rPr lang="en-GB" i="1" baseline="30000" dirty="0"/>
              <a:t>th</a:t>
            </a:r>
            <a:r>
              <a:rPr lang="en-GB" i="1" dirty="0"/>
              <a:t> &amp; 19</a:t>
            </a:r>
            <a:r>
              <a:rPr lang="en-GB" i="1" baseline="30000" dirty="0"/>
              <a:t>th</a:t>
            </a:r>
            <a:r>
              <a:rPr lang="en-GB" i="1" dirty="0"/>
              <a:t> Century Britain</a:t>
            </a:r>
          </a:p>
          <a:p>
            <a:r>
              <a:rPr lang="en-GB" i="1" dirty="0"/>
              <a:t> - Medicine in Modern Britain </a:t>
            </a:r>
          </a:p>
          <a:p>
            <a:r>
              <a:rPr lang="en-GB" i="1" dirty="0"/>
              <a:t> - The challenges associated with medicine on the Western Front </a:t>
            </a:r>
          </a:p>
        </p:txBody>
      </p:sp>
      <p:sp>
        <p:nvSpPr>
          <p:cNvPr id="7" name="Rectangle 6"/>
          <p:cNvSpPr/>
          <p:nvPr/>
        </p:nvSpPr>
        <p:spPr>
          <a:xfrm>
            <a:off x="3527614" y="1383513"/>
            <a:ext cx="2604245" cy="4801314"/>
          </a:xfrm>
          <a:prstGeom prst="rect">
            <a:avLst/>
          </a:prstGeom>
        </p:spPr>
        <p:txBody>
          <a:bodyPr wrap="square">
            <a:spAutoFit/>
          </a:bodyPr>
          <a:lstStyle/>
          <a:p>
            <a:r>
              <a:rPr lang="en-GB" b="1" dirty="0"/>
              <a:t>Period 2 – Henry VIII &amp; his Ministers, 1509-1540</a:t>
            </a:r>
          </a:p>
          <a:p>
            <a:r>
              <a:rPr lang="en-GB" dirty="0"/>
              <a:t>This period looks at:</a:t>
            </a:r>
          </a:p>
          <a:p>
            <a:r>
              <a:rPr lang="en-GB" i="1" dirty="0"/>
              <a:t> - England in 1509 – its government &amp; society </a:t>
            </a:r>
          </a:p>
          <a:p>
            <a:r>
              <a:rPr lang="en-GB" i="1" dirty="0"/>
              <a:t> - Henry VIII’s rise to power</a:t>
            </a:r>
          </a:p>
          <a:p>
            <a:r>
              <a:rPr lang="en-GB" i="1" dirty="0"/>
              <a:t> - The role of Thomas Wolsey and Thomas Cromwell as Henry’s ministers</a:t>
            </a:r>
          </a:p>
          <a:p>
            <a:r>
              <a:rPr lang="en-GB" i="1" dirty="0"/>
              <a:t> - Key domestic and international events </a:t>
            </a:r>
          </a:p>
          <a:p>
            <a:r>
              <a:rPr lang="en-GB" i="1" dirty="0"/>
              <a:t> - England’s relationship with France &amp; Spain</a:t>
            </a:r>
          </a:p>
          <a:p>
            <a:r>
              <a:rPr lang="en-GB" i="1" dirty="0"/>
              <a:t> - The Break with Rome &amp; The Reformation </a:t>
            </a:r>
          </a:p>
        </p:txBody>
      </p:sp>
      <p:sp>
        <p:nvSpPr>
          <p:cNvPr id="8" name="Rectangle 7"/>
          <p:cNvSpPr/>
          <p:nvPr/>
        </p:nvSpPr>
        <p:spPr>
          <a:xfrm>
            <a:off x="8989356" y="1357068"/>
            <a:ext cx="2664759" cy="2862322"/>
          </a:xfrm>
          <a:prstGeom prst="rect">
            <a:avLst/>
          </a:prstGeom>
        </p:spPr>
        <p:txBody>
          <a:bodyPr wrap="square">
            <a:spAutoFit/>
          </a:bodyPr>
          <a:lstStyle/>
          <a:p>
            <a:r>
              <a:rPr lang="en-GB" b="1" dirty="0"/>
              <a:t>Period 4 – Civil Rights</a:t>
            </a:r>
          </a:p>
          <a:p>
            <a:r>
              <a:rPr lang="en-GB" dirty="0"/>
              <a:t>This period looks at:</a:t>
            </a:r>
          </a:p>
          <a:p>
            <a:r>
              <a:rPr lang="en-GB" i="1" dirty="0"/>
              <a:t> - Martin Luther King and Malcom X</a:t>
            </a:r>
          </a:p>
          <a:p>
            <a:pPr marL="285750" indent="-285750">
              <a:buFontTx/>
              <a:buChar char="-"/>
            </a:pPr>
            <a:r>
              <a:rPr lang="en-GB" i="1" dirty="0"/>
              <a:t>Civil Rights in the USA</a:t>
            </a:r>
          </a:p>
          <a:p>
            <a:pPr marL="285750" indent="-285750">
              <a:buFontTx/>
              <a:buChar char="-"/>
            </a:pPr>
            <a:r>
              <a:rPr lang="en-GB" i="1" dirty="0"/>
              <a:t>Protests against Civil Rights </a:t>
            </a:r>
          </a:p>
          <a:p>
            <a:pPr marL="285750" indent="-285750">
              <a:buFontTx/>
              <a:buChar char="-"/>
            </a:pPr>
            <a:r>
              <a:rPr lang="en-GB" i="1" dirty="0"/>
              <a:t>The Vietnam War</a:t>
            </a:r>
          </a:p>
          <a:p>
            <a:pPr marL="285750" indent="-285750">
              <a:buFontTx/>
              <a:buChar char="-"/>
            </a:pPr>
            <a:r>
              <a:rPr lang="en-GB" i="1" dirty="0"/>
              <a:t>Protests against the Vietnam War</a:t>
            </a:r>
          </a:p>
        </p:txBody>
      </p:sp>
      <p:sp>
        <p:nvSpPr>
          <p:cNvPr id="9" name="Rectangle 8"/>
          <p:cNvSpPr/>
          <p:nvPr/>
        </p:nvSpPr>
        <p:spPr>
          <a:xfrm>
            <a:off x="6385111" y="1361400"/>
            <a:ext cx="2604245" cy="5078313"/>
          </a:xfrm>
          <a:prstGeom prst="rect">
            <a:avLst/>
          </a:prstGeom>
        </p:spPr>
        <p:txBody>
          <a:bodyPr wrap="square">
            <a:spAutoFit/>
          </a:bodyPr>
          <a:lstStyle/>
          <a:p>
            <a:r>
              <a:rPr lang="en-GB" b="1" dirty="0"/>
              <a:t>Period 3 – The American West – 1835-1895</a:t>
            </a:r>
          </a:p>
          <a:p>
            <a:r>
              <a:rPr lang="en-GB" dirty="0"/>
              <a:t>This period looks at:</a:t>
            </a:r>
          </a:p>
          <a:p>
            <a:r>
              <a:rPr lang="en-GB" i="1" dirty="0"/>
              <a:t> - The beliefs and society of the Plains Indians</a:t>
            </a:r>
          </a:p>
          <a:p>
            <a:r>
              <a:rPr lang="en-GB" i="1" dirty="0"/>
              <a:t> - Migration of Settlers to the West Coast</a:t>
            </a:r>
          </a:p>
          <a:p>
            <a:r>
              <a:rPr lang="en-GB" i="1" dirty="0"/>
              <a:t> - The challenges of settling on the Great Plains</a:t>
            </a:r>
          </a:p>
          <a:p>
            <a:r>
              <a:rPr lang="en-GB" i="1" dirty="0"/>
              <a:t> - The issue of Law &amp; Order in the American West</a:t>
            </a:r>
          </a:p>
          <a:p>
            <a:r>
              <a:rPr lang="en-GB" i="1" dirty="0"/>
              <a:t> - Relations between the US Government &amp; Plains Indians</a:t>
            </a:r>
          </a:p>
          <a:p>
            <a:r>
              <a:rPr lang="en-GB" i="1" dirty="0"/>
              <a:t> - The end of the Plains Indian’s way of life </a:t>
            </a:r>
          </a:p>
        </p:txBody>
      </p:sp>
    </p:spTree>
    <p:extLst>
      <p:ext uri="{BB962C8B-B14F-4D97-AF65-F5344CB8AC3E}">
        <p14:creationId xmlns:p14="http://schemas.microsoft.com/office/powerpoint/2010/main" val="369522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0307" y="316202"/>
            <a:ext cx="10434917" cy="584775"/>
          </a:xfrm>
          <a:prstGeom prst="rect">
            <a:avLst/>
          </a:prstGeom>
          <a:noFill/>
        </p:spPr>
        <p:txBody>
          <a:bodyPr wrap="square" rtlCol="0">
            <a:spAutoFit/>
          </a:bodyPr>
          <a:lstStyle/>
          <a:p>
            <a:r>
              <a:rPr lang="en-GB" sz="3200" u="sng" dirty="0"/>
              <a:t>Examinations</a:t>
            </a:r>
          </a:p>
        </p:txBody>
      </p:sp>
      <p:sp>
        <p:nvSpPr>
          <p:cNvPr id="5" name="TextBox 4"/>
          <p:cNvSpPr txBox="1"/>
          <p:nvPr/>
        </p:nvSpPr>
        <p:spPr>
          <a:xfrm>
            <a:off x="430308" y="817847"/>
            <a:ext cx="5089102" cy="1477328"/>
          </a:xfrm>
          <a:prstGeom prst="rect">
            <a:avLst/>
          </a:prstGeom>
          <a:noFill/>
        </p:spPr>
        <p:txBody>
          <a:bodyPr wrap="square" rtlCol="0">
            <a:spAutoFit/>
          </a:bodyPr>
          <a:lstStyle/>
          <a:p>
            <a:r>
              <a:rPr lang="en-GB" dirty="0"/>
              <a:t>At the end of the course, you will sit 3 exams which are designed to test their knowledge of the four periods as well as your historical skills around source analysis and interpretation and the ability to justify analyse and evaluate:</a:t>
            </a:r>
          </a:p>
        </p:txBody>
      </p:sp>
      <p:pic>
        <p:nvPicPr>
          <p:cNvPr id="6" name="Picture 5"/>
          <p:cNvPicPr>
            <a:picLocks noChangeAspect="1"/>
          </p:cNvPicPr>
          <p:nvPr/>
        </p:nvPicPr>
        <p:blipFill rotWithShape="1">
          <a:blip r:embed="rId2"/>
          <a:srcRect l="17095" t="24301" r="18934" b="53531"/>
          <a:stretch/>
        </p:blipFill>
        <p:spPr>
          <a:xfrm>
            <a:off x="6078071" y="215364"/>
            <a:ext cx="5963162" cy="1161789"/>
          </a:xfrm>
          <a:prstGeom prst="rect">
            <a:avLst/>
          </a:prstGeom>
        </p:spPr>
      </p:pic>
      <p:pic>
        <p:nvPicPr>
          <p:cNvPr id="7" name="Picture 6"/>
          <p:cNvPicPr>
            <a:picLocks noChangeAspect="1"/>
          </p:cNvPicPr>
          <p:nvPr/>
        </p:nvPicPr>
        <p:blipFill rotWithShape="1">
          <a:blip r:embed="rId3"/>
          <a:srcRect l="17095" t="53531" r="18934" b="8411"/>
          <a:stretch/>
        </p:blipFill>
        <p:spPr>
          <a:xfrm>
            <a:off x="6078071" y="1479179"/>
            <a:ext cx="6003503" cy="2008068"/>
          </a:xfrm>
          <a:prstGeom prst="rect">
            <a:avLst/>
          </a:prstGeom>
        </p:spPr>
      </p:pic>
      <p:pic>
        <p:nvPicPr>
          <p:cNvPr id="8" name="Picture 7"/>
          <p:cNvPicPr>
            <a:picLocks noChangeAspect="1"/>
          </p:cNvPicPr>
          <p:nvPr/>
        </p:nvPicPr>
        <p:blipFill rotWithShape="1">
          <a:blip r:embed="rId4"/>
          <a:srcRect l="16874" t="19397" r="20691" b="59417"/>
          <a:stretch/>
        </p:blipFill>
        <p:spPr>
          <a:xfrm>
            <a:off x="376519" y="2365915"/>
            <a:ext cx="5524001" cy="1053928"/>
          </a:xfrm>
          <a:prstGeom prst="rect">
            <a:avLst/>
          </a:prstGeom>
        </p:spPr>
      </p:pic>
      <p:pic>
        <p:nvPicPr>
          <p:cNvPr id="9" name="Picture 8"/>
          <p:cNvPicPr>
            <a:picLocks noChangeAspect="1"/>
          </p:cNvPicPr>
          <p:nvPr/>
        </p:nvPicPr>
        <p:blipFill rotWithShape="1">
          <a:blip r:embed="rId5"/>
          <a:srcRect l="16985" t="37445" r="16838" b="30382"/>
          <a:stretch/>
        </p:blipFill>
        <p:spPr>
          <a:xfrm>
            <a:off x="376519" y="3521775"/>
            <a:ext cx="5690401" cy="1555376"/>
          </a:xfrm>
          <a:prstGeom prst="rect">
            <a:avLst/>
          </a:prstGeom>
        </p:spPr>
      </p:pic>
      <p:pic>
        <p:nvPicPr>
          <p:cNvPr id="10" name="Picture 9"/>
          <p:cNvPicPr>
            <a:picLocks noChangeAspect="1"/>
          </p:cNvPicPr>
          <p:nvPr/>
        </p:nvPicPr>
        <p:blipFill rotWithShape="1">
          <a:blip r:embed="rId6"/>
          <a:srcRect l="17206" t="40387" r="17169" b="39211"/>
          <a:stretch/>
        </p:blipFill>
        <p:spPr>
          <a:xfrm>
            <a:off x="6078071" y="3804425"/>
            <a:ext cx="6045822" cy="1056748"/>
          </a:xfrm>
          <a:prstGeom prst="rect">
            <a:avLst/>
          </a:prstGeom>
        </p:spPr>
      </p:pic>
      <p:pic>
        <p:nvPicPr>
          <p:cNvPr id="11" name="Picture 10"/>
          <p:cNvPicPr>
            <a:picLocks noChangeAspect="1"/>
          </p:cNvPicPr>
          <p:nvPr/>
        </p:nvPicPr>
        <p:blipFill rotWithShape="1">
          <a:blip r:embed="rId7"/>
          <a:srcRect l="17206" t="63536" r="17059" b="8018"/>
          <a:stretch/>
        </p:blipFill>
        <p:spPr>
          <a:xfrm>
            <a:off x="6047510" y="4963199"/>
            <a:ext cx="6064624" cy="1475454"/>
          </a:xfrm>
          <a:prstGeom prst="rect">
            <a:avLst/>
          </a:prstGeom>
        </p:spPr>
      </p:pic>
    </p:spTree>
    <p:extLst>
      <p:ext uri="{BB962C8B-B14F-4D97-AF65-F5344CB8AC3E}">
        <p14:creationId xmlns:p14="http://schemas.microsoft.com/office/powerpoint/2010/main" val="406221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7789" y="197308"/>
            <a:ext cx="9144000" cy="948484"/>
          </a:xfrm>
        </p:spPr>
        <p:txBody>
          <a:bodyPr>
            <a:normAutofit/>
          </a:bodyPr>
          <a:lstStyle/>
          <a:p>
            <a:r>
              <a:rPr lang="en-GB" sz="4800" dirty="0"/>
              <a:t>Revision Materials Available</a:t>
            </a:r>
          </a:p>
        </p:txBody>
      </p:sp>
      <p:pic>
        <p:nvPicPr>
          <p:cNvPr id="1026" name="Picture 2" descr="https://images-na.ssl-images-amazon.com/images/I/51fMVcoILDL._SX351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646" y="1347840"/>
            <a:ext cx="2385920" cy="33727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arson Edexcel GCSE (9-1) History Medicine in Britain, c1250-present Revision Guide and Workbook + App: Catch-up and revise (Revise Edexcel GCSE History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0094" y="1347840"/>
            <a:ext cx="2478723" cy="35091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vise Edexcel GCSE (9-1) History Medicine in Britain Revision Guide and Workbook By Kirsty Tayl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3318" y="1347840"/>
            <a:ext cx="2704151" cy="383024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rade 9-1 GCSE History Edexcel Topic Guide - The American West, c1835-c1895  | CGP Book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77789" y="2939001"/>
            <a:ext cx="2382055" cy="337060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y revision notes: Edexcel GCSE (9-1) history. The American West, c1835-c18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0294" y="2939001"/>
            <a:ext cx="2362954" cy="333767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earson Edexcel GCSE (9-1) History Henry VIII and his ministers, 1509-40 Revision Guide and Workbook: Catch-up and revise (Revise Edexcel GCSE History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36580" y="2890546"/>
            <a:ext cx="2383405" cy="33741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B94B6F5-09F5-4F33-B9C4-5FBE0762AC01}"/>
              </a:ext>
            </a:extLst>
          </p:cNvPr>
          <p:cNvPicPr>
            <a:picLocks noChangeAspect="1"/>
          </p:cNvPicPr>
          <p:nvPr/>
        </p:nvPicPr>
        <p:blipFill rotWithShape="1">
          <a:blip r:embed="rId8"/>
          <a:srcRect r="44362"/>
          <a:stretch/>
        </p:blipFill>
        <p:spPr>
          <a:xfrm>
            <a:off x="8272291" y="3256763"/>
            <a:ext cx="2374180" cy="3200400"/>
          </a:xfrm>
          <a:prstGeom prst="rect">
            <a:avLst/>
          </a:prstGeom>
        </p:spPr>
      </p:pic>
    </p:spTree>
    <p:extLst>
      <p:ext uri="{BB962C8B-B14F-4D97-AF65-F5344CB8AC3E}">
        <p14:creationId xmlns:p14="http://schemas.microsoft.com/office/powerpoint/2010/main" val="207122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par>
                                <p:cTn id="13" presetID="10" presetClass="entr" presetSubtype="0" fill="hold" nodeType="withEffect">
                                  <p:stCondLst>
                                    <p:cond delay="0"/>
                                  </p:stCondLst>
                                  <p:childTnLst>
                                    <p:set>
                                      <p:cBhvr>
                                        <p:cTn id="14" dur="1" fill="hold">
                                          <p:stCondLst>
                                            <p:cond delay="0"/>
                                          </p:stCondLst>
                                        </p:cTn>
                                        <p:tgtEl>
                                          <p:spTgt spid="1032"/>
                                        </p:tgtEl>
                                        <p:attrNameLst>
                                          <p:attrName>style.visibility</p:attrName>
                                        </p:attrNameLst>
                                      </p:cBhvr>
                                      <p:to>
                                        <p:strVal val="visible"/>
                                      </p:to>
                                    </p:set>
                                    <p:animEffect transition="in" filter="fade">
                                      <p:cBhvr>
                                        <p:cTn id="15" dur="500"/>
                                        <p:tgtEl>
                                          <p:spTgt spid="103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34"/>
                                        </p:tgtEl>
                                        <p:attrNameLst>
                                          <p:attrName>style.visibility</p:attrName>
                                        </p:attrNameLst>
                                      </p:cBhvr>
                                      <p:to>
                                        <p:strVal val="visible"/>
                                      </p:to>
                                    </p:set>
                                    <p:animEffect transition="in" filter="fade">
                                      <p:cBhvr>
                                        <p:cTn id="20" dur="500"/>
                                        <p:tgtEl>
                                          <p:spTgt spid="103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500"/>
                                        <p:tgtEl>
                                          <p:spTgt spid="1028"/>
                                        </p:tgtEl>
                                      </p:cBhvr>
                                    </p:animEffect>
                                  </p:childTnLst>
                                </p:cTn>
                              </p:par>
                              <p:par>
                                <p:cTn id="26" presetID="10" presetClass="entr" presetSubtype="0" fill="hold" nodeType="with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30"/>
                                        </p:tgtEl>
                                        <p:attrNameLst>
                                          <p:attrName>style.visibility</p:attrName>
                                        </p:attrNameLst>
                                      </p:cBhvr>
                                      <p:to>
                                        <p:strVal val="visible"/>
                                      </p:to>
                                    </p:set>
                                    <p:animEffect transition="in" filter="fade">
                                      <p:cBhvr>
                                        <p:cTn id="33"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p:cNvSpPr txBox="1">
            <a:spLocks/>
          </p:cNvSpPr>
          <p:nvPr/>
        </p:nvSpPr>
        <p:spPr>
          <a:xfrm>
            <a:off x="688659" y="176866"/>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solidFill>
                  <a:srgbClr val="7030A0"/>
                </a:solidFill>
              </a:rPr>
              <a:t>We’re here to help…</a:t>
            </a:r>
            <a:endParaRPr lang="en-GB" dirty="0">
              <a:solidFill>
                <a:srgbClr val="7030A0"/>
              </a:solidFill>
            </a:endParaRPr>
          </a:p>
        </p:txBody>
      </p:sp>
      <p:sp>
        <p:nvSpPr>
          <p:cNvPr id="5" name="TextBox 4"/>
          <p:cNvSpPr txBox="1"/>
          <p:nvPr/>
        </p:nvSpPr>
        <p:spPr>
          <a:xfrm>
            <a:off x="2931459" y="1502429"/>
            <a:ext cx="5728447" cy="2308324"/>
          </a:xfrm>
          <a:prstGeom prst="rect">
            <a:avLst/>
          </a:prstGeom>
          <a:noFill/>
        </p:spPr>
        <p:txBody>
          <a:bodyPr wrap="square" rtlCol="0">
            <a:spAutoFit/>
          </a:bodyPr>
          <a:lstStyle/>
          <a:p>
            <a:pPr algn="ctr"/>
            <a:r>
              <a:rPr lang="en-GB" sz="2400" dirty="0"/>
              <a:t>If you have any questions or issues you would like to discuss about the course, resources available and supporting your child, please contact:</a:t>
            </a:r>
          </a:p>
          <a:p>
            <a:pPr algn="ctr"/>
            <a:r>
              <a:rPr lang="en-GB" sz="2400" b="1" dirty="0">
                <a:hlinkClick r:id="rId2"/>
              </a:rPr>
              <a:t>Ben.Curtis@cyac.org.uk</a:t>
            </a:r>
            <a:endParaRPr lang="en-GB" sz="2400" b="1" dirty="0"/>
          </a:p>
          <a:p>
            <a:pPr algn="ctr"/>
            <a:r>
              <a:rPr lang="en-GB" sz="2400" b="1" dirty="0"/>
              <a:t>Francessa.contegiacomo@cyac.org.uk</a:t>
            </a:r>
          </a:p>
        </p:txBody>
      </p:sp>
      <p:pic>
        <p:nvPicPr>
          <p:cNvPr id="2050" name="Picture 2" descr="Art of the American West Takes Center Stage at Auction Houses | Barr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341" y="1502429"/>
            <a:ext cx="2777785" cy="18324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 Profile of Henry VIII of Engl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9906" y="1591794"/>
            <a:ext cx="2942692" cy="195822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OCR A Unit A951: Medicine Through Time Sources for Success Pa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4370" y="3918577"/>
            <a:ext cx="2842623" cy="243547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Medicine - The British Sector of the Western Front: Workbook and  Powerpoint. | Teaching Resourc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61567" y="3810753"/>
            <a:ext cx="2942692" cy="220122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7B00B69-95D2-4732-9B0D-E20CCDF42A6A}"/>
              </a:ext>
            </a:extLst>
          </p:cNvPr>
          <p:cNvPicPr>
            <a:picLocks noChangeAspect="1"/>
          </p:cNvPicPr>
          <p:nvPr/>
        </p:nvPicPr>
        <p:blipFill>
          <a:blip r:embed="rId7"/>
          <a:stretch>
            <a:fillRect/>
          </a:stretch>
        </p:blipFill>
        <p:spPr>
          <a:xfrm>
            <a:off x="537394" y="3810753"/>
            <a:ext cx="3601446" cy="2435478"/>
          </a:xfrm>
          <a:prstGeom prst="rect">
            <a:avLst/>
          </a:prstGeom>
        </p:spPr>
      </p:pic>
    </p:spTree>
    <p:extLst>
      <p:ext uri="{BB962C8B-B14F-4D97-AF65-F5344CB8AC3E}">
        <p14:creationId xmlns:p14="http://schemas.microsoft.com/office/powerpoint/2010/main" val="41655007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8E0477ACCB38E4C9AADEB3F55C40A2B" ma:contentTypeVersion="6" ma:contentTypeDescription="Create a new document." ma:contentTypeScope="" ma:versionID="abc63b7810fbd52d417de1d000ef4851">
  <xsd:schema xmlns:xsd="http://www.w3.org/2001/XMLSchema" xmlns:xs="http://www.w3.org/2001/XMLSchema" xmlns:p="http://schemas.microsoft.com/office/2006/metadata/properties" xmlns:ns2="72c03a3f-6c9b-4699-9b1b-763899a8abce" xmlns:ns3="7b94cddc-b928-40b7-9d0c-7426e6f21deb" targetNamespace="http://schemas.microsoft.com/office/2006/metadata/properties" ma:root="true" ma:fieldsID="344d44efa20c4ae8a173fc7d4f1c3a02" ns2:_="" ns3:_="">
    <xsd:import namespace="72c03a3f-6c9b-4699-9b1b-763899a8abce"/>
    <xsd:import namespace="7b94cddc-b928-40b7-9d0c-7426e6f21deb"/>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c03a3f-6c9b-4699-9b1b-763899a8ab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94cddc-b928-40b7-9d0c-7426e6f21de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7b94cddc-b928-40b7-9d0c-7426e6f21deb">
      <UserInfo>
        <DisplayName>CYA Staff</DisplayName>
        <AccountId>12</AccountId>
        <AccountType/>
      </UserInfo>
      <UserInfo>
        <DisplayName>Emma Lynskey</DisplayName>
        <AccountId>17</AccountId>
        <AccountType/>
      </UserInfo>
    </SharedWithUsers>
  </documentManagement>
</p:properties>
</file>

<file path=customXml/itemProps1.xml><?xml version="1.0" encoding="utf-8"?>
<ds:datastoreItem xmlns:ds="http://schemas.openxmlformats.org/officeDocument/2006/customXml" ds:itemID="{E9A12FEE-BD83-4D38-928C-A94134289730}">
  <ds:schemaRefs>
    <ds:schemaRef ds:uri="http://schemas.microsoft.com/sharepoint/v3/contenttype/forms"/>
  </ds:schemaRefs>
</ds:datastoreItem>
</file>

<file path=customXml/itemProps2.xml><?xml version="1.0" encoding="utf-8"?>
<ds:datastoreItem xmlns:ds="http://schemas.openxmlformats.org/officeDocument/2006/customXml" ds:itemID="{E8A0F339-E28E-4C88-9387-34FBA17758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c03a3f-6c9b-4699-9b1b-763899a8abce"/>
    <ds:schemaRef ds:uri="7b94cddc-b928-40b7-9d0c-7426e6f21d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C1DA62-9523-4172-8004-9658200077BE}">
  <ds:schemaRefs>
    <ds:schemaRef ds:uri="http://purl.org/dc/elements/1.1/"/>
    <ds:schemaRef ds:uri="72c03a3f-6c9b-4699-9b1b-763899a8abce"/>
    <ds:schemaRef ds:uri="http://schemas.microsoft.com/office/2006/metadata/properties"/>
    <ds:schemaRef ds:uri="http://www.w3.org/XML/1998/namespace"/>
    <ds:schemaRef ds:uri="7b94cddc-b928-40b7-9d0c-7426e6f21deb"/>
    <ds:schemaRef ds:uri="http://schemas.microsoft.com/office/infopath/2007/PartnerControls"/>
    <ds:schemaRef ds:uri="http://schemas.microsoft.com/office/2006/documentManagement/types"/>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12844</TotalTime>
  <Words>708</Words>
  <Application>Microsoft Office PowerPoint</Application>
  <PresentationFormat>Widescreen</PresentationFormat>
  <Paragraphs>83</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Berlin Sans FB</vt:lpstr>
      <vt:lpstr>Calibri</vt:lpstr>
      <vt:lpstr>Calibri Light</vt:lpstr>
      <vt:lpstr>Candara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Revision Materials Available</vt:lpstr>
      <vt:lpstr>PowerPoint Presentation</vt:lpstr>
    </vt:vector>
  </TitlesOfParts>
  <Company>CYA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Ottewell</dc:creator>
  <cp:lastModifiedBy>Francessa Contegiacomo</cp:lastModifiedBy>
  <cp:revision>168</cp:revision>
  <cp:lastPrinted>2018-08-23T13:42:51Z</cp:lastPrinted>
  <dcterms:created xsi:type="dcterms:W3CDTF">2017-03-16T10:05:27Z</dcterms:created>
  <dcterms:modified xsi:type="dcterms:W3CDTF">2025-02-10T09:32:28Z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0x010100D8E0477ACCB38E4C9AADEB3F55C40A2B</vt:lpwstr>
  </property>
</Properties>
</file>