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283" r:id="rId6"/>
    <p:sldId id="284" r:id="rId7"/>
    <p:sldId id="285" r:id="rId8"/>
    <p:sldId id="286" r:id="rId9"/>
    <p:sldId id="288" r:id="rId10"/>
    <p:sldId id="289" r:id="rId11"/>
    <p:sldId id="290" r:id="rId12"/>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Edlin" initials="BE" lastIdx="0" clrIdx="0">
    <p:extLst>
      <p:ext uri="{19B8F6BF-5375-455C-9EA6-DF929625EA0E}">
        <p15:presenceInfo xmlns:p15="http://schemas.microsoft.com/office/powerpoint/2012/main" userId="S-1-5-21-3650419851-2908292318-3128554887-5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104" d="100"/>
          <a:sy n="104" d="100"/>
        </p:scale>
        <p:origin x="13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17463DC9-59B7-4E68-9D00-CAD2DD7E5E2C}" type="datetimeFigureOut">
              <a:rPr lang="en-GB" smtClean="0"/>
              <a:t>23/09/2024</a:t>
            </a:fld>
            <a:endParaRPr lang="en-GB"/>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D134D558-DB23-4BD0-AD64-BF396DF7A1B1}" type="slidenum">
              <a:rPr lang="en-GB" smtClean="0"/>
              <a:t>‹#›</a:t>
            </a:fld>
            <a:endParaRPr lang="en-GB"/>
          </a:p>
        </p:txBody>
      </p:sp>
    </p:spTree>
    <p:extLst>
      <p:ext uri="{BB962C8B-B14F-4D97-AF65-F5344CB8AC3E}">
        <p14:creationId xmlns:p14="http://schemas.microsoft.com/office/powerpoint/2010/main" val="89524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927E936D-79BB-40DA-A38E-9386F1689C0D}" type="datetimeFigureOut">
              <a:rPr lang="en-GB" smtClean="0"/>
              <a:t>23/09/2024</a:t>
            </a:fld>
            <a:endParaRPr lang="en-GB"/>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B0514663-91B1-49DE-8B9B-E256DB7A5519}" type="slidenum">
              <a:rPr lang="en-GB" smtClean="0"/>
              <a:t>‹#›</a:t>
            </a:fld>
            <a:endParaRPr lang="en-GB"/>
          </a:p>
        </p:txBody>
      </p:sp>
    </p:spTree>
    <p:extLst>
      <p:ext uri="{BB962C8B-B14F-4D97-AF65-F5344CB8AC3E}">
        <p14:creationId xmlns:p14="http://schemas.microsoft.com/office/powerpoint/2010/main" val="275300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26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ond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5C65233-844C-4DBB-933F-A71DFF14A237}"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FAE520-8976-4C99-9AE6-58B8504D7290}" type="slidenum">
              <a:rPr lang="en-GB" smtClean="0"/>
              <a:t>‹#›</a:t>
            </a:fld>
            <a:endParaRPr lang="en-GB"/>
          </a:p>
        </p:txBody>
      </p:sp>
      <p:grpSp>
        <p:nvGrpSpPr>
          <p:cNvPr id="7" name="Group 6"/>
          <p:cNvGrpSpPr/>
          <p:nvPr userDrawn="1"/>
        </p:nvGrpSpPr>
        <p:grpSpPr>
          <a:xfrm>
            <a:off x="13402" y="20708"/>
            <a:ext cx="11997365" cy="6668416"/>
            <a:chOff x="13402" y="20708"/>
            <a:chExt cx="11997365" cy="6668416"/>
          </a:xfrm>
        </p:grpSpPr>
        <p:sp>
          <p:nvSpPr>
            <p:cNvPr id="8" name="Rectangle 7"/>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11" name="Subtitle 1"/>
          <p:cNvSpPr txBox="1">
            <a:spLocks/>
          </p:cNvSpPr>
          <p:nvPr userDrawn="1"/>
        </p:nvSpPr>
        <p:spPr>
          <a:xfrm>
            <a:off x="2043794" y="6460188"/>
            <a:ext cx="9144000" cy="4578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i="1" dirty="0"/>
              <a:t>RESPECTFUL </a:t>
            </a:r>
            <a:r>
              <a:rPr lang="en-GB" sz="2000" i="1" dirty="0"/>
              <a:t>^</a:t>
            </a:r>
            <a:r>
              <a:rPr lang="en-GB" i="1" dirty="0"/>
              <a:t> RESILIENT </a:t>
            </a:r>
            <a:r>
              <a:rPr lang="en-GB" sz="2000" i="1" dirty="0"/>
              <a:t>^</a:t>
            </a:r>
            <a:r>
              <a:rPr lang="en-GB" i="1" dirty="0"/>
              <a:t> RESOURCEFUL </a:t>
            </a:r>
            <a:r>
              <a:rPr lang="en-GB" sz="2000" i="1" dirty="0"/>
              <a:t>^ </a:t>
            </a:r>
            <a:r>
              <a:rPr lang="en-GB" i="1" dirty="0"/>
              <a:t>RESPONSIBLE</a:t>
            </a:r>
          </a:p>
        </p:txBody>
      </p:sp>
    </p:spTree>
    <p:extLst>
      <p:ext uri="{BB962C8B-B14F-4D97-AF65-F5344CB8AC3E}">
        <p14:creationId xmlns:p14="http://schemas.microsoft.com/office/powerpoint/2010/main" val="913959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65233-844C-4DBB-933F-A71DFF14A237}" type="datetimeFigureOut">
              <a:rPr lang="en-GB" smtClean="0"/>
              <a:t>23/09/2024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AE520-8976-4C99-9AE6-58B8504D7290}" type="slidenum">
              <a:rPr lang="en-GB" smtClean="0"/>
              <a:t>‹#›</a:t>
            </a:fld>
            <a:endParaRPr lang="en-GB"/>
          </a:p>
        </p:txBody>
      </p:sp>
      <p:sp>
        <p:nvSpPr>
          <p:cNvPr id="8" name="Rectangle 7"/>
          <p:cNvSpPr/>
          <p:nvPr userDrawn="1"/>
        </p:nvSpPr>
        <p:spPr>
          <a:xfrm>
            <a:off x="177113" y="19907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p:cNvPicPr/>
          <p:nvPr userDrawn="1"/>
        </p:nvPicPr>
        <p:blipFill>
          <a:blip r:embed="rId4" cstate="print">
            <a:extLst>
              <a:ext uri="{28A0092B-C50C-407E-A947-70E740481C1C}">
                <a14:useLocalDpi xmlns:a14="http://schemas.microsoft.com/office/drawing/2010/main" val="0"/>
              </a:ext>
            </a:extLst>
          </a:blip>
          <a:stretch>
            <a:fillRect/>
          </a:stretch>
        </p:blipFill>
        <p:spPr>
          <a:xfrm>
            <a:off x="0" y="-78045"/>
            <a:ext cx="12192000" cy="3410465"/>
          </a:xfrm>
          <a:prstGeom prst="rect">
            <a:avLst/>
          </a:prstGeom>
        </p:spPr>
      </p:pic>
      <p:sp>
        <p:nvSpPr>
          <p:cNvPr id="9" name="Subtitle 1"/>
          <p:cNvSpPr txBox="1">
            <a:spLocks/>
          </p:cNvSpPr>
          <p:nvPr userDrawn="1"/>
        </p:nvSpPr>
        <p:spPr>
          <a:xfrm>
            <a:off x="1863490" y="6509599"/>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i="1" dirty="0"/>
              <a:t>RESPECTFUL </a:t>
            </a:r>
            <a:r>
              <a:rPr lang="en-GB" sz="2000" i="1" dirty="0"/>
              <a:t>^</a:t>
            </a:r>
            <a:r>
              <a:rPr lang="en-GB" i="1" dirty="0"/>
              <a:t> RESILIENT </a:t>
            </a:r>
            <a:r>
              <a:rPr lang="en-GB" sz="2000" i="1" dirty="0"/>
              <a:t>^</a:t>
            </a:r>
            <a:r>
              <a:rPr lang="en-GB" i="1" dirty="0"/>
              <a:t> RESOURCEFUL </a:t>
            </a:r>
            <a:r>
              <a:rPr lang="en-GB" sz="2000" i="1" dirty="0"/>
              <a:t>^ </a:t>
            </a:r>
            <a:r>
              <a:rPr lang="en-GB" i="1" dirty="0"/>
              <a:t>RESPONSIBLE</a:t>
            </a:r>
          </a:p>
        </p:txBody>
      </p:sp>
    </p:spTree>
    <p:extLst>
      <p:ext uri="{BB962C8B-B14F-4D97-AF65-F5344CB8AC3E}">
        <p14:creationId xmlns:p14="http://schemas.microsoft.com/office/powerpoint/2010/main" val="1407821322"/>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mailto:Francessa.Contegiacomo@cyac.org.uk" TargetMode="External"/><Relationship Id="rId7" Type="http://schemas.openxmlformats.org/officeDocument/2006/relationships/image" Target="../media/image20.jpeg"/><Relationship Id="rId2" Type="http://schemas.openxmlformats.org/officeDocument/2006/relationships/hyperlink" Target="mailto:Ben.Curtis@cyac.org.uk"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5989" y="3527508"/>
            <a:ext cx="11483545" cy="2554545"/>
          </a:xfrm>
          <a:prstGeom prst="rect">
            <a:avLst/>
          </a:prstGeom>
        </p:spPr>
        <p:txBody>
          <a:bodyPr wrap="square">
            <a:spAutoFit/>
          </a:bodyPr>
          <a:lstStyle/>
          <a:p>
            <a:pPr algn="ctr"/>
            <a:endParaRPr lang="en-GB" sz="8000" dirty="0">
              <a:solidFill>
                <a:srgbClr val="1B4F20"/>
              </a:solidFill>
              <a:latin typeface="Candara" panose="020E0502030303020204" pitchFamily="34" charset="0"/>
            </a:endParaRPr>
          </a:p>
          <a:p>
            <a:pPr algn="ctr"/>
            <a:endParaRPr lang="en-GB" sz="8000" dirty="0">
              <a:solidFill>
                <a:srgbClr val="1B4F20"/>
              </a:solidFill>
              <a:latin typeface="Candara" panose="020E0502030303020204" pitchFamily="34" charset="0"/>
            </a:endParaRPr>
          </a:p>
        </p:txBody>
      </p:sp>
      <p:sp>
        <p:nvSpPr>
          <p:cNvPr id="4" name="Title 6"/>
          <p:cNvSpPr txBox="1">
            <a:spLocks/>
          </p:cNvSpPr>
          <p:nvPr/>
        </p:nvSpPr>
        <p:spPr>
          <a:xfrm>
            <a:off x="649941" y="34792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6">
                    <a:lumMod val="50000"/>
                  </a:schemeClr>
                </a:solidFill>
                <a:latin typeface="Berlin Sans FB" panose="020E0602020502020306" pitchFamily="34" charset="0"/>
              </a:rPr>
              <a:t>GCSE History</a:t>
            </a:r>
          </a:p>
        </p:txBody>
      </p:sp>
      <p:sp>
        <p:nvSpPr>
          <p:cNvPr id="5" name="Rectangle 4"/>
          <p:cNvSpPr/>
          <p:nvPr/>
        </p:nvSpPr>
        <p:spPr>
          <a:xfrm>
            <a:off x="649941" y="4679140"/>
            <a:ext cx="10819552" cy="1077218"/>
          </a:xfrm>
          <a:prstGeom prst="rect">
            <a:avLst/>
          </a:prstGeom>
        </p:spPr>
        <p:txBody>
          <a:bodyPr wrap="square">
            <a:spAutoFit/>
          </a:bodyPr>
          <a:lstStyle/>
          <a:p>
            <a:pPr algn="ctr"/>
            <a:r>
              <a:rPr lang="en-GB" sz="3200" dirty="0">
                <a:solidFill>
                  <a:schemeClr val="accent6">
                    <a:lumMod val="50000"/>
                  </a:schemeClr>
                </a:solidFill>
                <a:latin typeface="Berlin Sans FB" panose="020E0602020502020306" pitchFamily="34" charset="0"/>
              </a:rPr>
              <a:t>What will my child study over the next two years and how will they be assessed?</a:t>
            </a:r>
          </a:p>
        </p:txBody>
      </p:sp>
    </p:spTree>
    <p:extLst>
      <p:ext uri="{BB962C8B-B14F-4D97-AF65-F5344CB8AC3E}">
        <p14:creationId xmlns:p14="http://schemas.microsoft.com/office/powerpoint/2010/main" val="149018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65761" y="2160589"/>
            <a:ext cx="11477896" cy="4336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90C226"/>
              </a:buClr>
              <a:buNone/>
            </a:pPr>
            <a:endParaRPr lang="en-GB" sz="4000" dirty="0">
              <a:solidFill>
                <a:srgbClr val="1B4F20"/>
              </a:solidFill>
              <a:latin typeface="Candara" panose="020E0502030303020204" pitchFamily="34" charset="0"/>
            </a:endParaRPr>
          </a:p>
        </p:txBody>
      </p:sp>
      <p:sp>
        <p:nvSpPr>
          <p:cNvPr id="5" name="Control 1"/>
          <p:cNvSpPr>
            <a:spLocks noChangeArrowheads="1" noChangeShapeType="1"/>
          </p:cNvSpPr>
          <p:nvPr/>
        </p:nvSpPr>
        <p:spPr bwMode="auto">
          <a:xfrm>
            <a:off x="649288" y="5726113"/>
            <a:ext cx="4329112" cy="21066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Subtitle 1"/>
          <p:cNvSpPr>
            <a:spLocks noGrp="1"/>
          </p:cNvSpPr>
          <p:nvPr>
            <p:ph type="subTitle" idx="1"/>
          </p:nvPr>
        </p:nvSpPr>
        <p:spPr>
          <a:xfrm>
            <a:off x="649287" y="516499"/>
            <a:ext cx="10794159" cy="5440547"/>
          </a:xfrm>
        </p:spPr>
        <p:txBody>
          <a:bodyPr>
            <a:normAutofit fontScale="85000" lnSpcReduction="10000"/>
          </a:bodyPr>
          <a:lstStyle/>
          <a:p>
            <a:pPr algn="l"/>
            <a:r>
              <a:rPr lang="en-GB" sz="3200" u="sng" dirty="0">
                <a:solidFill>
                  <a:srgbClr val="1B4F20"/>
                </a:solidFill>
                <a:latin typeface="Berlin Sans FB" panose="020E0602020502020306" pitchFamily="34" charset="0"/>
              </a:rPr>
              <a:t>An Overview</a:t>
            </a:r>
          </a:p>
          <a:p>
            <a:pPr algn="l"/>
            <a:endParaRPr lang="en-GB" sz="3200" dirty="0">
              <a:solidFill>
                <a:srgbClr val="1B4F20"/>
              </a:solidFill>
              <a:latin typeface="Berlin Sans FB" panose="020E0602020502020306" pitchFamily="34" charset="0"/>
            </a:endParaRPr>
          </a:p>
          <a:p>
            <a:pPr marL="457200" indent="-457200" algn="l">
              <a:buFontTx/>
              <a:buChar char="-"/>
            </a:pPr>
            <a:r>
              <a:rPr lang="en-GB" sz="3200" dirty="0">
                <a:solidFill>
                  <a:srgbClr val="1B4F20"/>
                </a:solidFill>
                <a:latin typeface="Berlin Sans FB" panose="020E0602020502020306" pitchFamily="34" charset="0"/>
              </a:rPr>
              <a:t>Students complete 3 Exams at the end of the 2 year course</a:t>
            </a:r>
          </a:p>
          <a:p>
            <a:pPr marL="457200" indent="-457200" algn="l">
              <a:buFontTx/>
              <a:buChar char="-"/>
            </a:pPr>
            <a:endParaRPr lang="en-GB" sz="3200" dirty="0">
              <a:solidFill>
                <a:srgbClr val="1B4F20"/>
              </a:solidFill>
              <a:latin typeface="Berlin Sans FB" panose="020E0602020502020306" pitchFamily="34" charset="0"/>
            </a:endParaRPr>
          </a:p>
          <a:p>
            <a:pPr marL="457200" indent="-457200" algn="l">
              <a:buFontTx/>
              <a:buChar char="-"/>
            </a:pPr>
            <a:r>
              <a:rPr lang="en-GB" sz="3200" dirty="0">
                <a:solidFill>
                  <a:srgbClr val="1B4F20"/>
                </a:solidFill>
                <a:latin typeface="Berlin Sans FB" panose="020E0602020502020306" pitchFamily="34" charset="0"/>
              </a:rPr>
              <a:t>The exams cover 4 key periods of History – The Tudor reign of Henry VIII, The American West 1835-1895 and Conflict and Tension (Civil Rights) – as well a Thematic study focusing on Medicine in Britain 1250-present including the Western Front 1914-1918</a:t>
            </a:r>
          </a:p>
          <a:p>
            <a:pPr marL="457200" indent="-457200" algn="l">
              <a:buFontTx/>
              <a:buChar char="-"/>
            </a:pPr>
            <a:endParaRPr lang="en-GB" sz="3200" dirty="0">
              <a:solidFill>
                <a:srgbClr val="1B4F20"/>
              </a:solidFill>
              <a:latin typeface="Berlin Sans FB" panose="020E0602020502020306" pitchFamily="34" charset="0"/>
            </a:endParaRPr>
          </a:p>
          <a:p>
            <a:pPr marL="457200" indent="-457200" algn="l">
              <a:buFontTx/>
              <a:buChar char="-"/>
            </a:pPr>
            <a:r>
              <a:rPr lang="en-GB" sz="3200" dirty="0">
                <a:solidFill>
                  <a:srgbClr val="1B4F20"/>
                </a:solidFill>
                <a:latin typeface="Berlin Sans FB" panose="020E0602020502020306" pitchFamily="34" charset="0"/>
              </a:rPr>
              <a:t>The Course is graded from 9-1, 4 is a pass/5 is a good pass</a:t>
            </a:r>
          </a:p>
          <a:p>
            <a:pPr marL="457200" indent="-457200" algn="l">
              <a:buFontTx/>
              <a:buChar char="-"/>
            </a:pPr>
            <a:endParaRPr lang="en-GB" sz="3200" dirty="0">
              <a:solidFill>
                <a:srgbClr val="1B4F20"/>
              </a:solidFill>
              <a:latin typeface="Berlin Sans FB" panose="020E0602020502020306" pitchFamily="34" charset="0"/>
            </a:endParaRPr>
          </a:p>
          <a:p>
            <a:pPr marL="457200" indent="-457200" algn="l">
              <a:buFontTx/>
              <a:buChar char="-"/>
            </a:pPr>
            <a:r>
              <a:rPr lang="en-GB" sz="3200" dirty="0">
                <a:solidFill>
                  <a:srgbClr val="1B4F20"/>
                </a:solidFill>
                <a:latin typeface="Berlin Sans FB" panose="020E0602020502020306" pitchFamily="34" charset="0"/>
              </a:rPr>
              <a:t>The Academy uses the Pearson Edexcel                                                    GCSE History Course </a:t>
            </a:r>
          </a:p>
        </p:txBody>
      </p:sp>
      <p:pic>
        <p:nvPicPr>
          <p:cNvPr id="3" name="Picture 2"/>
          <p:cNvPicPr>
            <a:picLocks noChangeAspect="1"/>
          </p:cNvPicPr>
          <p:nvPr/>
        </p:nvPicPr>
        <p:blipFill rotWithShape="1">
          <a:blip r:embed="rId2"/>
          <a:srcRect l="66397" t="22340" r="5147" b="54119"/>
          <a:stretch/>
        </p:blipFill>
        <p:spPr>
          <a:xfrm>
            <a:off x="8174208" y="4744189"/>
            <a:ext cx="3469343" cy="1613647"/>
          </a:xfrm>
          <a:prstGeom prst="rect">
            <a:avLst/>
          </a:prstGeom>
        </p:spPr>
      </p:pic>
    </p:spTree>
    <p:extLst>
      <p:ext uri="{BB962C8B-B14F-4D97-AF65-F5344CB8AC3E}">
        <p14:creationId xmlns:p14="http://schemas.microsoft.com/office/powerpoint/2010/main" val="38137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565" y="389964"/>
            <a:ext cx="10434917" cy="584775"/>
          </a:xfrm>
          <a:prstGeom prst="rect">
            <a:avLst/>
          </a:prstGeom>
          <a:noFill/>
        </p:spPr>
        <p:txBody>
          <a:bodyPr wrap="square" rtlCol="0">
            <a:spAutoFit/>
          </a:bodyPr>
          <a:lstStyle/>
          <a:p>
            <a:r>
              <a:rPr lang="en-GB" sz="3200" u="sng" dirty="0"/>
              <a:t>Course Content</a:t>
            </a:r>
          </a:p>
        </p:txBody>
      </p:sp>
      <p:sp>
        <p:nvSpPr>
          <p:cNvPr id="5" name="TextBox 4"/>
          <p:cNvSpPr txBox="1"/>
          <p:nvPr/>
        </p:nvSpPr>
        <p:spPr>
          <a:xfrm>
            <a:off x="618565" y="956958"/>
            <a:ext cx="10676965" cy="400110"/>
          </a:xfrm>
          <a:prstGeom prst="rect">
            <a:avLst/>
          </a:prstGeom>
          <a:noFill/>
        </p:spPr>
        <p:txBody>
          <a:bodyPr wrap="square" rtlCol="0">
            <a:spAutoFit/>
          </a:bodyPr>
          <a:lstStyle/>
          <a:p>
            <a:r>
              <a:rPr lang="en-GB" sz="2000" dirty="0"/>
              <a:t>Over the two year course, students study four key periods of History.  These are</a:t>
            </a:r>
          </a:p>
        </p:txBody>
      </p:sp>
      <p:sp>
        <p:nvSpPr>
          <p:cNvPr id="6" name="Rectangle 5"/>
          <p:cNvSpPr/>
          <p:nvPr/>
        </p:nvSpPr>
        <p:spPr>
          <a:xfrm>
            <a:off x="416861" y="1361402"/>
            <a:ext cx="2864222" cy="5078313"/>
          </a:xfrm>
          <a:prstGeom prst="rect">
            <a:avLst/>
          </a:prstGeom>
        </p:spPr>
        <p:txBody>
          <a:bodyPr wrap="square">
            <a:spAutoFit/>
          </a:bodyPr>
          <a:lstStyle/>
          <a:p>
            <a:r>
              <a:rPr lang="en-GB" b="1" dirty="0"/>
              <a:t>Period 1 - Medicine in Britain, c1250–present and The British sector of the Western Front, 1914–1918: injuries, treatment and the trenches</a:t>
            </a:r>
          </a:p>
          <a:p>
            <a:r>
              <a:rPr lang="en-GB" dirty="0"/>
              <a:t>This period looks at:</a:t>
            </a:r>
          </a:p>
          <a:p>
            <a:r>
              <a:rPr lang="en-GB" i="1" dirty="0"/>
              <a:t> - Medicine in Medieval England</a:t>
            </a:r>
          </a:p>
          <a:p>
            <a:r>
              <a:rPr lang="en-GB" i="1" dirty="0"/>
              <a:t> - The Medical Renaissance in England</a:t>
            </a:r>
          </a:p>
          <a:p>
            <a:r>
              <a:rPr lang="en-GB" i="1" dirty="0"/>
              <a:t> - Medicine in 18</a:t>
            </a:r>
            <a:r>
              <a:rPr lang="en-GB" i="1" baseline="30000" dirty="0"/>
              <a:t>th</a:t>
            </a:r>
            <a:r>
              <a:rPr lang="en-GB" i="1" dirty="0"/>
              <a:t> &amp; 19</a:t>
            </a:r>
            <a:r>
              <a:rPr lang="en-GB" i="1" baseline="30000" dirty="0"/>
              <a:t>th</a:t>
            </a:r>
            <a:r>
              <a:rPr lang="en-GB" i="1" dirty="0"/>
              <a:t> Century Britain</a:t>
            </a:r>
          </a:p>
          <a:p>
            <a:r>
              <a:rPr lang="en-GB" i="1" dirty="0"/>
              <a:t> - Medicine in Modern Britain </a:t>
            </a:r>
          </a:p>
          <a:p>
            <a:r>
              <a:rPr lang="en-GB" i="1" dirty="0"/>
              <a:t> - The challenges associated with medicine on the Western Front </a:t>
            </a:r>
          </a:p>
        </p:txBody>
      </p:sp>
      <p:sp>
        <p:nvSpPr>
          <p:cNvPr id="7" name="Rectangle 6"/>
          <p:cNvSpPr/>
          <p:nvPr/>
        </p:nvSpPr>
        <p:spPr>
          <a:xfrm>
            <a:off x="3527614" y="1383513"/>
            <a:ext cx="2604245" cy="4801314"/>
          </a:xfrm>
          <a:prstGeom prst="rect">
            <a:avLst/>
          </a:prstGeom>
        </p:spPr>
        <p:txBody>
          <a:bodyPr wrap="square">
            <a:spAutoFit/>
          </a:bodyPr>
          <a:lstStyle/>
          <a:p>
            <a:r>
              <a:rPr lang="en-GB" b="1" dirty="0"/>
              <a:t>Period 2 – Henry VIII &amp; his Ministers, 1509-1540</a:t>
            </a:r>
          </a:p>
          <a:p>
            <a:r>
              <a:rPr lang="en-GB" dirty="0"/>
              <a:t>This period looks at:</a:t>
            </a:r>
          </a:p>
          <a:p>
            <a:r>
              <a:rPr lang="en-GB" i="1" dirty="0"/>
              <a:t> - England in 1509 – its government &amp; society </a:t>
            </a:r>
          </a:p>
          <a:p>
            <a:r>
              <a:rPr lang="en-GB" i="1" dirty="0"/>
              <a:t> - Henry VIII’s rise to power</a:t>
            </a:r>
          </a:p>
          <a:p>
            <a:r>
              <a:rPr lang="en-GB" i="1" dirty="0"/>
              <a:t> - The role of Thomas Wolsey and Thomas Cromwell as Henry’s ministers</a:t>
            </a:r>
          </a:p>
          <a:p>
            <a:r>
              <a:rPr lang="en-GB" i="1" dirty="0"/>
              <a:t> - Key domestic and international events </a:t>
            </a:r>
          </a:p>
          <a:p>
            <a:r>
              <a:rPr lang="en-GB" i="1" dirty="0"/>
              <a:t> - England’s relationship with France &amp; Spain</a:t>
            </a:r>
          </a:p>
          <a:p>
            <a:r>
              <a:rPr lang="en-GB" i="1" dirty="0"/>
              <a:t> - The Break with Rome &amp; The Reformation </a:t>
            </a:r>
          </a:p>
        </p:txBody>
      </p:sp>
      <p:sp>
        <p:nvSpPr>
          <p:cNvPr id="8" name="Rectangle 7"/>
          <p:cNvSpPr/>
          <p:nvPr/>
        </p:nvSpPr>
        <p:spPr>
          <a:xfrm>
            <a:off x="9047629" y="1357068"/>
            <a:ext cx="2664759" cy="3416320"/>
          </a:xfrm>
          <a:prstGeom prst="rect">
            <a:avLst/>
          </a:prstGeom>
        </p:spPr>
        <p:txBody>
          <a:bodyPr wrap="square">
            <a:spAutoFit/>
          </a:bodyPr>
          <a:lstStyle/>
          <a:p>
            <a:r>
              <a:rPr lang="en-GB" b="1" dirty="0"/>
              <a:t>Period 4 – The USA, 1954–75: conflict at home and abroad</a:t>
            </a:r>
          </a:p>
          <a:p>
            <a:r>
              <a:rPr lang="en-GB" dirty="0"/>
              <a:t>This period looks at:</a:t>
            </a:r>
          </a:p>
          <a:p>
            <a:r>
              <a:rPr lang="en-GB" i="1" dirty="0"/>
              <a:t> - The Civil Rights movement</a:t>
            </a:r>
          </a:p>
          <a:p>
            <a:r>
              <a:rPr lang="en-GB" i="1" dirty="0"/>
              <a:t> - Key Civil Rights leaders such as MLK and Malcolm X</a:t>
            </a:r>
          </a:p>
          <a:p>
            <a:r>
              <a:rPr lang="en-GB" i="1" dirty="0"/>
              <a:t> - The Vietnam War </a:t>
            </a:r>
          </a:p>
          <a:p>
            <a:r>
              <a:rPr lang="en-GB" i="1" dirty="0"/>
              <a:t>- Protests and opposition to the Vietnam War</a:t>
            </a:r>
          </a:p>
        </p:txBody>
      </p:sp>
      <p:sp>
        <p:nvSpPr>
          <p:cNvPr id="9" name="Rectangle 8"/>
          <p:cNvSpPr/>
          <p:nvPr/>
        </p:nvSpPr>
        <p:spPr>
          <a:xfrm>
            <a:off x="6385111" y="1361400"/>
            <a:ext cx="2604245" cy="5078313"/>
          </a:xfrm>
          <a:prstGeom prst="rect">
            <a:avLst/>
          </a:prstGeom>
        </p:spPr>
        <p:txBody>
          <a:bodyPr wrap="square">
            <a:spAutoFit/>
          </a:bodyPr>
          <a:lstStyle/>
          <a:p>
            <a:r>
              <a:rPr lang="en-GB" b="1" dirty="0"/>
              <a:t>Period 3 – The American West – 1835-1895</a:t>
            </a:r>
          </a:p>
          <a:p>
            <a:r>
              <a:rPr lang="en-GB" dirty="0"/>
              <a:t>This period looks at:</a:t>
            </a:r>
          </a:p>
          <a:p>
            <a:r>
              <a:rPr lang="en-GB" i="1" dirty="0"/>
              <a:t> - The beliefs and society of the Plains Indians</a:t>
            </a:r>
          </a:p>
          <a:p>
            <a:r>
              <a:rPr lang="en-GB" i="1" dirty="0"/>
              <a:t> - Migration of Settlers to the West Coast</a:t>
            </a:r>
          </a:p>
          <a:p>
            <a:r>
              <a:rPr lang="en-GB" i="1" dirty="0"/>
              <a:t> - The challenges of settling on the Great Plains</a:t>
            </a:r>
          </a:p>
          <a:p>
            <a:r>
              <a:rPr lang="en-GB" i="1" dirty="0"/>
              <a:t> - The issue of Law &amp; Order in the American West</a:t>
            </a:r>
          </a:p>
          <a:p>
            <a:r>
              <a:rPr lang="en-GB" i="1" dirty="0"/>
              <a:t> - Relations between the US Government &amp; Plains Indians</a:t>
            </a:r>
          </a:p>
          <a:p>
            <a:r>
              <a:rPr lang="en-GB" i="1" dirty="0"/>
              <a:t> - The end of the Plains Indian’s way of life </a:t>
            </a:r>
          </a:p>
        </p:txBody>
      </p:sp>
    </p:spTree>
    <p:extLst>
      <p:ext uri="{BB962C8B-B14F-4D97-AF65-F5344CB8AC3E}">
        <p14:creationId xmlns:p14="http://schemas.microsoft.com/office/powerpoint/2010/main" val="369522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307" y="316202"/>
            <a:ext cx="10434917" cy="584775"/>
          </a:xfrm>
          <a:prstGeom prst="rect">
            <a:avLst/>
          </a:prstGeom>
          <a:noFill/>
        </p:spPr>
        <p:txBody>
          <a:bodyPr wrap="square" rtlCol="0">
            <a:spAutoFit/>
          </a:bodyPr>
          <a:lstStyle/>
          <a:p>
            <a:r>
              <a:rPr lang="en-GB" sz="3200" u="sng" dirty="0"/>
              <a:t>Examinations</a:t>
            </a:r>
          </a:p>
        </p:txBody>
      </p:sp>
      <p:sp>
        <p:nvSpPr>
          <p:cNvPr id="5" name="TextBox 4"/>
          <p:cNvSpPr txBox="1"/>
          <p:nvPr/>
        </p:nvSpPr>
        <p:spPr>
          <a:xfrm>
            <a:off x="430308" y="817847"/>
            <a:ext cx="5089102" cy="1477328"/>
          </a:xfrm>
          <a:prstGeom prst="rect">
            <a:avLst/>
          </a:prstGeom>
          <a:noFill/>
        </p:spPr>
        <p:txBody>
          <a:bodyPr wrap="square" rtlCol="0">
            <a:spAutoFit/>
          </a:bodyPr>
          <a:lstStyle/>
          <a:p>
            <a:r>
              <a:rPr lang="en-GB" dirty="0"/>
              <a:t>At the end of the course, students will sit 3 exams which are designed to test their knowledge of the four periods as well as their historical skills around source analysis and interpretation and the ability to justify analyse and evaluate:</a:t>
            </a:r>
          </a:p>
        </p:txBody>
      </p:sp>
      <p:pic>
        <p:nvPicPr>
          <p:cNvPr id="6" name="Picture 5"/>
          <p:cNvPicPr>
            <a:picLocks noChangeAspect="1"/>
          </p:cNvPicPr>
          <p:nvPr/>
        </p:nvPicPr>
        <p:blipFill rotWithShape="1">
          <a:blip r:embed="rId2"/>
          <a:srcRect l="17095" t="24301" r="18934" b="53531"/>
          <a:stretch/>
        </p:blipFill>
        <p:spPr>
          <a:xfrm>
            <a:off x="6078071" y="215364"/>
            <a:ext cx="5963162" cy="1161789"/>
          </a:xfrm>
          <a:prstGeom prst="rect">
            <a:avLst/>
          </a:prstGeom>
        </p:spPr>
      </p:pic>
      <p:pic>
        <p:nvPicPr>
          <p:cNvPr id="7" name="Picture 6"/>
          <p:cNvPicPr>
            <a:picLocks noChangeAspect="1"/>
          </p:cNvPicPr>
          <p:nvPr/>
        </p:nvPicPr>
        <p:blipFill rotWithShape="1">
          <a:blip r:embed="rId3"/>
          <a:srcRect l="17095" t="53531" r="18934" b="8411"/>
          <a:stretch/>
        </p:blipFill>
        <p:spPr>
          <a:xfrm>
            <a:off x="6078071" y="1479179"/>
            <a:ext cx="6003503" cy="2008068"/>
          </a:xfrm>
          <a:prstGeom prst="rect">
            <a:avLst/>
          </a:prstGeom>
        </p:spPr>
      </p:pic>
      <p:pic>
        <p:nvPicPr>
          <p:cNvPr id="8" name="Picture 7"/>
          <p:cNvPicPr>
            <a:picLocks noChangeAspect="1"/>
          </p:cNvPicPr>
          <p:nvPr/>
        </p:nvPicPr>
        <p:blipFill rotWithShape="1">
          <a:blip r:embed="rId4"/>
          <a:srcRect l="16874" t="19397" r="20691" b="59417"/>
          <a:stretch/>
        </p:blipFill>
        <p:spPr>
          <a:xfrm>
            <a:off x="376519" y="2365915"/>
            <a:ext cx="5524001" cy="1053928"/>
          </a:xfrm>
          <a:prstGeom prst="rect">
            <a:avLst/>
          </a:prstGeom>
        </p:spPr>
      </p:pic>
      <p:pic>
        <p:nvPicPr>
          <p:cNvPr id="9" name="Picture 8"/>
          <p:cNvPicPr>
            <a:picLocks noChangeAspect="1"/>
          </p:cNvPicPr>
          <p:nvPr/>
        </p:nvPicPr>
        <p:blipFill rotWithShape="1">
          <a:blip r:embed="rId5"/>
          <a:srcRect l="16985" t="37445" r="16838" b="30382"/>
          <a:stretch/>
        </p:blipFill>
        <p:spPr>
          <a:xfrm>
            <a:off x="376519" y="3521775"/>
            <a:ext cx="5690401" cy="1555376"/>
          </a:xfrm>
          <a:prstGeom prst="rect">
            <a:avLst/>
          </a:prstGeom>
        </p:spPr>
      </p:pic>
      <p:pic>
        <p:nvPicPr>
          <p:cNvPr id="10" name="Picture 9"/>
          <p:cNvPicPr>
            <a:picLocks noChangeAspect="1"/>
          </p:cNvPicPr>
          <p:nvPr/>
        </p:nvPicPr>
        <p:blipFill rotWithShape="1">
          <a:blip r:embed="rId6"/>
          <a:srcRect l="17206" t="40387" r="17169" b="39211"/>
          <a:stretch/>
        </p:blipFill>
        <p:spPr>
          <a:xfrm>
            <a:off x="6078071" y="3804425"/>
            <a:ext cx="6045822" cy="1056748"/>
          </a:xfrm>
          <a:prstGeom prst="rect">
            <a:avLst/>
          </a:prstGeom>
        </p:spPr>
      </p:pic>
      <p:pic>
        <p:nvPicPr>
          <p:cNvPr id="11" name="Picture 10"/>
          <p:cNvPicPr>
            <a:picLocks noChangeAspect="1"/>
          </p:cNvPicPr>
          <p:nvPr/>
        </p:nvPicPr>
        <p:blipFill rotWithShape="1">
          <a:blip r:embed="rId7"/>
          <a:srcRect l="17206" t="63536" r="17059" b="8018"/>
          <a:stretch/>
        </p:blipFill>
        <p:spPr>
          <a:xfrm>
            <a:off x="6047510" y="4963199"/>
            <a:ext cx="6064624" cy="1475454"/>
          </a:xfrm>
          <a:prstGeom prst="rect">
            <a:avLst/>
          </a:prstGeom>
        </p:spPr>
      </p:pic>
    </p:spTree>
    <p:extLst>
      <p:ext uri="{BB962C8B-B14F-4D97-AF65-F5344CB8AC3E}">
        <p14:creationId xmlns:p14="http://schemas.microsoft.com/office/powerpoint/2010/main" val="406221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784411" y="443754"/>
            <a:ext cx="10515600" cy="8031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t>How will we support your child in History?</a:t>
            </a:r>
          </a:p>
        </p:txBody>
      </p:sp>
      <p:sp>
        <p:nvSpPr>
          <p:cNvPr id="5" name="TextBox 4"/>
          <p:cNvSpPr txBox="1"/>
          <p:nvPr/>
        </p:nvSpPr>
        <p:spPr>
          <a:xfrm>
            <a:off x="697005" y="1246936"/>
            <a:ext cx="10690412" cy="5170646"/>
          </a:xfrm>
          <a:prstGeom prst="rect">
            <a:avLst/>
          </a:prstGeom>
          <a:noFill/>
        </p:spPr>
        <p:txBody>
          <a:bodyPr wrap="square" rtlCol="0">
            <a:spAutoFit/>
          </a:bodyPr>
          <a:lstStyle/>
          <a:p>
            <a:r>
              <a:rPr lang="en-GB" sz="2200" dirty="0"/>
              <a:t> - Planned and structured lessons which use a variety of resources to engage students and ensure understanding and progress</a:t>
            </a:r>
          </a:p>
          <a:p>
            <a:endParaRPr lang="en-GB" sz="2200" dirty="0"/>
          </a:p>
          <a:p>
            <a:r>
              <a:rPr lang="en-GB" sz="2200" dirty="0"/>
              <a:t> - In-depth knowledge of exam requirements to develop exam technique and improve grades – staff utilise Edexcel training resources and examiner reports to build knowledge of exam paper requirements </a:t>
            </a:r>
          </a:p>
          <a:p>
            <a:endParaRPr lang="en-GB" sz="2200" dirty="0"/>
          </a:p>
          <a:p>
            <a:r>
              <a:rPr lang="en-GB" sz="2200" dirty="0"/>
              <a:t> - Regular assessment to check progress and understanding </a:t>
            </a:r>
          </a:p>
          <a:p>
            <a:endParaRPr lang="en-GB" sz="2200" dirty="0"/>
          </a:p>
          <a:p>
            <a:r>
              <a:rPr lang="en-GB" sz="2200" dirty="0"/>
              <a:t> - School holiday revision sessions and intervention sessions at lunchtimes and after school.</a:t>
            </a:r>
          </a:p>
          <a:p>
            <a:endParaRPr lang="en-GB" sz="2200" dirty="0"/>
          </a:p>
          <a:p>
            <a:r>
              <a:rPr lang="en-GB" sz="2200" dirty="0"/>
              <a:t> - Communication and additional support materials through Microsoft Teams, including comprehensive revision guide videos</a:t>
            </a:r>
          </a:p>
          <a:p>
            <a:endParaRPr lang="en-GB" sz="2200" dirty="0"/>
          </a:p>
          <a:p>
            <a:r>
              <a:rPr lang="en-GB" sz="2200" dirty="0"/>
              <a:t> - Revision materials for each of the Historical Periods of the course</a:t>
            </a:r>
          </a:p>
        </p:txBody>
      </p:sp>
    </p:spTree>
    <p:extLst>
      <p:ext uri="{BB962C8B-B14F-4D97-AF65-F5344CB8AC3E}">
        <p14:creationId xmlns:p14="http://schemas.microsoft.com/office/powerpoint/2010/main" val="229642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838200" y="211425"/>
            <a:ext cx="10515600" cy="6783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t>How can I support my child in History?</a:t>
            </a:r>
          </a:p>
        </p:txBody>
      </p:sp>
      <p:sp>
        <p:nvSpPr>
          <p:cNvPr id="5" name="Rectangle 4"/>
          <p:cNvSpPr/>
          <p:nvPr/>
        </p:nvSpPr>
        <p:spPr>
          <a:xfrm>
            <a:off x="838200" y="728426"/>
            <a:ext cx="10515600" cy="5847755"/>
          </a:xfrm>
          <a:prstGeom prst="rect">
            <a:avLst/>
          </a:prstGeom>
        </p:spPr>
        <p:txBody>
          <a:bodyPr wrap="square">
            <a:spAutoFit/>
          </a:bodyPr>
          <a:lstStyle/>
          <a:p>
            <a:r>
              <a:rPr lang="en-GB" sz="2200" dirty="0"/>
              <a:t> - Encourage your child to watch the news and TV documentaries on the Themes of the course –use BBC iPlayer, The History Channel, Discovery, etc. to further understand key ideas and concepts </a:t>
            </a:r>
          </a:p>
          <a:p>
            <a:endParaRPr lang="en-GB" sz="2200" dirty="0"/>
          </a:p>
          <a:p>
            <a:r>
              <a:rPr lang="en-GB" sz="2200" dirty="0"/>
              <a:t> - Encourage them to develop their own revision materials such as Knowledge organisers, Mind Maps and Flash Cards of important Case Study locations and Events</a:t>
            </a:r>
          </a:p>
          <a:p>
            <a:endParaRPr lang="en-GB" sz="2200" dirty="0"/>
          </a:p>
          <a:p>
            <a:r>
              <a:rPr lang="en-GB" sz="2200" dirty="0"/>
              <a:t> - Encourage them to develop their own </a:t>
            </a:r>
            <a:r>
              <a:rPr lang="en-GB" sz="2200" b="1" dirty="0"/>
              <a:t>key word and key date </a:t>
            </a:r>
            <a:r>
              <a:rPr lang="en-GB" sz="2200" dirty="0"/>
              <a:t>list of term and events for each Theme.  Test them on their knowledge of key words and their definitions</a:t>
            </a:r>
          </a:p>
          <a:p>
            <a:endParaRPr lang="en-GB" sz="2200" dirty="0"/>
          </a:p>
          <a:p>
            <a:r>
              <a:rPr lang="en-GB" sz="2200" dirty="0"/>
              <a:t> - Discuss current affairs with your child – this will help them develop a viewpoint.  Recent examination topics have been natural disasters, deprivation in coastal towns, extreme sports, climate change.  Challenge your child’s opinion on historical aspects of the course to help them explain the importance or relevance of a person or decision or event</a:t>
            </a:r>
          </a:p>
          <a:p>
            <a:endParaRPr lang="en-GB" sz="2200" dirty="0"/>
          </a:p>
          <a:p>
            <a:r>
              <a:rPr lang="en-GB" sz="2200" dirty="0"/>
              <a:t> - Direct your child towards </a:t>
            </a:r>
            <a:r>
              <a:rPr lang="en-GB" sz="2200" dirty="0" err="1"/>
              <a:t>GCSEPod</a:t>
            </a:r>
            <a:r>
              <a:rPr lang="en-GB" sz="2200" dirty="0"/>
              <a:t> if they claim they have no homework. They can even get it on their phone or tablet and can check their understanding through the quizzes.</a:t>
            </a:r>
          </a:p>
        </p:txBody>
      </p:sp>
    </p:spTree>
    <p:extLst>
      <p:ext uri="{BB962C8B-B14F-4D97-AF65-F5344CB8AC3E}">
        <p14:creationId xmlns:p14="http://schemas.microsoft.com/office/powerpoint/2010/main" val="428258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9" y="197308"/>
            <a:ext cx="9144000" cy="948484"/>
          </a:xfrm>
        </p:spPr>
        <p:txBody>
          <a:bodyPr>
            <a:normAutofit/>
          </a:bodyPr>
          <a:lstStyle/>
          <a:p>
            <a:r>
              <a:rPr lang="en-GB" sz="4800" dirty="0"/>
              <a:t>Revision Materials Available</a:t>
            </a:r>
          </a:p>
        </p:txBody>
      </p:sp>
      <p:pic>
        <p:nvPicPr>
          <p:cNvPr id="1026" name="Picture 2" descr="https://images-na.ssl-images-amazon.com/images/I/51fMVcoILDL._SX351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46" y="1347840"/>
            <a:ext cx="2385920" cy="3372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arson Edexcel GCSE (9-1) History Medicine in Britain, c1250-present Revision Guide and Workbook + App: Catch-up and revise (Revise Edexcel GCSE History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94" y="1347840"/>
            <a:ext cx="2478723" cy="35091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vise Edexcel GCSE (9-1) History Medicine in Britain Revision Guide and Workbook By Kirsty Tay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3318" y="1347840"/>
            <a:ext cx="2704151" cy="38302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de 9-1 GCSE History Edexcel Topic Guide - The American West, c1835-c1895  | CGP 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7789" y="2939001"/>
            <a:ext cx="2382055" cy="33706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y revision notes: Edexcel GCSE (9-1) history. The American West, c1835-c18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0294" y="2939001"/>
            <a:ext cx="2362954" cy="33376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earson Edexcel GCSE (9-1) History Henry VIII and his ministers, 1509-40 Revision Guide and Workbook: Catch-up and revise (Revise Edexcel GCSE History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6580" y="2890546"/>
            <a:ext cx="2383405" cy="33741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4975331-8BB5-0512-75FE-6940C703053D}"/>
              </a:ext>
            </a:extLst>
          </p:cNvPr>
          <p:cNvPicPr>
            <a:picLocks noChangeAspect="1"/>
          </p:cNvPicPr>
          <p:nvPr/>
        </p:nvPicPr>
        <p:blipFill>
          <a:blip r:embed="rId8"/>
          <a:stretch>
            <a:fillRect/>
          </a:stretch>
        </p:blipFill>
        <p:spPr>
          <a:xfrm>
            <a:off x="8232155" y="4068024"/>
            <a:ext cx="2382056" cy="2208650"/>
          </a:xfrm>
          <a:prstGeom prst="rect">
            <a:avLst/>
          </a:prstGeom>
        </p:spPr>
      </p:pic>
    </p:spTree>
    <p:extLst>
      <p:ext uri="{BB962C8B-B14F-4D97-AF65-F5344CB8AC3E}">
        <p14:creationId xmlns:p14="http://schemas.microsoft.com/office/powerpoint/2010/main" val="207122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500"/>
                                        <p:tgtEl>
                                          <p:spTgt spid="10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4"/>
                                        </p:tgtEl>
                                        <p:attrNameLst>
                                          <p:attrName>style.visibility</p:attrName>
                                        </p:attrNameLst>
                                      </p:cBhvr>
                                      <p:to>
                                        <p:strVal val="visible"/>
                                      </p:to>
                                    </p:set>
                                    <p:animEffect transition="in" filter="fade">
                                      <p:cBhvr>
                                        <p:cTn id="20" dur="500"/>
                                        <p:tgtEl>
                                          <p:spTgt spid="10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0" presetClass="entr" presetSubtype="0" fill="hold" nodeType="with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688659" y="17686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solidFill>
                  <a:srgbClr val="7030A0"/>
                </a:solidFill>
              </a:rPr>
              <a:t>We’re here to help…</a:t>
            </a:r>
            <a:endParaRPr lang="en-GB" dirty="0">
              <a:solidFill>
                <a:srgbClr val="7030A0"/>
              </a:solidFill>
            </a:endParaRPr>
          </a:p>
        </p:txBody>
      </p:sp>
      <p:sp>
        <p:nvSpPr>
          <p:cNvPr id="5" name="TextBox 4"/>
          <p:cNvSpPr txBox="1"/>
          <p:nvPr/>
        </p:nvSpPr>
        <p:spPr>
          <a:xfrm>
            <a:off x="2931459" y="1502429"/>
            <a:ext cx="5728447" cy="2308324"/>
          </a:xfrm>
          <a:prstGeom prst="rect">
            <a:avLst/>
          </a:prstGeom>
          <a:noFill/>
        </p:spPr>
        <p:txBody>
          <a:bodyPr wrap="square" rtlCol="0">
            <a:spAutoFit/>
          </a:bodyPr>
          <a:lstStyle/>
          <a:p>
            <a:pPr algn="ctr"/>
            <a:r>
              <a:rPr lang="en-GB" sz="2400" dirty="0"/>
              <a:t>If you have any questions or issues you would like to discuss about the course, resources available and supporting your child, please contact:</a:t>
            </a:r>
          </a:p>
          <a:p>
            <a:pPr algn="ctr"/>
            <a:r>
              <a:rPr lang="en-GB" sz="2400" b="1" dirty="0">
                <a:hlinkClick r:id="rId2"/>
              </a:rPr>
              <a:t>Ben.Curtis@cyac.org.uk</a:t>
            </a:r>
            <a:endParaRPr lang="en-GB" sz="2400" b="1" dirty="0"/>
          </a:p>
          <a:p>
            <a:pPr algn="ctr"/>
            <a:r>
              <a:rPr lang="en-GB" sz="2400" b="1">
                <a:hlinkClick r:id="rId3"/>
              </a:rPr>
              <a:t>Francessa.</a:t>
            </a:r>
            <a:r>
              <a:rPr lang="en-GB" sz="2400" b="1" dirty="0">
                <a:hlinkClick r:id="rId3"/>
              </a:rPr>
              <a:t>Contegiacomo@cyac.org.uk</a:t>
            </a:r>
            <a:endParaRPr lang="en-GB" sz="2400" b="1" dirty="0"/>
          </a:p>
        </p:txBody>
      </p:sp>
      <p:pic>
        <p:nvPicPr>
          <p:cNvPr id="2050" name="Picture 2" descr="Art of the American West Takes Center Stage at Auction Houses | Barr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1" y="1502429"/>
            <a:ext cx="2777785" cy="18324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Profile of Henry VIII of Eng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9906" y="1591794"/>
            <a:ext cx="2942692" cy="19582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CR A Unit A951: Medicine Through Time Sources for Success Pa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4370" y="3918577"/>
            <a:ext cx="2842623" cy="243547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dicine - The British Sector of the Western Front: Workbook and  Powerpoint. | Teaching Resourc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1567" y="3810753"/>
            <a:ext cx="2942692" cy="22012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C416D7A-9A6E-D4EE-B7C2-E7C134FBF6D0}"/>
              </a:ext>
            </a:extLst>
          </p:cNvPr>
          <p:cNvPicPr>
            <a:picLocks noChangeAspect="1"/>
          </p:cNvPicPr>
          <p:nvPr/>
        </p:nvPicPr>
        <p:blipFill>
          <a:blip r:embed="rId8"/>
          <a:stretch>
            <a:fillRect/>
          </a:stretch>
        </p:blipFill>
        <p:spPr>
          <a:xfrm>
            <a:off x="374623" y="4038650"/>
            <a:ext cx="3657346" cy="2048114"/>
          </a:xfrm>
          <a:prstGeom prst="rect">
            <a:avLst/>
          </a:prstGeom>
        </p:spPr>
      </p:pic>
    </p:spTree>
    <p:extLst>
      <p:ext uri="{BB962C8B-B14F-4D97-AF65-F5344CB8AC3E}">
        <p14:creationId xmlns:p14="http://schemas.microsoft.com/office/powerpoint/2010/main" val="4165500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b94cddc-b928-40b7-9d0c-7426e6f21deb">
      <UserInfo>
        <DisplayName>CYA Staff</DisplayName>
        <AccountId>12</AccountId>
        <AccountType/>
      </UserInfo>
      <UserInfo>
        <DisplayName>Emma Lynskey</DisplayName>
        <AccountId>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E0477ACCB38E4C9AADEB3F55C40A2B" ma:contentTypeVersion="6" ma:contentTypeDescription="Create a new document." ma:contentTypeScope="" ma:versionID="abc63b7810fbd52d417de1d000ef4851">
  <xsd:schema xmlns:xsd="http://www.w3.org/2001/XMLSchema" xmlns:xs="http://www.w3.org/2001/XMLSchema" xmlns:p="http://schemas.microsoft.com/office/2006/metadata/properties" xmlns:ns2="72c03a3f-6c9b-4699-9b1b-763899a8abce" xmlns:ns3="7b94cddc-b928-40b7-9d0c-7426e6f21deb" targetNamespace="http://schemas.microsoft.com/office/2006/metadata/properties" ma:root="true" ma:fieldsID="344d44efa20c4ae8a173fc7d4f1c3a02" ns2:_="" ns3:_="">
    <xsd:import namespace="72c03a3f-6c9b-4699-9b1b-763899a8abce"/>
    <xsd:import namespace="7b94cddc-b928-40b7-9d0c-7426e6f21deb"/>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03a3f-6c9b-4699-9b1b-763899a8a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94cddc-b928-40b7-9d0c-7426e6f21d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A12FEE-BD83-4D38-928C-A94134289730}">
  <ds:schemaRefs>
    <ds:schemaRef ds:uri="http://schemas.microsoft.com/sharepoint/v3/contenttype/forms"/>
  </ds:schemaRefs>
</ds:datastoreItem>
</file>

<file path=customXml/itemProps2.xml><?xml version="1.0" encoding="utf-8"?>
<ds:datastoreItem xmlns:ds="http://schemas.openxmlformats.org/officeDocument/2006/customXml" ds:itemID="{6FC1DA62-9523-4172-8004-9658200077BE}">
  <ds:schemaRefs>
    <ds:schemaRef ds:uri="http://purl.org/dc/elements/1.1/"/>
    <ds:schemaRef ds:uri="72c03a3f-6c9b-4699-9b1b-763899a8abce"/>
    <ds:schemaRef ds:uri="http://schemas.microsoft.com/office/2006/metadata/properties"/>
    <ds:schemaRef ds:uri="http://www.w3.org/XML/1998/namespace"/>
    <ds:schemaRef ds:uri="7b94cddc-b928-40b7-9d0c-7426e6f21deb"/>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E8A0F339-E28E-4C88-9387-34FBA1775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03a3f-6c9b-4699-9b1b-763899a8abce"/>
    <ds:schemaRef ds:uri="7b94cddc-b928-40b7-9d0c-7426e6f21d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12815</TotalTime>
  <Words>796</Words>
  <Application>Microsoft Office PowerPoint</Application>
  <PresentationFormat>Widescreen</PresentationFormat>
  <Paragraphs>71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Berlin Sans FB</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Revision Materials Available</vt:lpstr>
      <vt:lpstr>PowerPoint Presentation</vt:lpstr>
    </vt:vector>
  </TitlesOfParts>
  <Company>CYA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Ottewell</dc:creator>
  <cp:lastModifiedBy>Francessa Contegiacomo</cp:lastModifiedBy>
  <cp:revision>165</cp:revision>
  <cp:lastPrinted>2018-08-23T13:42:51Z</cp:lastPrinted>
  <dcterms:created xsi:type="dcterms:W3CDTF">2017-03-16T10:05:27Z</dcterms:created>
  <dcterms:modified xsi:type="dcterms:W3CDTF">2024-09-23T10:50:19Z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0x010100D8E0477ACCB38E4C9AADEB3F55C40A2B</vt:lpwstr>
  </property>
</Properties>
</file>